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5" r:id="rId1"/>
  </p:sldMasterIdLst>
  <p:notesMasterIdLst>
    <p:notesMasterId r:id="rId133"/>
  </p:notesMasterIdLst>
  <p:handoutMasterIdLst>
    <p:handoutMasterId r:id="rId134"/>
  </p:handoutMasterIdLst>
  <p:sldIdLst>
    <p:sldId id="263" r:id="rId2"/>
    <p:sldId id="264" r:id="rId3"/>
    <p:sldId id="265" r:id="rId4"/>
    <p:sldId id="266" r:id="rId5"/>
    <p:sldId id="267" r:id="rId6"/>
    <p:sldId id="268" r:id="rId7"/>
    <p:sldId id="269" r:id="rId8"/>
    <p:sldId id="270" r:id="rId9"/>
    <p:sldId id="271" r:id="rId10"/>
    <p:sldId id="272" r:id="rId11"/>
    <p:sldId id="273" r:id="rId12"/>
    <p:sldId id="274" r:id="rId13"/>
    <p:sldId id="275" r:id="rId14"/>
    <p:sldId id="276" r:id="rId15"/>
    <p:sldId id="277" r:id="rId16"/>
    <p:sldId id="278" r:id="rId17"/>
    <p:sldId id="279" r:id="rId18"/>
    <p:sldId id="280" r:id="rId19"/>
    <p:sldId id="281" r:id="rId20"/>
    <p:sldId id="282" r:id="rId21"/>
    <p:sldId id="283" r:id="rId22"/>
    <p:sldId id="284" r:id="rId23"/>
    <p:sldId id="285" r:id="rId24"/>
    <p:sldId id="286" r:id="rId25"/>
    <p:sldId id="287" r:id="rId26"/>
    <p:sldId id="288" r:id="rId27"/>
    <p:sldId id="289" r:id="rId28"/>
    <p:sldId id="290" r:id="rId29"/>
    <p:sldId id="291" r:id="rId30"/>
    <p:sldId id="292" r:id="rId31"/>
    <p:sldId id="293" r:id="rId32"/>
    <p:sldId id="294" r:id="rId33"/>
    <p:sldId id="295" r:id="rId34"/>
    <p:sldId id="296" r:id="rId35"/>
    <p:sldId id="297" r:id="rId36"/>
    <p:sldId id="298" r:id="rId37"/>
    <p:sldId id="299" r:id="rId38"/>
    <p:sldId id="300" r:id="rId39"/>
    <p:sldId id="301" r:id="rId40"/>
    <p:sldId id="302" r:id="rId41"/>
    <p:sldId id="303" r:id="rId42"/>
    <p:sldId id="304" r:id="rId43"/>
    <p:sldId id="305" r:id="rId44"/>
    <p:sldId id="306" r:id="rId45"/>
    <p:sldId id="307" r:id="rId46"/>
    <p:sldId id="308" r:id="rId47"/>
    <p:sldId id="309" r:id="rId48"/>
    <p:sldId id="310" r:id="rId49"/>
    <p:sldId id="311" r:id="rId50"/>
    <p:sldId id="312" r:id="rId51"/>
    <p:sldId id="313" r:id="rId52"/>
    <p:sldId id="314" r:id="rId53"/>
    <p:sldId id="315" r:id="rId54"/>
    <p:sldId id="316" r:id="rId55"/>
    <p:sldId id="317" r:id="rId56"/>
    <p:sldId id="318" r:id="rId57"/>
    <p:sldId id="319" r:id="rId58"/>
    <p:sldId id="320" r:id="rId59"/>
    <p:sldId id="321" r:id="rId60"/>
    <p:sldId id="322" r:id="rId61"/>
    <p:sldId id="258" r:id="rId62"/>
    <p:sldId id="323" r:id="rId63"/>
    <p:sldId id="324" r:id="rId64"/>
    <p:sldId id="325" r:id="rId65"/>
    <p:sldId id="326" r:id="rId66"/>
    <p:sldId id="327" r:id="rId67"/>
    <p:sldId id="328" r:id="rId68"/>
    <p:sldId id="329" r:id="rId69"/>
    <p:sldId id="330" r:id="rId70"/>
    <p:sldId id="331" r:id="rId71"/>
    <p:sldId id="332" r:id="rId72"/>
    <p:sldId id="333" r:id="rId73"/>
    <p:sldId id="370" r:id="rId74"/>
    <p:sldId id="334" r:id="rId75"/>
    <p:sldId id="335" r:id="rId76"/>
    <p:sldId id="336" r:id="rId77"/>
    <p:sldId id="337" r:id="rId78"/>
    <p:sldId id="338" r:id="rId79"/>
    <p:sldId id="339" r:id="rId80"/>
    <p:sldId id="340" r:id="rId81"/>
    <p:sldId id="341" r:id="rId82"/>
    <p:sldId id="371" r:id="rId83"/>
    <p:sldId id="344" r:id="rId84"/>
    <p:sldId id="342" r:id="rId85"/>
    <p:sldId id="343"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60" r:id="rId102"/>
    <p:sldId id="361" r:id="rId103"/>
    <p:sldId id="362" r:id="rId104"/>
    <p:sldId id="363" r:id="rId105"/>
    <p:sldId id="364" r:id="rId106"/>
    <p:sldId id="365" r:id="rId107"/>
    <p:sldId id="366" r:id="rId108"/>
    <p:sldId id="372" r:id="rId109"/>
    <p:sldId id="367" r:id="rId110"/>
    <p:sldId id="368" r:id="rId111"/>
    <p:sldId id="369" r:id="rId112"/>
    <p:sldId id="373" r:id="rId113"/>
    <p:sldId id="374" r:id="rId114"/>
    <p:sldId id="375" r:id="rId115"/>
    <p:sldId id="376" r:id="rId116"/>
    <p:sldId id="377" r:id="rId117"/>
    <p:sldId id="378" r:id="rId118"/>
    <p:sldId id="379" r:id="rId119"/>
    <p:sldId id="380" r:id="rId120"/>
    <p:sldId id="381" r:id="rId121"/>
    <p:sldId id="382" r:id="rId122"/>
    <p:sldId id="383" r:id="rId123"/>
    <p:sldId id="384" r:id="rId124"/>
    <p:sldId id="385" r:id="rId125"/>
    <p:sldId id="387" r:id="rId126"/>
    <p:sldId id="388" r:id="rId127"/>
    <p:sldId id="389" r:id="rId128"/>
    <p:sldId id="390" r:id="rId129"/>
    <p:sldId id="391" r:id="rId130"/>
    <p:sldId id="392" r:id="rId131"/>
    <p:sldId id="393" r:id="rId132"/>
  </p:sldIdLst>
  <p:sldSz cx="5327650" cy="7559675"/>
  <p:notesSz cx="6858000" cy="9144000"/>
  <p:custShowLst>
    <p:custShow name="目的別スライド ショー1" id="0">
      <p:sldLst>
        <p:sld r:id="rId62"/>
      </p:sldLst>
    </p:custShow>
  </p:custShowLst>
  <p:defaultTextStyle>
    <a:defPPr>
      <a:defRPr lang="ja-JP"/>
    </a:defPPr>
    <a:lvl1pPr marL="0" algn="l" defTabSz="645461" rtl="0" eaLnBrk="1" latinLnBrk="0" hangingPunct="1">
      <a:defRPr kumimoji="1" sz="1271" kern="1200">
        <a:solidFill>
          <a:schemeClr val="tx1"/>
        </a:solidFill>
        <a:latin typeface="+mn-lt"/>
        <a:ea typeface="+mn-ea"/>
        <a:cs typeface="+mn-cs"/>
      </a:defRPr>
    </a:lvl1pPr>
    <a:lvl2pPr marL="322730" algn="l" defTabSz="645461" rtl="0" eaLnBrk="1" latinLnBrk="0" hangingPunct="1">
      <a:defRPr kumimoji="1" sz="1271" kern="1200">
        <a:solidFill>
          <a:schemeClr val="tx1"/>
        </a:solidFill>
        <a:latin typeface="+mn-lt"/>
        <a:ea typeface="+mn-ea"/>
        <a:cs typeface="+mn-cs"/>
      </a:defRPr>
    </a:lvl2pPr>
    <a:lvl3pPr marL="645461" algn="l" defTabSz="645461" rtl="0" eaLnBrk="1" latinLnBrk="0" hangingPunct="1">
      <a:defRPr kumimoji="1" sz="1271" kern="1200">
        <a:solidFill>
          <a:schemeClr val="tx1"/>
        </a:solidFill>
        <a:latin typeface="+mn-lt"/>
        <a:ea typeface="+mn-ea"/>
        <a:cs typeface="+mn-cs"/>
      </a:defRPr>
    </a:lvl3pPr>
    <a:lvl4pPr marL="968192" algn="l" defTabSz="645461" rtl="0" eaLnBrk="1" latinLnBrk="0" hangingPunct="1">
      <a:defRPr kumimoji="1" sz="1271" kern="1200">
        <a:solidFill>
          <a:schemeClr val="tx1"/>
        </a:solidFill>
        <a:latin typeface="+mn-lt"/>
        <a:ea typeface="+mn-ea"/>
        <a:cs typeface="+mn-cs"/>
      </a:defRPr>
    </a:lvl4pPr>
    <a:lvl5pPr marL="1290923" algn="l" defTabSz="645461" rtl="0" eaLnBrk="1" latinLnBrk="0" hangingPunct="1">
      <a:defRPr kumimoji="1" sz="1271" kern="1200">
        <a:solidFill>
          <a:schemeClr val="tx1"/>
        </a:solidFill>
        <a:latin typeface="+mn-lt"/>
        <a:ea typeface="+mn-ea"/>
        <a:cs typeface="+mn-cs"/>
      </a:defRPr>
    </a:lvl5pPr>
    <a:lvl6pPr marL="1613653" algn="l" defTabSz="645461" rtl="0" eaLnBrk="1" latinLnBrk="0" hangingPunct="1">
      <a:defRPr kumimoji="1" sz="1271" kern="1200">
        <a:solidFill>
          <a:schemeClr val="tx1"/>
        </a:solidFill>
        <a:latin typeface="+mn-lt"/>
        <a:ea typeface="+mn-ea"/>
        <a:cs typeface="+mn-cs"/>
      </a:defRPr>
    </a:lvl6pPr>
    <a:lvl7pPr marL="1936384" algn="l" defTabSz="645461" rtl="0" eaLnBrk="1" latinLnBrk="0" hangingPunct="1">
      <a:defRPr kumimoji="1" sz="1271" kern="1200">
        <a:solidFill>
          <a:schemeClr val="tx1"/>
        </a:solidFill>
        <a:latin typeface="+mn-lt"/>
        <a:ea typeface="+mn-ea"/>
        <a:cs typeface="+mn-cs"/>
      </a:defRPr>
    </a:lvl7pPr>
    <a:lvl8pPr marL="2259114" algn="l" defTabSz="645461" rtl="0" eaLnBrk="1" latinLnBrk="0" hangingPunct="1">
      <a:defRPr kumimoji="1" sz="1271" kern="1200">
        <a:solidFill>
          <a:schemeClr val="tx1"/>
        </a:solidFill>
        <a:latin typeface="+mn-lt"/>
        <a:ea typeface="+mn-ea"/>
        <a:cs typeface="+mn-cs"/>
      </a:defRPr>
    </a:lvl8pPr>
    <a:lvl9pPr marL="2581846" algn="l" defTabSz="645461" rtl="0" eaLnBrk="1" latinLnBrk="0" hangingPunct="1">
      <a:defRPr kumimoji="1" sz="1271"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3343E6E-F1B6-5664-AD3B-ACFEA53391C3}" name="一　梢" initials="一　梢" userId="S-1-5-21-849040981-459477582-1037964916-1784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株式会社かもめ印刷" initials="株式会社かもめ印刷" lastIdx="0"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67A5"/>
    <a:srgbClr val="D9222A"/>
    <a:srgbClr val="5F3B78"/>
    <a:srgbClr val="613978"/>
    <a:srgbClr val="E3F1E3"/>
    <a:srgbClr val="AEDB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532" autoAdjust="0"/>
    <p:restoredTop sz="96652" autoAdjust="0"/>
  </p:normalViewPr>
  <p:slideViewPr>
    <p:cSldViewPr snapToGrid="0" snapToObjects="1">
      <p:cViewPr varScale="1">
        <p:scale>
          <a:sx n="45" d="100"/>
          <a:sy n="45" d="100"/>
        </p:scale>
        <p:origin x="1944" y="48"/>
      </p:cViewPr>
      <p:guideLst/>
    </p:cSldViewPr>
  </p:slideViewPr>
  <p:notesTextViewPr>
    <p:cViewPr>
      <p:scale>
        <a:sx n="1" d="1"/>
        <a:sy n="1" d="1"/>
      </p:scale>
      <p:origin x="0" y="0"/>
    </p:cViewPr>
  </p:notesTextViewPr>
  <p:sorterViewPr>
    <p:cViewPr>
      <p:scale>
        <a:sx n="66" d="100"/>
        <a:sy n="66" d="100"/>
      </p:scale>
      <p:origin x="0" y="-5112"/>
    </p:cViewPr>
  </p:sorterViewPr>
  <p:notesViewPr>
    <p:cSldViewPr snapToGrid="0" snapToObjects="1">
      <p:cViewPr varScale="1">
        <p:scale>
          <a:sx n="149" d="100"/>
          <a:sy n="149" d="100"/>
        </p:scale>
        <p:origin x="1896" y="17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notesMaster" Target="notesMasters/notesMaster1.xml"/><Relationship Id="rId138" Type="http://schemas.openxmlformats.org/officeDocument/2006/relationships/theme" Target="theme/theme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handoutMaster" Target="handoutMasters/handoutMaster1.xml"/><Relationship Id="rId13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microsoft.com/office/2018/10/relationships/authors" Targe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presProps" Target="presProps.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72BCAD6-A8E1-4744-99FC-241018144553}" type="datetime1">
              <a:rPr kumimoji="1" lang="ja-JP" altLang="en-US" smtClean="0"/>
              <a:t>2026/4/8</a:t>
            </a:fld>
            <a:endParaRPr kumimoji="1" lang="ja-JP" altLang="en-US"/>
          </a:p>
        </p:txBody>
      </p:sp>
      <p:sp>
        <p:nvSpPr>
          <p:cNvPr id="4" name="フッター プレースホルダー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1</a:t>
            </a:r>
            <a:endParaRPr kumimoji="1" lang="ja-JP" altLang="en-US"/>
          </a:p>
        </p:txBody>
      </p:sp>
      <p:sp>
        <p:nvSpPr>
          <p:cNvPr id="5" name="スライド番号プレースホルダー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B00F053-F122-A148-A6C7-1496484E2252}" type="slidenum">
              <a:rPr kumimoji="1" lang="ja-JP" altLang="en-US" smtClean="0"/>
              <a:t>‹#›</a:t>
            </a:fld>
            <a:endParaRPr kumimoji="1" lang="ja-JP" altLang="en-US"/>
          </a:p>
        </p:txBody>
      </p:sp>
    </p:spTree>
    <p:extLst>
      <p:ext uri="{BB962C8B-B14F-4D97-AF65-F5344CB8AC3E}">
        <p14:creationId xmlns:p14="http://schemas.microsoft.com/office/powerpoint/2010/main" val="1995404004"/>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99B63B-38BE-624F-8ED7-67C1B1C2B20D}" type="datetime1">
              <a:rPr kumimoji="1" lang="ja-JP" altLang="en-US" smtClean="0"/>
              <a:t>2026/4/8</a:t>
            </a:fld>
            <a:endParaRPr kumimoji="1" lang="ja-JP" altLang="en-US"/>
          </a:p>
        </p:txBody>
      </p:sp>
      <p:sp>
        <p:nvSpPr>
          <p:cNvPr id="4" name="スライド イメージ プレースホルダー 3"/>
          <p:cNvSpPr>
            <a:spLocks noGrp="1" noRot="1" noChangeAspect="1"/>
          </p:cNvSpPr>
          <p:nvPr>
            <p:ph type="sldImg" idx="2"/>
          </p:nvPr>
        </p:nvSpPr>
        <p:spPr>
          <a:xfrm>
            <a:off x="2341563" y="1143000"/>
            <a:ext cx="2174875"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r>
              <a:rPr kumimoji="1" lang="en-US" altLang="ja-JP"/>
              <a:t>1</a:t>
            </a:r>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BB7C90-6D5B-334F-874E-71028BE2B67F}" type="slidenum">
              <a:rPr kumimoji="1" lang="ja-JP" altLang="en-US" smtClean="0"/>
              <a:t>‹#›</a:t>
            </a:fld>
            <a:endParaRPr kumimoji="1" lang="ja-JP" altLang="en-US"/>
          </a:p>
        </p:txBody>
      </p:sp>
    </p:spTree>
    <p:extLst>
      <p:ext uri="{BB962C8B-B14F-4D97-AF65-F5344CB8AC3E}">
        <p14:creationId xmlns:p14="http://schemas.microsoft.com/office/powerpoint/2010/main" val="42158301"/>
      </p:ext>
    </p:extLst>
  </p:cSld>
  <p:clrMap bg1="lt1" tx1="dk1" bg2="lt2" tx2="dk2" accent1="accent1" accent2="accent2" accent3="accent3" accent4="accent4" accent5="accent5" accent6="accent6" hlink="hlink" folHlink="folHlink"/>
  <p:hf sldNum="0" hdr="0" ftr="0" dt="0"/>
  <p:notesStyle>
    <a:lvl1pPr marL="0" algn="l" defTabSz="645461" rtl="0" eaLnBrk="1" latinLnBrk="0" hangingPunct="1">
      <a:defRPr kumimoji="1" sz="847" kern="1200">
        <a:solidFill>
          <a:schemeClr val="tx1"/>
        </a:solidFill>
        <a:latin typeface="+mn-lt"/>
        <a:ea typeface="+mn-ea"/>
        <a:cs typeface="+mn-cs"/>
      </a:defRPr>
    </a:lvl1pPr>
    <a:lvl2pPr marL="322730" algn="l" defTabSz="645461" rtl="0" eaLnBrk="1" latinLnBrk="0" hangingPunct="1">
      <a:defRPr kumimoji="1" sz="847" kern="1200">
        <a:solidFill>
          <a:schemeClr val="tx1"/>
        </a:solidFill>
        <a:latin typeface="+mn-lt"/>
        <a:ea typeface="+mn-ea"/>
        <a:cs typeface="+mn-cs"/>
      </a:defRPr>
    </a:lvl2pPr>
    <a:lvl3pPr marL="645461" algn="l" defTabSz="645461" rtl="0" eaLnBrk="1" latinLnBrk="0" hangingPunct="1">
      <a:defRPr kumimoji="1" sz="847" kern="1200">
        <a:solidFill>
          <a:schemeClr val="tx1"/>
        </a:solidFill>
        <a:latin typeface="+mn-lt"/>
        <a:ea typeface="+mn-ea"/>
        <a:cs typeface="+mn-cs"/>
      </a:defRPr>
    </a:lvl3pPr>
    <a:lvl4pPr marL="968192" algn="l" defTabSz="645461" rtl="0" eaLnBrk="1" latinLnBrk="0" hangingPunct="1">
      <a:defRPr kumimoji="1" sz="847" kern="1200">
        <a:solidFill>
          <a:schemeClr val="tx1"/>
        </a:solidFill>
        <a:latin typeface="+mn-lt"/>
        <a:ea typeface="+mn-ea"/>
        <a:cs typeface="+mn-cs"/>
      </a:defRPr>
    </a:lvl4pPr>
    <a:lvl5pPr marL="1290923" algn="l" defTabSz="645461" rtl="0" eaLnBrk="1" latinLnBrk="0" hangingPunct="1">
      <a:defRPr kumimoji="1" sz="847" kern="1200">
        <a:solidFill>
          <a:schemeClr val="tx1"/>
        </a:solidFill>
        <a:latin typeface="+mn-lt"/>
        <a:ea typeface="+mn-ea"/>
        <a:cs typeface="+mn-cs"/>
      </a:defRPr>
    </a:lvl5pPr>
    <a:lvl6pPr marL="1613653" algn="l" defTabSz="645461" rtl="0" eaLnBrk="1" latinLnBrk="0" hangingPunct="1">
      <a:defRPr kumimoji="1" sz="847" kern="1200">
        <a:solidFill>
          <a:schemeClr val="tx1"/>
        </a:solidFill>
        <a:latin typeface="+mn-lt"/>
        <a:ea typeface="+mn-ea"/>
        <a:cs typeface="+mn-cs"/>
      </a:defRPr>
    </a:lvl6pPr>
    <a:lvl7pPr marL="1936384" algn="l" defTabSz="645461" rtl="0" eaLnBrk="1" latinLnBrk="0" hangingPunct="1">
      <a:defRPr kumimoji="1" sz="847" kern="1200">
        <a:solidFill>
          <a:schemeClr val="tx1"/>
        </a:solidFill>
        <a:latin typeface="+mn-lt"/>
        <a:ea typeface="+mn-ea"/>
        <a:cs typeface="+mn-cs"/>
      </a:defRPr>
    </a:lvl7pPr>
    <a:lvl8pPr marL="2259114" algn="l" defTabSz="645461" rtl="0" eaLnBrk="1" latinLnBrk="0" hangingPunct="1">
      <a:defRPr kumimoji="1" sz="847" kern="1200">
        <a:solidFill>
          <a:schemeClr val="tx1"/>
        </a:solidFill>
        <a:latin typeface="+mn-lt"/>
        <a:ea typeface="+mn-ea"/>
        <a:cs typeface="+mn-cs"/>
      </a:defRPr>
    </a:lvl8pPr>
    <a:lvl9pPr marL="2581846" algn="l" defTabSz="645461" rtl="0" eaLnBrk="1" latinLnBrk="0" hangingPunct="1">
      <a:defRPr kumimoji="1" sz="84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339732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1765222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95475212"/>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44785534"/>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12179023"/>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8844483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37220635"/>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6147451"/>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5785616"/>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18501321"/>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272515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063020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4217251"/>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52058055"/>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0686206"/>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06124382"/>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058497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24569804"/>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65647024"/>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08159860"/>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2197809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48947823"/>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086720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1715133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84651690"/>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730287664"/>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92631461"/>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17769228"/>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47306538"/>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05773897"/>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35951057"/>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45524948"/>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08698704"/>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16607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047752603"/>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40058923"/>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032506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57450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387964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982746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231670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794170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942351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0138513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26374513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861239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029937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67232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538094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938794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5377969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3085383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8601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0746696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3429850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330772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676979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52902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2666303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3873964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30631871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871825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734758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258504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88184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40979230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568765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0500017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1947614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8234116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9607921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2404093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484315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7397265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0821255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209651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87795796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622296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323804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2482844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617477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7891818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807996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98824261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1296558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9212993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286414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569568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7395634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138032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981851862"/>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56355068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1605034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3238874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2278710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15025033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5092974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3602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1726116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10142947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859653376"/>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81748122"/>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452300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96176329"/>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43659182"/>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4184809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541193700"/>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76802651"/>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2135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Tree>
    <p:extLst>
      <p:ext uri="{BB962C8B-B14F-4D97-AF65-F5344CB8AC3E}">
        <p14:creationId xmlns:p14="http://schemas.microsoft.com/office/powerpoint/2010/main" val="31592177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953012527"/>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74921133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258056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542294932"/>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7190385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355424048"/>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3836492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709030365"/>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801146486"/>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7083334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21732214"/>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412765216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62609154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155075601"/>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890634572"/>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203771922"/>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01630381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368087578"/>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57548273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1637298820"/>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39056505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タイトルとコンテンツ">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2064464" y="7073940"/>
            <a:ext cx="1198721" cy="402483"/>
          </a:xfrm>
          <a:prstGeom prst="rect">
            <a:avLst/>
          </a:prstGeom>
        </p:spPr>
        <p:txBody>
          <a:bodyPr vert="horz" anchor="ctr" anchorCtr="0"/>
          <a:lstStyle>
            <a:lvl1pPr algn="ctr">
              <a:defRPr sz="1000">
                <a:solidFill>
                  <a:schemeClr val="tx1"/>
                </a:solidFill>
                <a:latin typeface="MS Gothic" charset="-128"/>
                <a:ea typeface="MS Gothic" charset="-128"/>
                <a:cs typeface="MS Gothic" charset="-128"/>
              </a:defRPr>
            </a:lvl1pPr>
          </a:lstStyle>
          <a:p>
            <a:fld id="{CE91391B-3798-2947-9D6E-4711C58437E3}" type="slidenum">
              <a:rPr lang="ja-JP" altLang="en-US" smtClean="0"/>
              <a:pPr/>
              <a:t>‹#›</a:t>
            </a:fld>
            <a:endParaRPr lang="ja-JP" altLang="en-US" dirty="0"/>
          </a:p>
        </p:txBody>
      </p:sp>
      <p:graphicFrame>
        <p:nvGraphicFramePr>
          <p:cNvPr id="7" name="表 6"/>
          <p:cNvGraphicFramePr>
            <a:graphicFrameLocks noGrp="1"/>
          </p:cNvGraphicFramePr>
          <p:nvPr userDrawn="1">
            <p:extLst>
              <p:ext uri="{D42A27DB-BD31-4B8C-83A1-F6EECF244321}">
                <p14:modId xmlns:p14="http://schemas.microsoft.com/office/powerpoint/2010/main" val="107242899"/>
              </p:ext>
            </p:extLst>
          </p:nvPr>
        </p:nvGraphicFramePr>
        <p:xfrm>
          <a:off x="887941" y="2595915"/>
          <a:ext cx="3551766" cy="741680"/>
        </p:xfrm>
        <a:graphic>
          <a:graphicData uri="http://schemas.openxmlformats.org/drawingml/2006/table">
            <a:tbl>
              <a:tblPr firstRow="1" bandRow="1">
                <a:tableStyleId>{2D5ABB26-0587-4C30-8999-92F81FD0307C}</a:tableStyleId>
              </a:tblPr>
              <a:tblGrid>
                <a:gridCol w="1183922">
                  <a:extLst>
                    <a:ext uri="{9D8B030D-6E8A-4147-A177-3AD203B41FA5}">
                      <a16:colId xmlns:a16="http://schemas.microsoft.com/office/drawing/2014/main" val="20000"/>
                    </a:ext>
                  </a:extLst>
                </a:gridCol>
                <a:gridCol w="1183922">
                  <a:extLst>
                    <a:ext uri="{9D8B030D-6E8A-4147-A177-3AD203B41FA5}">
                      <a16:colId xmlns:a16="http://schemas.microsoft.com/office/drawing/2014/main" val="20001"/>
                    </a:ext>
                  </a:extLst>
                </a:gridCol>
                <a:gridCol w="1183922">
                  <a:extLst>
                    <a:ext uri="{9D8B030D-6E8A-4147-A177-3AD203B41FA5}">
                      <a16:colId xmlns:a16="http://schemas.microsoft.com/office/drawing/2014/main" val="20002"/>
                    </a:ext>
                  </a:extLst>
                </a:gridCol>
              </a:tblGrid>
              <a:tr h="370840">
                <a:tc>
                  <a:txBody>
                    <a:bodyPr/>
                    <a:lstStyle/>
                    <a:p>
                      <a:endParaRPr kumimoji="1" lang="ja-JP" altLang="en-US"/>
                    </a:p>
                  </a:txBody>
                  <a:tcPr/>
                </a:tc>
                <a:tc>
                  <a:txBody>
                    <a:bodyPr/>
                    <a:lstStyle/>
                    <a:p>
                      <a:endParaRPr kumimoji="1" lang="ja-JP" altLang="en-US"/>
                    </a:p>
                  </a:txBody>
                  <a:tcPr/>
                </a:tc>
                <a:tc>
                  <a:txBody>
                    <a:bodyPr/>
                    <a:lstStyle/>
                    <a:p>
                      <a:endParaRPr kumimoji="1" lang="ja-JP" altLang="en-US" dirty="0"/>
                    </a:p>
                  </a:txBody>
                  <a:tcPr/>
                </a:tc>
                <a:extLst>
                  <a:ext uri="{0D108BD9-81ED-4DB2-BD59-A6C34878D82A}">
                    <a16:rowId xmlns:a16="http://schemas.microsoft.com/office/drawing/2014/main" val="10000"/>
                  </a:ext>
                </a:extLst>
              </a:tr>
              <a:tr h="370840">
                <a:tc>
                  <a:txBody>
                    <a:bodyPr/>
                    <a:lstStyle/>
                    <a:p>
                      <a:endParaRPr kumimoji="1" lang="ja-JP" altLang="en-US" dirty="0"/>
                    </a:p>
                  </a:txBody>
                  <a:tcPr/>
                </a:tc>
                <a:tc>
                  <a:txBody>
                    <a:bodyPr/>
                    <a:lstStyle/>
                    <a:p>
                      <a:endParaRPr kumimoji="1" lang="ja-JP" altLang="en-US" dirty="0"/>
                    </a:p>
                  </a:txBody>
                  <a:tcPr/>
                </a:tc>
                <a:tc>
                  <a:txBody>
                    <a:bodyPr/>
                    <a:lstStyle/>
                    <a:p>
                      <a:endParaRPr kumimoji="1" lang="ja-JP" altLang="en-US"/>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447931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ユーザー設定レイアウト">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064464" y="7073940"/>
            <a:ext cx="1198721" cy="402483"/>
          </a:xfrm>
          <a:prstGeom prst="rect">
            <a:avLst/>
          </a:prstGeom>
        </p:spPr>
        <p:txBody>
          <a:bodyPr vert="horz" anchor="ctr" anchorCtr="0"/>
          <a:lstStyle>
            <a:lvl1pPr algn="ctr">
              <a:defRPr sz="1000">
                <a:solidFill>
                  <a:schemeClr val="tx1"/>
                </a:solidFill>
                <a:latin typeface="MS Gothic" charset="-128"/>
                <a:ea typeface="MS Gothic" charset="-128"/>
                <a:cs typeface="MS Gothic" charset="-128"/>
              </a:defRPr>
            </a:lvl1pPr>
          </a:lstStyle>
          <a:p>
            <a:fld id="{CE91391B-3798-2947-9D6E-4711C58437E3}" type="slidenum">
              <a:rPr lang="ja-JP" altLang="en-US" smtClean="0"/>
              <a:pPr/>
              <a:t>‹#›</a:t>
            </a:fld>
            <a:endParaRPr lang="ja-JP" altLang="en-US" dirty="0"/>
          </a:p>
        </p:txBody>
      </p:sp>
    </p:spTree>
    <p:extLst>
      <p:ext uri="{BB962C8B-B14F-4D97-AF65-F5344CB8AC3E}">
        <p14:creationId xmlns:p14="http://schemas.microsoft.com/office/powerpoint/2010/main" val="8989723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064464" y="7073940"/>
            <a:ext cx="1198721" cy="402483"/>
          </a:xfrm>
          <a:prstGeom prst="rect">
            <a:avLst/>
          </a:prstGeom>
        </p:spPr>
        <p:txBody>
          <a:bodyPr vert="horz" anchor="ctr" anchorCtr="0"/>
          <a:lstStyle>
            <a:lvl1pPr algn="ctr">
              <a:defRPr sz="1000">
                <a:solidFill>
                  <a:schemeClr val="tx1"/>
                </a:solidFill>
                <a:latin typeface="MS Gothic" charset="-128"/>
                <a:ea typeface="MS Gothic" charset="-128"/>
                <a:cs typeface="MS Gothic" charset="-128"/>
              </a:defRPr>
            </a:lvl1pPr>
          </a:lstStyle>
          <a:p>
            <a:fld id="{CE91391B-3798-2947-9D6E-4711C58437E3}" type="slidenum">
              <a:rPr lang="ja-JP" altLang="en-US" smtClean="0"/>
              <a:pPr/>
              <a:t>‹#›</a:t>
            </a:fld>
            <a:endParaRPr lang="ja-JP" altLang="en-US" dirty="0"/>
          </a:p>
        </p:txBody>
      </p:sp>
    </p:spTree>
    <p:extLst>
      <p:ext uri="{BB962C8B-B14F-4D97-AF65-F5344CB8AC3E}">
        <p14:creationId xmlns:p14="http://schemas.microsoft.com/office/powerpoint/2010/main" val="11510553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ユーザー設定レイアウト">
    <p:spTree>
      <p:nvGrpSpPr>
        <p:cNvPr id="1" name=""/>
        <p:cNvGrpSpPr/>
        <p:nvPr/>
      </p:nvGrpSpPr>
      <p:grpSpPr>
        <a:xfrm>
          <a:off x="0" y="0"/>
          <a:ext cx="0" cy="0"/>
          <a:chOff x="0" y="0"/>
          <a:chExt cx="0" cy="0"/>
        </a:xfrm>
      </p:grpSpPr>
      <p:sp>
        <p:nvSpPr>
          <p:cNvPr id="7" name="Slide Number Placeholder 5"/>
          <p:cNvSpPr>
            <a:spLocks noGrp="1"/>
          </p:cNvSpPr>
          <p:nvPr>
            <p:ph type="sldNum" sz="quarter" idx="12"/>
          </p:nvPr>
        </p:nvSpPr>
        <p:spPr>
          <a:xfrm>
            <a:off x="2064464" y="7073940"/>
            <a:ext cx="1198721" cy="402483"/>
          </a:xfrm>
          <a:prstGeom prst="rect">
            <a:avLst/>
          </a:prstGeom>
        </p:spPr>
        <p:txBody>
          <a:bodyPr vert="horz" anchor="ctr" anchorCtr="0"/>
          <a:lstStyle>
            <a:lvl1pPr algn="ctr">
              <a:defRPr sz="1000">
                <a:solidFill>
                  <a:schemeClr val="tx1"/>
                </a:solidFill>
                <a:latin typeface="MS Gothic" charset="-128"/>
                <a:ea typeface="MS Gothic" charset="-128"/>
                <a:cs typeface="MS Gothic" charset="-128"/>
              </a:defRPr>
            </a:lvl1pPr>
          </a:lstStyle>
          <a:p>
            <a:fld id="{CE91391B-3798-2947-9D6E-4711C58437E3}" type="slidenum">
              <a:rPr lang="ja-JP" altLang="en-US" smtClean="0"/>
              <a:pPr/>
              <a:t>‹#›</a:t>
            </a:fld>
            <a:endParaRPr lang="ja-JP" altLang="en-US" dirty="0"/>
          </a:p>
        </p:txBody>
      </p:sp>
    </p:spTree>
    <p:extLst>
      <p:ext uri="{BB962C8B-B14F-4D97-AF65-F5344CB8AC3E}">
        <p14:creationId xmlns:p14="http://schemas.microsoft.com/office/powerpoint/2010/main" val="13552877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366276" y="402483"/>
            <a:ext cx="4595098" cy="1461188"/>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366276" y="2012414"/>
            <a:ext cx="4595098" cy="4796544"/>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366276" y="7006699"/>
            <a:ext cx="1198721" cy="402483"/>
          </a:xfrm>
          <a:prstGeom prst="rect">
            <a:avLst/>
          </a:prstGeom>
        </p:spPr>
        <p:txBody>
          <a:bodyPr vert="horz" lIns="91440" tIns="45720" rIns="91440" bIns="45720" rtlCol="0" anchor="ctr"/>
          <a:lstStyle>
            <a:lvl1pPr algn="l">
              <a:defRPr sz="524">
                <a:solidFill>
                  <a:schemeClr val="tx1">
                    <a:tint val="75000"/>
                  </a:schemeClr>
                </a:solidFill>
              </a:defRPr>
            </a:lvl1pPr>
          </a:lstStyle>
          <a:p>
            <a:fld id="{C764DE79-268F-4C1A-8933-263129D2AF90}" type="datetimeFigureOut">
              <a:rPr lang="en-US" smtClean="0"/>
              <a:t>4/8/2026</a:t>
            </a:fld>
            <a:endParaRPr lang="en-US" dirty="0"/>
          </a:p>
        </p:txBody>
      </p:sp>
      <p:sp>
        <p:nvSpPr>
          <p:cNvPr id="5" name="フッター プレースホルダー 4"/>
          <p:cNvSpPr>
            <a:spLocks noGrp="1"/>
          </p:cNvSpPr>
          <p:nvPr>
            <p:ph type="ftr" sz="quarter" idx="3"/>
          </p:nvPr>
        </p:nvSpPr>
        <p:spPr>
          <a:xfrm>
            <a:off x="1764784" y="7006699"/>
            <a:ext cx="1798082" cy="402483"/>
          </a:xfrm>
          <a:prstGeom prst="rect">
            <a:avLst/>
          </a:prstGeom>
        </p:spPr>
        <p:txBody>
          <a:bodyPr vert="horz" lIns="91440" tIns="45720" rIns="91440" bIns="45720" rtlCol="0" anchor="ctr"/>
          <a:lstStyle>
            <a:lvl1pPr algn="ctr">
              <a:defRPr sz="524">
                <a:solidFill>
                  <a:schemeClr val="tx1">
                    <a:tint val="75000"/>
                  </a:schemeClr>
                </a:solidFill>
              </a:defRPr>
            </a:lvl1pPr>
          </a:lstStyle>
          <a:p>
            <a:endParaRPr kumimoji="1" lang="ja-JP" altLang="en-US" dirty="0"/>
          </a:p>
        </p:txBody>
      </p:sp>
      <p:sp>
        <p:nvSpPr>
          <p:cNvPr id="6" name="スライド番号プレースホルダー 5"/>
          <p:cNvSpPr>
            <a:spLocks noGrp="1"/>
          </p:cNvSpPr>
          <p:nvPr>
            <p:ph type="sldNum" sz="quarter" idx="4"/>
          </p:nvPr>
        </p:nvSpPr>
        <p:spPr>
          <a:xfrm>
            <a:off x="3762653" y="7006699"/>
            <a:ext cx="1198721" cy="402483"/>
          </a:xfrm>
          <a:prstGeom prst="rect">
            <a:avLst/>
          </a:prstGeom>
        </p:spPr>
        <p:txBody>
          <a:bodyPr vert="horz" lIns="91440" tIns="45720" rIns="91440" bIns="45720" rtlCol="0" anchor="ctr"/>
          <a:lstStyle>
            <a:lvl1pPr algn="r">
              <a:defRPr sz="524">
                <a:solidFill>
                  <a:schemeClr val="tx1">
                    <a:tint val="75000"/>
                  </a:schemeClr>
                </a:solidFill>
              </a:defRPr>
            </a:lvl1pPr>
          </a:lstStyle>
          <a:p>
            <a:fld id="{48F63A3B-78C7-47BE-AE5E-E10140E04643}" type="slidenum">
              <a:rPr lang="en-US" smtClean="0"/>
              <a:t>‹#›</a:t>
            </a:fld>
            <a:endParaRPr lang="en-US" dirty="0"/>
          </a:p>
        </p:txBody>
      </p:sp>
    </p:spTree>
    <p:extLst>
      <p:ext uri="{BB962C8B-B14F-4D97-AF65-F5344CB8AC3E}">
        <p14:creationId xmlns:p14="http://schemas.microsoft.com/office/powerpoint/2010/main" val="1628239358"/>
      </p:ext>
    </p:extLst>
  </p:cSld>
  <p:clrMap bg1="lt1" tx1="dk1" bg2="lt2" tx2="dk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Lst>
  <p:hf sldNum="0" hdr="0" ftr="0" dt="0"/>
  <p:txStyles>
    <p:titleStyle>
      <a:lvl1pPr algn="l" defTabSz="399593" rtl="0" eaLnBrk="1" latinLnBrk="0" hangingPunct="1">
        <a:lnSpc>
          <a:spcPct val="90000"/>
        </a:lnSpc>
        <a:spcBef>
          <a:spcPct val="0"/>
        </a:spcBef>
        <a:buNone/>
        <a:defRPr kumimoji="1" sz="1923" kern="1200">
          <a:solidFill>
            <a:schemeClr val="tx1"/>
          </a:solidFill>
          <a:latin typeface="+mj-lt"/>
          <a:ea typeface="+mj-ea"/>
          <a:cs typeface="+mj-cs"/>
        </a:defRPr>
      </a:lvl1pPr>
    </p:titleStyle>
    <p:bodyStyle>
      <a:lvl1pPr marL="99898" indent="-99898" algn="l" defTabSz="399593" rtl="0" eaLnBrk="1" latinLnBrk="0" hangingPunct="1">
        <a:lnSpc>
          <a:spcPct val="90000"/>
        </a:lnSpc>
        <a:spcBef>
          <a:spcPts val="437"/>
        </a:spcBef>
        <a:buFont typeface="Arial"/>
        <a:buChar char="•"/>
        <a:defRPr kumimoji="1" sz="1224" kern="1200">
          <a:solidFill>
            <a:schemeClr val="tx1"/>
          </a:solidFill>
          <a:latin typeface="+mn-lt"/>
          <a:ea typeface="+mn-ea"/>
          <a:cs typeface="+mn-cs"/>
        </a:defRPr>
      </a:lvl1pPr>
      <a:lvl2pPr marL="299695" indent="-99898" algn="l" defTabSz="399593" rtl="0" eaLnBrk="1" latinLnBrk="0" hangingPunct="1">
        <a:lnSpc>
          <a:spcPct val="90000"/>
        </a:lnSpc>
        <a:spcBef>
          <a:spcPts val="219"/>
        </a:spcBef>
        <a:buFont typeface="Arial"/>
        <a:buChar char="•"/>
        <a:defRPr kumimoji="1" sz="1049" kern="1200">
          <a:solidFill>
            <a:schemeClr val="tx1"/>
          </a:solidFill>
          <a:latin typeface="+mn-lt"/>
          <a:ea typeface="+mn-ea"/>
          <a:cs typeface="+mn-cs"/>
        </a:defRPr>
      </a:lvl2pPr>
      <a:lvl3pPr marL="499491" indent="-99898" algn="l" defTabSz="399593" rtl="0" eaLnBrk="1" latinLnBrk="0" hangingPunct="1">
        <a:lnSpc>
          <a:spcPct val="90000"/>
        </a:lnSpc>
        <a:spcBef>
          <a:spcPts val="219"/>
        </a:spcBef>
        <a:buFont typeface="Arial"/>
        <a:buChar char="•"/>
        <a:defRPr kumimoji="1" sz="874" kern="1200">
          <a:solidFill>
            <a:schemeClr val="tx1"/>
          </a:solidFill>
          <a:latin typeface="+mn-lt"/>
          <a:ea typeface="+mn-ea"/>
          <a:cs typeface="+mn-cs"/>
        </a:defRPr>
      </a:lvl3pPr>
      <a:lvl4pPr marL="699287" indent="-99898" algn="l" defTabSz="399593" rtl="0" eaLnBrk="1" latinLnBrk="0" hangingPunct="1">
        <a:lnSpc>
          <a:spcPct val="90000"/>
        </a:lnSpc>
        <a:spcBef>
          <a:spcPts val="219"/>
        </a:spcBef>
        <a:buFont typeface="Arial"/>
        <a:buChar char="•"/>
        <a:defRPr kumimoji="1" sz="787" kern="1200">
          <a:solidFill>
            <a:schemeClr val="tx1"/>
          </a:solidFill>
          <a:latin typeface="+mn-lt"/>
          <a:ea typeface="+mn-ea"/>
          <a:cs typeface="+mn-cs"/>
        </a:defRPr>
      </a:lvl4pPr>
      <a:lvl5pPr marL="899084" indent="-99898" algn="l" defTabSz="399593" rtl="0" eaLnBrk="1" latinLnBrk="0" hangingPunct="1">
        <a:lnSpc>
          <a:spcPct val="90000"/>
        </a:lnSpc>
        <a:spcBef>
          <a:spcPts val="219"/>
        </a:spcBef>
        <a:buFont typeface="Arial"/>
        <a:buChar char="•"/>
        <a:defRPr kumimoji="1" sz="787" kern="1200">
          <a:solidFill>
            <a:schemeClr val="tx1"/>
          </a:solidFill>
          <a:latin typeface="+mn-lt"/>
          <a:ea typeface="+mn-ea"/>
          <a:cs typeface="+mn-cs"/>
        </a:defRPr>
      </a:lvl5pPr>
      <a:lvl6pPr marL="1098880" indent="-99898" algn="l" defTabSz="399593" rtl="0" eaLnBrk="1" latinLnBrk="0" hangingPunct="1">
        <a:lnSpc>
          <a:spcPct val="90000"/>
        </a:lnSpc>
        <a:spcBef>
          <a:spcPts val="219"/>
        </a:spcBef>
        <a:buFont typeface="Arial"/>
        <a:buChar char="•"/>
        <a:defRPr kumimoji="1" sz="787" kern="1200">
          <a:solidFill>
            <a:schemeClr val="tx1"/>
          </a:solidFill>
          <a:latin typeface="+mn-lt"/>
          <a:ea typeface="+mn-ea"/>
          <a:cs typeface="+mn-cs"/>
        </a:defRPr>
      </a:lvl6pPr>
      <a:lvl7pPr marL="1298677" indent="-99898" algn="l" defTabSz="399593" rtl="0" eaLnBrk="1" latinLnBrk="0" hangingPunct="1">
        <a:lnSpc>
          <a:spcPct val="90000"/>
        </a:lnSpc>
        <a:spcBef>
          <a:spcPts val="219"/>
        </a:spcBef>
        <a:buFont typeface="Arial"/>
        <a:buChar char="•"/>
        <a:defRPr kumimoji="1" sz="787" kern="1200">
          <a:solidFill>
            <a:schemeClr val="tx1"/>
          </a:solidFill>
          <a:latin typeface="+mn-lt"/>
          <a:ea typeface="+mn-ea"/>
          <a:cs typeface="+mn-cs"/>
        </a:defRPr>
      </a:lvl7pPr>
      <a:lvl8pPr marL="1498473" indent="-99898" algn="l" defTabSz="399593" rtl="0" eaLnBrk="1" latinLnBrk="0" hangingPunct="1">
        <a:lnSpc>
          <a:spcPct val="90000"/>
        </a:lnSpc>
        <a:spcBef>
          <a:spcPts val="219"/>
        </a:spcBef>
        <a:buFont typeface="Arial"/>
        <a:buChar char="•"/>
        <a:defRPr kumimoji="1" sz="787" kern="1200">
          <a:solidFill>
            <a:schemeClr val="tx1"/>
          </a:solidFill>
          <a:latin typeface="+mn-lt"/>
          <a:ea typeface="+mn-ea"/>
          <a:cs typeface="+mn-cs"/>
        </a:defRPr>
      </a:lvl8pPr>
      <a:lvl9pPr marL="1698269" indent="-99898" algn="l" defTabSz="399593" rtl="0" eaLnBrk="1" latinLnBrk="0" hangingPunct="1">
        <a:lnSpc>
          <a:spcPct val="90000"/>
        </a:lnSpc>
        <a:spcBef>
          <a:spcPts val="219"/>
        </a:spcBef>
        <a:buFont typeface="Arial"/>
        <a:buChar char="•"/>
        <a:defRPr kumimoji="1" sz="787" kern="1200">
          <a:solidFill>
            <a:schemeClr val="tx1"/>
          </a:solidFill>
          <a:latin typeface="+mn-lt"/>
          <a:ea typeface="+mn-ea"/>
          <a:cs typeface="+mn-cs"/>
        </a:defRPr>
      </a:lvl9pPr>
    </p:bodyStyle>
    <p:otherStyle>
      <a:defPPr>
        <a:defRPr lang="ja-JP"/>
      </a:defPPr>
      <a:lvl1pPr marL="0" algn="l" defTabSz="399593" rtl="0" eaLnBrk="1" latinLnBrk="0" hangingPunct="1">
        <a:defRPr kumimoji="1" sz="787" kern="1200">
          <a:solidFill>
            <a:schemeClr val="tx1"/>
          </a:solidFill>
          <a:latin typeface="+mn-lt"/>
          <a:ea typeface="+mn-ea"/>
          <a:cs typeface="+mn-cs"/>
        </a:defRPr>
      </a:lvl1pPr>
      <a:lvl2pPr marL="199796" algn="l" defTabSz="399593" rtl="0" eaLnBrk="1" latinLnBrk="0" hangingPunct="1">
        <a:defRPr kumimoji="1" sz="787" kern="1200">
          <a:solidFill>
            <a:schemeClr val="tx1"/>
          </a:solidFill>
          <a:latin typeface="+mn-lt"/>
          <a:ea typeface="+mn-ea"/>
          <a:cs typeface="+mn-cs"/>
        </a:defRPr>
      </a:lvl2pPr>
      <a:lvl3pPr marL="399593" algn="l" defTabSz="399593" rtl="0" eaLnBrk="1" latinLnBrk="0" hangingPunct="1">
        <a:defRPr kumimoji="1" sz="787" kern="1200">
          <a:solidFill>
            <a:schemeClr val="tx1"/>
          </a:solidFill>
          <a:latin typeface="+mn-lt"/>
          <a:ea typeface="+mn-ea"/>
          <a:cs typeface="+mn-cs"/>
        </a:defRPr>
      </a:lvl3pPr>
      <a:lvl4pPr marL="599389" algn="l" defTabSz="399593" rtl="0" eaLnBrk="1" latinLnBrk="0" hangingPunct="1">
        <a:defRPr kumimoji="1" sz="787" kern="1200">
          <a:solidFill>
            <a:schemeClr val="tx1"/>
          </a:solidFill>
          <a:latin typeface="+mn-lt"/>
          <a:ea typeface="+mn-ea"/>
          <a:cs typeface="+mn-cs"/>
        </a:defRPr>
      </a:lvl4pPr>
      <a:lvl5pPr marL="799186" algn="l" defTabSz="399593" rtl="0" eaLnBrk="1" latinLnBrk="0" hangingPunct="1">
        <a:defRPr kumimoji="1" sz="787" kern="1200">
          <a:solidFill>
            <a:schemeClr val="tx1"/>
          </a:solidFill>
          <a:latin typeface="+mn-lt"/>
          <a:ea typeface="+mn-ea"/>
          <a:cs typeface="+mn-cs"/>
        </a:defRPr>
      </a:lvl5pPr>
      <a:lvl6pPr marL="998982" algn="l" defTabSz="399593" rtl="0" eaLnBrk="1" latinLnBrk="0" hangingPunct="1">
        <a:defRPr kumimoji="1" sz="787" kern="1200">
          <a:solidFill>
            <a:schemeClr val="tx1"/>
          </a:solidFill>
          <a:latin typeface="+mn-lt"/>
          <a:ea typeface="+mn-ea"/>
          <a:cs typeface="+mn-cs"/>
        </a:defRPr>
      </a:lvl6pPr>
      <a:lvl7pPr marL="1198778" algn="l" defTabSz="399593" rtl="0" eaLnBrk="1" latinLnBrk="0" hangingPunct="1">
        <a:defRPr kumimoji="1" sz="787" kern="1200">
          <a:solidFill>
            <a:schemeClr val="tx1"/>
          </a:solidFill>
          <a:latin typeface="+mn-lt"/>
          <a:ea typeface="+mn-ea"/>
          <a:cs typeface="+mn-cs"/>
        </a:defRPr>
      </a:lvl7pPr>
      <a:lvl8pPr marL="1398575" algn="l" defTabSz="399593" rtl="0" eaLnBrk="1" latinLnBrk="0" hangingPunct="1">
        <a:defRPr kumimoji="1" sz="787" kern="1200">
          <a:solidFill>
            <a:schemeClr val="tx1"/>
          </a:solidFill>
          <a:latin typeface="+mn-lt"/>
          <a:ea typeface="+mn-ea"/>
          <a:cs typeface="+mn-cs"/>
        </a:defRPr>
      </a:lvl8pPr>
      <a:lvl9pPr marL="1598371" algn="l" defTabSz="399593" rtl="0" eaLnBrk="1" latinLnBrk="0" hangingPunct="1">
        <a:defRPr kumimoji="1" sz="787"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3.png"/></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3.png"/></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gif"/></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gif"/><Relationship Id="rId2" Type="http://schemas.openxmlformats.org/officeDocument/2006/relationships/notesSlide" Target="../notesSlides/notesSlide104.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gif"/></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10.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6.gif"/><Relationship Id="rId4" Type="http://schemas.openxmlformats.org/officeDocument/2006/relationships/image" Target="../media/image3.png"/></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3.png"/></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gif"/><Relationship Id="rId2" Type="http://schemas.openxmlformats.org/officeDocument/2006/relationships/notesSlide" Target="../notesSlides/notesSlide112.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gif"/><Relationship Id="rId4" Type="http://schemas.openxmlformats.org/officeDocument/2006/relationships/image" Target="../media/image6.gif"/></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8.gif"/><Relationship Id="rId4" Type="http://schemas.openxmlformats.org/officeDocument/2006/relationships/image" Target="../media/image6.gif"/></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7.gif"/><Relationship Id="rId2" Type="http://schemas.openxmlformats.org/officeDocument/2006/relationships/notesSlide" Target="../notesSlides/notesSlide11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8.gif"/></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7.gif"/><Relationship Id="rId4" Type="http://schemas.openxmlformats.org/officeDocument/2006/relationships/image" Target="../media/image3.png"/></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3.png"/></Relationships>
</file>

<file path=ppt/slides/_rels/slide1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7.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3.png"/></Relationships>
</file>

<file path=ppt/slides/_rels/slide1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8.xml"/><Relationship Id="rId1" Type="http://schemas.openxmlformats.org/officeDocument/2006/relationships/slideLayout" Target="../slideLayouts/slideLayout1.xml"/><Relationship Id="rId5" Type="http://schemas.openxmlformats.org/officeDocument/2006/relationships/image" Target="../media/image8.gif"/><Relationship Id="rId4" Type="http://schemas.openxmlformats.org/officeDocument/2006/relationships/image" Target="../media/image3.png"/></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gif"/><Relationship Id="rId4" Type="http://schemas.openxmlformats.org/officeDocument/2006/relationships/image" Target="../media/image6.gif"/></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7.gif"/><Relationship Id="rId4" Type="http://schemas.openxmlformats.org/officeDocument/2006/relationships/image" Target="../media/image6.gif"/></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1.xml"/><Relationship Id="rId5" Type="http://schemas.openxmlformats.org/officeDocument/2006/relationships/image" Target="../media/image7.gif"/><Relationship Id="rId4" Type="http://schemas.openxmlformats.org/officeDocument/2006/relationships/image" Target="../media/image3.png"/></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3.png"/><Relationship Id="rId4" Type="http://schemas.openxmlformats.org/officeDocument/2006/relationships/image" Target="../media/image6.gif"/></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png"/></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7.gif"/><Relationship Id="rId4" Type="http://schemas.openxmlformats.org/officeDocument/2006/relationships/image" Target="../media/image6.gi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7.gif"/></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3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3.xml"/><Relationship Id="rId5" Type="http://schemas.openxmlformats.org/officeDocument/2006/relationships/image" Target="../media/image7.gif"/><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gif"/></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6.gif"/></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3.xml"/><Relationship Id="rId5" Type="http://schemas.openxmlformats.org/officeDocument/2006/relationships/image" Target="../media/image2.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3.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7.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6.gif"/></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4.xml"/><Relationship Id="rId5" Type="http://schemas.openxmlformats.org/officeDocument/2006/relationships/image" Target="../media/image6.gif"/><Relationship Id="rId4" Type="http://schemas.openxmlformats.org/officeDocument/2006/relationships/image" Target="../media/image5.png"/></Relationships>
</file>

<file path=ppt/slides/_rels/slide51.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notesSlide" Target="../notesSlides/notesSlide51.xml"/><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4.xml"/><Relationship Id="rId5" Type="http://schemas.openxmlformats.org/officeDocument/2006/relationships/image" Target="../media/image6.gif"/><Relationship Id="rId4" Type="http://schemas.openxmlformats.org/officeDocument/2006/relationships/image" Target="../media/image5.png"/></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4.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4.xml"/><Relationship Id="rId5" Type="http://schemas.openxmlformats.org/officeDocument/2006/relationships/image" Target="../media/image6.gif"/><Relationship Id="rId4" Type="http://schemas.openxmlformats.org/officeDocument/2006/relationships/image" Target="../media/image5.png"/></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4.xml"/><Relationship Id="rId5" Type="http://schemas.openxmlformats.org/officeDocument/2006/relationships/image" Target="../media/image3.png"/><Relationship Id="rId4" Type="http://schemas.openxmlformats.org/officeDocument/2006/relationships/image" Target="../media/image6.gif"/></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4.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gif"/><Relationship Id="rId2" Type="http://schemas.openxmlformats.org/officeDocument/2006/relationships/notesSlide" Target="../notesSlides/notesSlide69.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gif"/><Relationship Id="rId4" Type="http://schemas.openxmlformats.org/officeDocument/2006/relationships/image" Target="../media/image6.gif"/></Relationships>
</file>

<file path=ppt/slides/_rels/slide71.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71.xml"/><Relationship Id="rId1" Type="http://schemas.openxmlformats.org/officeDocument/2006/relationships/slideLayout" Target="../slideLayouts/slideLayout1.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3.png"/></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2.png"/></Relationships>
</file>

<file path=ppt/slides/_rels/slide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1.xml"/><Relationship Id="rId6" Type="http://schemas.openxmlformats.org/officeDocument/2006/relationships/image" Target="../media/image9.gif"/><Relationship Id="rId5" Type="http://schemas.openxmlformats.org/officeDocument/2006/relationships/image" Target="../media/image7.gif"/><Relationship Id="rId4" Type="http://schemas.openxmlformats.org/officeDocument/2006/relationships/image" Target="../media/image3.png"/></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3.png"/></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5.png"/></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6.gif"/><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5.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6.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2.png"/><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image" Target="../media/image8.gif"/><Relationship Id="rId2" Type="http://schemas.openxmlformats.org/officeDocument/2006/relationships/notesSlide" Target="../notesSlides/notesSlide89.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 Id="rId9"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6.gif"/><Relationship Id="rId4" Type="http://schemas.openxmlformats.org/officeDocument/2006/relationships/image" Target="../media/image5.png"/></Relationships>
</file>

<file path=ppt/slides/_rels/slide9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7.gif"/></Relationships>
</file>

<file path=ppt/slides/_rels/slide9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gif"/><Relationship Id="rId4" Type="http://schemas.openxmlformats.org/officeDocument/2006/relationships/image" Target="../media/image3.png"/></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2.png"/><Relationship Id="rId4" Type="http://schemas.openxmlformats.org/officeDocument/2006/relationships/image" Target="../media/image6.gif"/></Relationships>
</file>

<file path=ppt/slides/_rels/slide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4.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1.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3.png"/></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1.xml"/><Relationship Id="rId5" Type="http://schemas.openxmlformats.org/officeDocument/2006/relationships/image" Target="../media/image10.gif"/><Relationship Id="rId4" Type="http://schemas.openxmlformats.org/officeDocument/2006/relationships/image" Target="../media/image5.png"/></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1.xml"/><Relationship Id="rId6" Type="http://schemas.openxmlformats.org/officeDocument/2006/relationships/image" Target="../media/image6.gif"/><Relationship Id="rId5" Type="http://schemas.openxmlformats.org/officeDocument/2006/relationships/image" Target="../media/image7.gif"/><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234989147"/>
              </p:ext>
            </p:extLst>
          </p:nvPr>
        </p:nvGraphicFramePr>
        <p:xfrm>
          <a:off x="366276" y="734647"/>
          <a:ext cx="4547097" cy="6348475"/>
        </p:xfrm>
        <a:graphic>
          <a:graphicData uri="http://schemas.openxmlformats.org/drawingml/2006/table">
            <a:tbl>
              <a:tblPr firstRow="1" bandRow="1">
                <a:tableStyleId>{2D5ABB26-0587-4C30-8999-92F81FD0307C}</a:tableStyleId>
              </a:tblPr>
              <a:tblGrid>
                <a:gridCol w="523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クロロホルム</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Chloroform</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RN:67-66-3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865-49-6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前眼部障害、皮膚障害、中枢神経障害、気道障害、肝障害、腎障害、循環器系障害、発がんのおそれの疑い、生殖毒性のおそれの疑い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ふらつき、眠気、吐き気、嘔吐、食欲不振、知覚異常、全身倦怠感、せき、息切れ、鼻水、鼻閉、鼻・喉の痛み、易疲労感、黄疸、血尿、多尿、乏尿、むくみ、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・特別な処置が必要である。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・気分が悪いときは、医師の診察／手当てを受けること。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・多量の水／石けん（鹸）で洗うこと。</a:t>
                      </a:r>
                    </a:p>
                    <a:p>
                      <a:r>
                        <a:rPr kumimoji="1" lang="ja-JP" altLang="en-US" sz="800" dirty="0">
                          <a:latin typeface="MS Gothic" charset="-128"/>
                          <a:ea typeface="MS Gothic" charset="-128"/>
                          <a:cs typeface="MS Gothic" charset="-128"/>
                        </a:rPr>
                        <a:t>・皮膚刺激が生じた場合：医師の診察／手当てを受けること。</a:t>
                      </a:r>
                    </a:p>
                    <a:p>
                      <a:r>
                        <a:rPr kumimoji="1" lang="ja-JP" altLang="en-US" sz="800" dirty="0">
                          <a:latin typeface="MS Gothic" charset="-128"/>
                          <a:ea typeface="MS Gothic" charset="-128"/>
                          <a:cs typeface="MS Gothic" charset="-128"/>
                        </a:rPr>
                        <a:t>・汚染された衣類を脱ぎ、再使用する場合には洗濯をすること。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・気分が悪いときは医師に連絡すること。</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118354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1</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第一種有機溶剤等</a:t>
            </a:r>
            <a:endParaRPr lang="en-US" dirty="0"/>
          </a:p>
        </p:txBody>
      </p:sp>
      <p:pic>
        <p:nvPicPr>
          <p:cNvPr id="16" name="Picture 2" descr="skull">
            <a:extLst>
              <a:ext uri="{FF2B5EF4-FFF2-40B4-BE49-F238E27FC236}">
                <a16:creationId xmlns:a16="http://schemas.microsoft.com/office/drawing/2014/main" id="{00000000-0008-0000-0F00-00000A00000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14949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4">
            <a:extLst>
              <a:ext uri="{FF2B5EF4-FFF2-40B4-BE49-F238E27FC236}">
                <a16:creationId xmlns:a16="http://schemas.microsoft.com/office/drawing/2014/main" id="{00000000-0008-0000-0F00-00000B0000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78648" y="1184332"/>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051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759346985"/>
              </p:ext>
            </p:extLst>
          </p:nvPr>
        </p:nvGraphicFramePr>
        <p:xfrm>
          <a:off x="366276" y="734647"/>
          <a:ext cx="4595097" cy="634847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ジクロロメタン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Dichloromethane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RN:75-09-2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1665-00-5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a:latin typeface="MS Gothic" charset="-128"/>
                          <a:ea typeface="MS Gothic" charset="-128"/>
                          <a:cs typeface="MS Gothic" charset="-128"/>
                        </a:rPr>
                        <a:t>前眼部障害、皮膚障害、中枢神経障害、気道障害、肺障害、肝障害、胆管がん、生殖器障害（男性）、生殖毒性のおそれの疑い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集中力の低下、吐き気、嘔吐、全身倦怠感、易疲労感、黄疸、顔面蒼白、心悸亢進（動悸）、胸痛、呼吸困難、息切れ、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 データなし、ラテックス データなし、クロロプレン データなし、</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 </a:t>
                      </a:r>
                      <a:r>
                        <a:rPr kumimoji="1" lang="ja-JP" altLang="en-US" sz="800" dirty="0">
                          <a:latin typeface="MS Gothic" charset="-128"/>
                          <a:ea typeface="MS Gothic" charset="-128"/>
                          <a:cs typeface="MS Gothic" charset="-128"/>
                        </a:rPr>
                        <a:t>データなし</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・多量の水と石けん（鹸）で洗うこと。</a:t>
                      </a:r>
                    </a:p>
                    <a:p>
                      <a:r>
                        <a:rPr kumimoji="1" lang="ja-JP" altLang="en-US" sz="800" dirty="0">
                          <a:latin typeface="MS Gothic" charset="-128"/>
                          <a:ea typeface="MS Gothic" charset="-128"/>
                          <a:cs typeface="MS Gothic" charset="-128"/>
                        </a:rPr>
                        <a:t>・皮膚刺激が生じた場合：医師の診断、手当てを受けること。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て容易に外せる場合は外すこと。その後も洗浄を続けること。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・気分が悪いときは医師に連絡すること。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987" y="1184332"/>
            <a:ext cx="436020" cy="434437"/>
          </a:xfrm>
          <a:prstGeom prst="rect">
            <a:avLst/>
          </a:prstGeom>
        </p:spPr>
      </p:pic>
    </p:spTree>
    <p:extLst>
      <p:ext uri="{BB962C8B-B14F-4D97-AF65-F5344CB8AC3E}">
        <p14:creationId xmlns:p14="http://schemas.microsoft.com/office/powerpoint/2010/main" val="88447334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390184875"/>
              </p:ext>
            </p:extLst>
          </p:nvPr>
        </p:nvGraphicFramePr>
        <p:xfrm>
          <a:off x="366276" y="734647"/>
          <a:ext cx="4595097" cy="633666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弗化水素</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Hydrogen fluoride</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HF</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RN:7664-39-3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皮膚障害、前眼部障害、気道障害、肺障害、循環器系障害、歯牙障害、骨の異常</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眼の痛み、流涙、結膜充血、皮膚炎、皮膚掻痒感（かゆみ）、皮膚発赤、せき、息切れ、鼻水、鼻閉、鼻・喉の痛み、胸痛、呼吸困難、全身倦怠感、体重減少、口腔内の痛み、歯痛、歯牙の変色</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・環境への放出を避けること。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フッ化水素用防毒マスク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・気分が悪いときは、医師の診察／手当てを受けること。</a:t>
                      </a:r>
                    </a:p>
                    <a:p>
                      <a:r>
                        <a:rPr kumimoji="1" lang="ja-JP" altLang="en-US" sz="800" dirty="0">
                          <a:latin typeface="MS Gothic" charset="-128"/>
                          <a:ea typeface="MS Gothic" charset="-128"/>
                          <a:cs typeface="MS Gothic" charset="-128"/>
                        </a:rPr>
                        <a:t>・特別な処置が緊急に必要である。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・皮膚を水</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又はシャワー</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で洗うこと。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・特別な処置が必要である。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・可能ならば、グルコン酸カルシウムゼリーを塗る。</a:t>
                      </a:r>
                    </a:p>
                    <a:p>
                      <a:r>
                        <a:rPr kumimoji="1" lang="ja-JP" altLang="en-US" sz="800" dirty="0">
                          <a:latin typeface="MS Gothic" charset="-128"/>
                          <a:ea typeface="MS Gothic" charset="-128"/>
                          <a:cs typeface="MS Gothic" charset="-128"/>
                        </a:rPr>
                        <a:t>・汚染された衣類を再使用する場合には洗濯をすること。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948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2286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・コップ </a:t>
                      </a:r>
                      <a:r>
                        <a:rPr kumimoji="1" lang="en-US" altLang="ja-JP" sz="800" dirty="0">
                          <a:latin typeface="MS Gothic" charset="-128"/>
                          <a:ea typeface="MS Gothic" charset="-128"/>
                          <a:cs typeface="MS Gothic" charset="-128"/>
                        </a:rPr>
                        <a:t>1-2 </a:t>
                      </a:r>
                      <a:r>
                        <a:rPr kumimoji="1" lang="ja-JP" altLang="en-US" sz="800" dirty="0">
                          <a:latin typeface="MS Gothic" charset="-128"/>
                          <a:ea typeface="MS Gothic" charset="-128"/>
                          <a:cs typeface="MS Gothic" charset="-128"/>
                        </a:rPr>
                        <a:t>杯の水または牛乳を飲ませる。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・無理に吐かせないこと。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34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545" y="11894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0542" y="1183168"/>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3173358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670890576"/>
              </p:ext>
            </p:extLst>
          </p:nvPr>
        </p:nvGraphicFramePr>
        <p:xfrm>
          <a:off x="366276" y="734647"/>
          <a:ext cx="4595097" cy="642815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ベータ</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プロピオラクトン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l-GR" altLang="ja-JP" sz="900" u="none" strike="noStrike" dirty="0">
                          <a:solidFill>
                            <a:schemeClr val="tx1">
                              <a:lumMod val="95000"/>
                              <a:lumOff val="5000"/>
                            </a:schemeClr>
                          </a:solidFill>
                          <a:effectLst/>
                          <a:latin typeface="MS Gothic" charset="-128"/>
                          <a:ea typeface="MS Gothic" charset="-128"/>
                          <a:cs typeface="MS Gothic" charset="-128"/>
                        </a:rPr>
                        <a:t>β</a:t>
                      </a:r>
                      <a:r>
                        <a:rPr lang="ja-JP" altLang="el-GR"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a:solidFill>
                            <a:schemeClr val="tx1">
                              <a:lumMod val="95000"/>
                              <a:lumOff val="5000"/>
                            </a:schemeClr>
                          </a:solidFill>
                          <a:effectLst/>
                          <a:latin typeface="MS Gothic" charset="-128"/>
                          <a:ea typeface="MS Gothic" charset="-128"/>
                          <a:cs typeface="MS Gothic" charset="-128"/>
                        </a:rPr>
                        <a:t>Propiolactone</a:t>
                      </a:r>
                    </a:p>
                    <a:p>
                      <a:pPr marL="0" algn="l" defTabSz="399593" rtl="0" eaLnBrk="1" fontAlgn="b" latinLnBrk="0" hangingPunct="1">
                        <a:lnSpc>
                          <a:spcPts val="1200"/>
                        </a:lnSpc>
                      </a:pPr>
                      <a:r>
                        <a:rPr kumimoji="1" lang="pt-BR" altLang="ja-JP" sz="900" u="none" strike="noStrike" kern="1200" dirty="0">
                          <a:solidFill>
                            <a:schemeClr val="tx1">
                              <a:lumMod val="95000"/>
                              <a:lumOff val="5000"/>
                            </a:schemeClr>
                          </a:solidFill>
                          <a:effectLst/>
                          <a:latin typeface="MS Gothic" charset="-128"/>
                          <a:ea typeface="MS Gothic" charset="-128"/>
                          <a:cs typeface="MS Gothic" charset="-128"/>
                        </a:rPr>
                        <a:t>O═CH₂–CH₂–C(=O)–O</a:t>
                      </a:r>
                    </a:p>
                    <a:p>
                      <a:pPr marL="0" algn="l" defTabSz="399593" rtl="0" eaLnBrk="1" fontAlgn="b" latinLnBrk="0" hangingPunct="1">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RN:57-57-8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前眼部障害、皮膚障害、気道障害、発がんのおそれの疑い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眼の痛み、流涙、結膜充血、皮膚炎、皮膚掻痒感（かゆみ）、皮膚発赤、せき、たん、息切れ、胸痛、呼吸困難、鼻・喉の痛み、全身倦怠感、体重減少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p>
                      <a:r>
                        <a:rPr kumimoji="1" lang="ja-JP" altLang="en-US" sz="800" dirty="0">
                          <a:latin typeface="MS Gothic" charset="-128"/>
                          <a:ea typeface="MS Gothic" charset="-128"/>
                          <a:cs typeface="MS Gothic" charset="-128"/>
                        </a:rPr>
                        <a:t>・容器を密閉しておくこと。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83373">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・新鮮な空気のある場所に移動し、呼吸しやすい姿勢で安静にさせる。</a:t>
                      </a:r>
                    </a:p>
                    <a:p>
                      <a:r>
                        <a:rPr kumimoji="1" lang="ja-JP" altLang="en-US" sz="800" dirty="0">
                          <a:latin typeface="MS Gothic" charset="-128"/>
                          <a:ea typeface="MS Gothic" charset="-128"/>
                          <a:cs typeface="MS Gothic" charset="-128"/>
                        </a:rPr>
                        <a:t>・人工呼吸が必要なことがある。</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直ちに皮膚に付着した部分を流水またはシャワーで少なくとも</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20</a:t>
                      </a:r>
                      <a:r>
                        <a:rPr kumimoji="1" lang="ja-JP" altLang="en-US" sz="800" dirty="0">
                          <a:latin typeface="MS Gothic" charset="-128"/>
                          <a:ea typeface="MS Gothic" charset="-128"/>
                          <a:cs typeface="MS Gothic" charset="-128"/>
                        </a:rPr>
                        <a:t>分間洗浄する。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3037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数分間多量の水で洗い流し</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できればコンタクトレンズをはずして</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、医療機関に連絡する。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3612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・口をすすぎ、液体を吐き出す。 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p>
                    <a:p>
                      <a:r>
                        <a:rPr kumimoji="1" lang="ja-JP" altLang="en-US" sz="800" dirty="0">
                          <a:latin typeface="MS Gothic" charset="-128"/>
                          <a:ea typeface="MS Gothic" charset="-128"/>
                          <a:cs typeface="MS Gothic" charset="-128"/>
                        </a:rPr>
                        <a:t>・無理に吐かせないこと。</a:t>
                      </a:r>
                    </a:p>
                    <a:p>
                      <a:r>
                        <a:rPr kumimoji="1" lang="ja-JP" altLang="en-US" sz="800" dirty="0">
                          <a:latin typeface="MS Gothic" charset="-128"/>
                          <a:ea typeface="MS Gothic" charset="-128"/>
                          <a:cs typeface="MS Gothic" charset="-128"/>
                        </a:rPr>
                        <a:t>・医療機関に連絡する。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34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545"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6933727"/>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468666556"/>
              </p:ext>
            </p:extLst>
          </p:nvPr>
        </p:nvGraphicFramePr>
        <p:xfrm>
          <a:off x="366276" y="734647"/>
          <a:ext cx="4595097" cy="629094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ベンゼン</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Benzene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RN:71-43-2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1076-43-3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前眼部障害、皮膚障害、中枢神経障害、末梢神経障害、気道障害、循環器系障害、免疫系障害、血液系障害（再生不良性貧血等の造血器障害）、生殖毒性のおそれの疑い、発がん性のおそれ（白血病）</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皮膚発赤、頭痛、頭重、めまい、眠気、嘔吐、全身倦怠感、四肢の知覚異常、四肢の運動障害、せき、息切れ、鼻水、鼻閉、鼻・喉の痛み、顔面蒼白、心悸亢進（動悸）、失神、意識障害、出血傾向（鼻血、皮下出血、あざ等）、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7548">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・新鮮な空気のある場所に移動させ、呼吸させるか、酸素吸入する。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・呼吸が止まっている場合は人工呼吸を行う。</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905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・汚染された衣服を脱がせる。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・皮膚に付着した部分を流水と石鹸で十分に洗浄する。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953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・流水で</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分間洗浄する。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・コンタクトレンズを着用していて容易に外せる場合は外し、洗浄を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8001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・無理に吐かせない。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68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849" y="117696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6CA8E9E9-3EEE-15FC-1131-05ED8CE0C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5109" y="1184328"/>
            <a:ext cx="436019" cy="434437"/>
          </a:xfrm>
          <a:prstGeom prst="rect">
            <a:avLst/>
          </a:prstGeom>
        </p:spPr>
      </p:pic>
      <p:pic>
        <p:nvPicPr>
          <p:cNvPr id="10" name="図 9">
            <a:extLst>
              <a:ext uri="{FF2B5EF4-FFF2-40B4-BE49-F238E27FC236}">
                <a16:creationId xmlns:a16="http://schemas.microsoft.com/office/drawing/2014/main" id="{BC68E566-0AC9-BA2E-4BBB-FAB01C2D23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0082" y="1177986"/>
            <a:ext cx="436020" cy="434437"/>
          </a:xfrm>
          <a:prstGeom prst="rect">
            <a:avLst/>
          </a:prstGeom>
        </p:spPr>
      </p:pic>
    </p:spTree>
    <p:extLst>
      <p:ext uri="{BB962C8B-B14F-4D97-AF65-F5344CB8AC3E}">
        <p14:creationId xmlns:p14="http://schemas.microsoft.com/office/powerpoint/2010/main" val="286901204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780475653"/>
              </p:ext>
            </p:extLst>
          </p:nvPr>
        </p:nvGraphicFramePr>
        <p:xfrm>
          <a:off x="366276" y="734647"/>
          <a:ext cx="4595097" cy="642239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ペンタクロロフェノール及びそのナトリウム塩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Pentachlorophenol and its sodium 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C₆Cl₅OH</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RN:87-86-5</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131-52-2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前眼部障害、皮膚障害、中枢神経障害、気道障害、肝障害、腎障害、循環器系障害、消化器系障害、発がんのおそれ、生殖毒性のおそれ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塩素ざ瘡（にきび）、色素沈着、毛孔角化および爪の変色、頭痛、頭重、めまい、眠気、嘔吐、食欲不振、甘味嗜好、全身倦怠感、せき、息切れ、鼻水、鼻閉、鼻・喉の痛み、易疲労感、黄疸、血尿、多尿、乏尿、むくみ、腹痛、下痢、食欲不振、心悸亢進（動悸）、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注意事項</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ペンタクロロフェノール</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・眼、皮膚、衣類につけないこと。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、クロロプレン〇、ネオプレン◎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防じん機能を有する有機ガス用防毒マスク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22723">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応急措置</a:t>
                      </a:r>
                      <a:endParaRPr kumimoji="1" lang="en-US" altLang="ja-JP"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ペンタクロロフェノール</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・半座位をとる。</a:t>
                      </a:r>
                    </a:p>
                    <a:p>
                      <a:r>
                        <a:rPr kumimoji="1" lang="ja-JP" altLang="en-US" sz="800" dirty="0">
                          <a:latin typeface="MS Gothic" charset="-128"/>
                          <a:ea typeface="MS Gothic" charset="-128"/>
                          <a:cs typeface="MS Gothic" charset="-128"/>
                        </a:rPr>
                        <a:t>・人工呼吸が必要なことがある。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・多量の水／石けん（鹸）で洗うこと。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・皮膚刺激が生じた場合：医師の診察／手当てを受けること。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8547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9431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・水に活性炭を懸濁した液を飲ませる。</a:t>
                      </a:r>
                    </a:p>
                    <a:p>
                      <a:r>
                        <a:rPr kumimoji="1" lang="ja-JP" altLang="en-US" sz="800" dirty="0">
                          <a:latin typeface="MS Gothic" charset="-128"/>
                          <a:ea typeface="MS Gothic" charset="-128"/>
                          <a:cs typeface="MS Gothic" charset="-128"/>
                        </a:rPr>
                        <a:t>・コップ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14" y="118443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2518638265"/>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748275053"/>
              </p:ext>
            </p:extLst>
          </p:nvPr>
        </p:nvGraphicFramePr>
        <p:xfrm>
          <a:off x="366276" y="734647"/>
          <a:ext cx="4595097" cy="635573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ホルムアルデヒド</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Formaldehyde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HCHO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RN:50-00-0</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30525-89-4</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前眼部障害、皮膚障害、皮膚感作性、中枢神経障害、気道・肺障害、呼吸器感作性、発がんのおそれ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湿疹、じんま疹、頭痛、頭重、めまい、眠気、嘔吐、全身倦怠感、せき、息切れ、鼻水、鼻閉、鼻・喉の痛み、胸痛、呼吸困難、喘息様発作、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64936">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6006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ホルムアルデヒド用防毒マスク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・新鮮な空気のある場所に移動させ、半座位の姿勢にさせる。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・呼吸困難な場合は酸素吸入をさせる。できるだけ早く、グルココル</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チコイド吸入用スプレーで繰り返し深呼吸させる。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2538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・汚染された衣服を脱がせる。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・皮膚に付着した部分を流水で</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20</a:t>
                      </a:r>
                      <a:r>
                        <a:rPr kumimoji="1" lang="ja-JP" altLang="en-US" sz="800" dirty="0">
                          <a:latin typeface="MS Gothic" charset="-128"/>
                          <a:ea typeface="MS Gothic" charset="-128"/>
                          <a:cs typeface="MS Gothic" charset="-128"/>
                        </a:rPr>
                        <a:t>分以上洗浄する。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9464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・流水で</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分間洗浄する。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・直ちに医師の診察／手当てを受けること。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65873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・負傷者に意識がある場合は、コップ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杯の水（約</a:t>
                      </a:r>
                      <a:r>
                        <a:rPr kumimoji="1" lang="en-US" altLang="ja-JP" sz="800" dirty="0">
                          <a:latin typeface="MS Gothic" charset="-128"/>
                          <a:ea typeface="MS Gothic" charset="-128"/>
                          <a:cs typeface="MS Gothic" charset="-128"/>
                        </a:rPr>
                        <a:t>200ml</a:t>
                      </a:r>
                      <a:r>
                        <a:rPr kumimoji="1" lang="ja-JP" altLang="en-US" sz="800" dirty="0">
                          <a:latin typeface="MS Gothic" charset="-128"/>
                          <a:ea typeface="MS Gothic" charset="-128"/>
                          <a:cs typeface="MS Gothic" charset="-128"/>
                        </a:rPr>
                        <a:t>）を飲ませる。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可能であれば、</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％塩化アンモニウム水溶液、炭酸アンモニウム</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水溶液、または</a:t>
                      </a:r>
                      <a:r>
                        <a:rPr kumimoji="1" lang="en-US" altLang="ja-JP" sz="800" dirty="0">
                          <a:latin typeface="MS Gothic" charset="-128"/>
                          <a:ea typeface="MS Gothic" charset="-128"/>
                          <a:cs typeface="MS Gothic" charset="-128"/>
                        </a:rPr>
                        <a:t>20</a:t>
                      </a:r>
                      <a:r>
                        <a:rPr kumimoji="1" lang="ja-JP" altLang="en-US" sz="800" dirty="0">
                          <a:latin typeface="MS Gothic" charset="-128"/>
                          <a:ea typeface="MS Gothic" charset="-128"/>
                          <a:cs typeface="MS Gothic" charset="-128"/>
                        </a:rPr>
                        <a:t>％尿素水溶液を飲ませる。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7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064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512"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26995" y="118311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7842" y="1183168"/>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873403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124537439"/>
              </p:ext>
            </p:extLst>
          </p:nvPr>
        </p:nvGraphicFramePr>
        <p:xfrm>
          <a:off x="366276" y="734647"/>
          <a:ext cx="4595097" cy="632879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マゼンタ</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Magenta</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NH₂–C₆H₄–C⁺(=NH)–C₆H₃(CH₃)–C₆H₄–NH₂ · Cl⁻</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RN:632-99-5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泌尿器系障害、泌尿器系腫瘍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血尿、頻尿、排尿痛、下腹部痛、残尿感、全身倦怠感、体重減少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気分が悪い時は、医師の診断、手当てを受けること。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・水と石鹸で洗うこと。</a:t>
                      </a:r>
                    </a:p>
                    <a:p>
                      <a:r>
                        <a:rPr kumimoji="1" lang="ja-JP" altLang="en-US" sz="800" dirty="0">
                          <a:latin typeface="MS Gothic" charset="-128"/>
                          <a:ea typeface="MS Gothic" charset="-128"/>
                          <a:cs typeface="MS Gothic" charset="-128"/>
                        </a:rPr>
                        <a:t>・皮膚刺激が生じた場合、医師の診断、手当てを受けること。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1183541"/>
            <a:ext cx="436020" cy="436020"/>
          </a:xfrm>
          <a:prstGeom prst="rect">
            <a:avLst/>
          </a:prstGeom>
        </p:spPr>
      </p:pic>
    </p:spTree>
    <p:extLst>
      <p:ext uri="{BB962C8B-B14F-4D97-AF65-F5344CB8AC3E}">
        <p14:creationId xmlns:p14="http://schemas.microsoft.com/office/powerpoint/2010/main" val="1795408849"/>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65930166"/>
              </p:ext>
            </p:extLst>
          </p:nvPr>
        </p:nvGraphicFramePr>
        <p:xfrm>
          <a:off x="366276" y="734647"/>
          <a:ext cx="4595097" cy="622998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マンガン及びその化合物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Manganese and its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Mn</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RN:7439-96-5</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7722-64-7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1313-13-9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13446-34-9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15244-36-7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中枢神経障害（言語障害、歩行障害、振せん等）、気道障害、肺障害、生殖毒性のおそれ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頭痛、頭重、めまい、眠気、嘔吐、全身倦怠感、せき、息切れ、鼻水、鼻閉、鼻・喉の痛み、仮面様顔貌、膏顔、流涎、発汗異常、手指のふるえ、書字拙劣、歩行障害、不随意運動、発語異常等のパーキンソン症候群様症状、、胸痛、呼吸困難、息切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注意事項</a:t>
                      </a:r>
                      <a:endParaRPr kumimoji="1" lang="en-US" altLang="ja-JP"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マンガン</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応急措置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マンガン</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・呼吸困難な場合は酸素吸入をさせる。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3552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皮膚に付着した部分を流水と石鹸で十分に洗浄する。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8760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・流水で</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分間洗浄する。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1438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・コップ一杯の水を飲ませる。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・無理に吐かせない。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1183541"/>
            <a:ext cx="436020" cy="436020"/>
          </a:xfrm>
          <a:prstGeom prst="rect">
            <a:avLst/>
          </a:prstGeom>
        </p:spPr>
      </p:pic>
    </p:spTree>
    <p:extLst>
      <p:ext uri="{BB962C8B-B14F-4D97-AF65-F5344CB8AC3E}">
        <p14:creationId xmlns:p14="http://schemas.microsoft.com/office/powerpoint/2010/main" val="389482397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493579998"/>
              </p:ext>
            </p:extLst>
          </p:nvPr>
        </p:nvGraphicFramePr>
        <p:xfrm>
          <a:off x="366276" y="734647"/>
          <a:ext cx="4595097" cy="644255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沃化メチル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Methyl iodide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I</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RN:74-88-4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前眼部障害、皮膚障害、気道障害、中枢神経神経障害（視覚障害、言語障害、協調運動障害等）、精神障害（せん妄、躁状態等）、内分泌系障害（甲状腺）</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眼の痛み、流涙、結膜充血、皮膚炎、皮膚掻痒感（かゆみ）、皮膚発赤、頭痛、頭重、めまい、眠気、せん妄、躁状態等、嘔吐、全身倦怠感、せき、息切れ、鼻水、鼻閉、鼻・喉の痛み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ヨウ化メチル用の防毒マスク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・気分が悪い時は、医師の診断、手当てを受けること。</a:t>
                      </a:r>
                    </a:p>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・皮膚刺激が生じた場合、医師の診断、手当てを受けること。</a:t>
                      </a:r>
                    </a:p>
                    <a:p>
                      <a:r>
                        <a:rPr kumimoji="1" lang="ja-JP" altLang="en-US" sz="800" dirty="0">
                          <a:latin typeface="MS Gothic" charset="-128"/>
                          <a:ea typeface="MS Gothic" charset="-128"/>
                          <a:cs typeface="MS Gothic" charset="-128"/>
                        </a:rPr>
                        <a:t>・汚染された衣類を脱ぎ、再使用する場合には洗濯すること。</a:t>
                      </a:r>
                    </a:p>
                    <a:p>
                      <a:r>
                        <a:rPr kumimoji="1" lang="ja-JP" altLang="en-US" sz="800" dirty="0">
                          <a:latin typeface="MS Gothic" charset="-128"/>
                          <a:ea typeface="MS Gothic" charset="-128"/>
                          <a:cs typeface="MS Gothic" charset="-128"/>
                        </a:rPr>
                        <a:t>・気分が悪い時は、医師の診断、手当てを受けること。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1183541"/>
            <a:ext cx="436020" cy="436020"/>
          </a:xfrm>
          <a:prstGeom prst="rect">
            <a:avLst/>
          </a:prstGeom>
        </p:spPr>
      </p:pic>
      <p:pic>
        <p:nvPicPr>
          <p:cNvPr id="2" name="Picture 2" descr="skull">
            <a:extLst>
              <a:ext uri="{FF2B5EF4-FFF2-40B4-BE49-F238E27FC236}">
                <a16:creationId xmlns:a16="http://schemas.microsoft.com/office/drawing/2014/main" id="{15595D94-CC99-B995-8C38-A4259F0255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472"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399853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96763222"/>
              </p:ext>
            </p:extLst>
          </p:nvPr>
        </p:nvGraphicFramePr>
        <p:xfrm>
          <a:off x="366276" y="734647"/>
          <a:ext cx="4595097" cy="623260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溶接ヒューム</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lang="en-US" altLang="ja-JP" sz="900" u="none" strike="noStrike" dirty="0">
                          <a:solidFill>
                            <a:schemeClr val="tx1"/>
                          </a:solidFill>
                          <a:effectLst/>
                          <a:latin typeface="MS Gothic" charset="-128"/>
                          <a:ea typeface="MS Gothic" charset="-128"/>
                          <a:cs typeface="MS Gothic" charset="-128"/>
                        </a:rPr>
                        <a:t>Welding fumes</a:t>
                      </a:r>
                      <a:br>
                        <a:rPr lang="ja-JP" altLang="en-US" sz="900" u="none" strike="noStrike" dirty="0">
                          <a:solidFill>
                            <a:srgbClr val="FF0000"/>
                          </a:solidFill>
                          <a:effectLst/>
                          <a:latin typeface="MS Gothic" charset="-128"/>
                          <a:ea typeface="MS Gothic" charset="-128"/>
                          <a:cs typeface="MS Gothic" charset="-128"/>
                        </a:rPr>
                      </a:br>
                      <a:r>
                        <a:rPr lang="ja-JP" altLang="en-US" sz="900" u="none" strike="noStrike" dirty="0">
                          <a:solidFill>
                            <a:schemeClr val="tx1"/>
                          </a:solidFill>
                          <a:effectLst/>
                          <a:latin typeface="MS Gothic" charset="-128"/>
                          <a:ea typeface="MS Gothic" charset="-128"/>
                          <a:cs typeface="MS Gothic" charset="-128"/>
                        </a:rPr>
                        <a:t>化学式：特定なし</a:t>
                      </a:r>
                      <a:endParaRPr lang="en-US" altLang="ja-JP" sz="900" u="none" strike="noStrike" baseline="-25000" dirty="0">
                        <a:solidFill>
                          <a:srgbClr val="FF0000"/>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solidFill>
                          <a:effectLst/>
                          <a:latin typeface="MS Gothic" charset="-128"/>
                          <a:ea typeface="MS Gothic" charset="-128"/>
                          <a:cs typeface="MS Gothic" charset="-128"/>
                        </a:rPr>
                        <a:t>CAS RN:</a:t>
                      </a:r>
                      <a:r>
                        <a:rPr lang="ja-JP" altLang="en-US" sz="700" b="0" u="none" strike="noStrike" baseline="0" dirty="0">
                          <a:solidFill>
                            <a:schemeClr val="tx1"/>
                          </a:solidFill>
                          <a:effectLst/>
                          <a:latin typeface="MS Gothic" charset="-128"/>
                          <a:ea typeface="MS Gothic" charset="-128"/>
                          <a:cs typeface="MS Gothic" charset="-128"/>
                        </a:rPr>
                        <a:t>特定なし</a:t>
                      </a:r>
                      <a:endParaRPr lang="en-US" altLang="ja-JP" sz="700" b="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中枢神経障害、気道障害、肺障害、発がんのおそれ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仮面様顔貌・顔・流涎・発汗異常・手指のふるえ・書字拙劣・歩行障害・不随意性運動障害・発語異常等のパーキンソン症候群様症状、頭痛、頭重、めまい、眠気、嘔吐、全身倦怠感、運動神経障害、せき、息切れ、鼻水、鼻閉、鼻・喉の痛み、胸痛、呼吸困難、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注意事項</a:t>
                      </a:r>
                      <a:endParaRPr kumimoji="1" lang="en-US" altLang="ja-JP" sz="80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溶接棒：</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Mn5%,Si10%,</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Ti10%,Mg5%)</a:t>
                      </a:r>
                      <a:endParaRPr kumimoji="1" lang="ja-JP" altLang="en-US" sz="7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・適切な保護具（保護眼鏡，呼吸用保護具，安全靴等）を着用すること。</a:t>
                      </a:r>
                    </a:p>
                    <a:p>
                      <a:r>
                        <a:rPr kumimoji="1" lang="ja-JP" altLang="en-US" sz="800" dirty="0">
                          <a:solidFill>
                            <a:schemeClr val="tx1"/>
                          </a:solidFill>
                          <a:latin typeface="MS Gothic" charset="-128"/>
                          <a:ea typeface="MS Gothic" charset="-128"/>
                          <a:cs typeface="MS Gothic" charset="-128"/>
                        </a:rPr>
                        <a:t>・取扱場所で飲食または喫煙をしないこと。</a:t>
                      </a:r>
                    </a:p>
                    <a:p>
                      <a:r>
                        <a:rPr kumimoji="1" lang="ja-JP" altLang="en-US" sz="800" dirty="0">
                          <a:solidFill>
                            <a:schemeClr val="tx1"/>
                          </a:solidFill>
                          <a:latin typeface="MS Gothic" charset="-128"/>
                          <a:ea typeface="MS Gothic" charset="-128"/>
                          <a:cs typeface="MS Gothic" charset="-128"/>
                        </a:rPr>
                        <a:t>・取扱い後はよく手を洗うこと。</a:t>
                      </a:r>
                    </a:p>
                    <a:p>
                      <a:r>
                        <a:rPr kumimoji="1" lang="ja-JP" altLang="en-US" sz="800" dirty="0">
                          <a:solidFill>
                            <a:schemeClr val="tx1"/>
                          </a:solidFill>
                          <a:latin typeface="MS Gothic" charset="-128"/>
                          <a:ea typeface="MS Gothic" charset="-128"/>
                          <a:cs typeface="MS Gothic" charset="-128"/>
                        </a:rPr>
                        <a:t>・屋外または換気の良い場所で使用すること。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4812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・高温・火花から保護できる難燃性の作業着、保護手袋、保護靴を着用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・紫外線を遮光できる保護面または保護眼鏡を着用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・呼吸用保護具を着用</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溶接ヒュームが発生するすべての場所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個人ばく露測定の結果に応じた要求防護係数を満たす防じんマスク　など（具体的には保護具のメーカーに問い合わせる）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応急措置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溶接棒：</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Mn5%,Si10%,</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Ti10%,Mg5%)</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・被災者を空気の新鮮な場所に移し，呼吸しやすい姿勢で休息させる。</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・気分が悪い時は医師に連絡すること。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・呼吸に関する症状が出た場合には，医師に連絡すること。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・多量の水と石鹸で洗うこと。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・気分が悪い時は医師に連絡すること。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・汚染された衣類を再使用する場合には洗濯すること。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・皮膚刺激または発疹が生じた場合は，医師の診察／手当てを受ける。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・水で数分間注意深く洗うこと。次に，コンタクトレンズを着用して</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　いて容易に外せる場合は外すこと。その後も洗浄を続けること。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・眼の刺激が続く場合は，医師の診察／手当てを受けること。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・直ちに医師に連絡すること。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図 1">
            <a:extLst>
              <a:ext uri="{FF2B5EF4-FFF2-40B4-BE49-F238E27FC236}">
                <a16:creationId xmlns:a16="http://schemas.microsoft.com/office/drawing/2014/main" id="{435D4B8A-4CD5-938B-FC4D-E1EB3F558D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70703" y="1183541"/>
            <a:ext cx="436020" cy="436020"/>
          </a:xfrm>
          <a:prstGeom prst="rect">
            <a:avLst/>
          </a:prstGeom>
        </p:spPr>
      </p:pic>
    </p:spTree>
    <p:extLst>
      <p:ext uri="{BB962C8B-B14F-4D97-AF65-F5344CB8AC3E}">
        <p14:creationId xmlns:p14="http://schemas.microsoft.com/office/powerpoint/2010/main" val="250389841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109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232422836"/>
              </p:ext>
            </p:extLst>
          </p:nvPr>
        </p:nvGraphicFramePr>
        <p:xfrm>
          <a:off x="366276" y="734647"/>
          <a:ext cx="4595097" cy="619342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リフラクトリーセラミックファイバー</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lang="en-US" altLang="ja-JP" sz="900" u="none" strike="noStrike" dirty="0">
                          <a:solidFill>
                            <a:schemeClr val="tx1">
                              <a:lumMod val="95000"/>
                              <a:lumOff val="5000"/>
                            </a:schemeClr>
                          </a:solidFill>
                          <a:effectLst/>
                          <a:latin typeface="MS Gothic" charset="-128"/>
                          <a:ea typeface="MS Gothic" charset="-128"/>
                          <a:cs typeface="MS Gothic" charset="-128"/>
                        </a:rPr>
                        <a:t>Refractory ceramic fibers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Al</a:t>
                      </a:r>
                      <a:r>
                        <a:rPr lang="en-US" altLang="ja-JP" sz="900" u="none" strike="noStrike" baseline="-25000" dirty="0">
                          <a:solidFill>
                            <a:schemeClr val="tx1"/>
                          </a:solidFill>
                          <a:effectLst/>
                          <a:latin typeface="MS Gothic" charset="-128"/>
                          <a:ea typeface="MS Gothic" charset="-128"/>
                          <a:cs typeface="MS Gothic" charset="-128"/>
                        </a:rPr>
                        <a:t>2</a:t>
                      </a:r>
                      <a:r>
                        <a:rPr lang="en-US" altLang="ja-JP" sz="900" u="none" strike="noStrike" dirty="0">
                          <a:solidFill>
                            <a:schemeClr val="tx1"/>
                          </a:solidFill>
                          <a:effectLst/>
                          <a:latin typeface="MS Gothic" charset="-128"/>
                          <a:ea typeface="MS Gothic" charset="-128"/>
                          <a:cs typeface="MS Gothic" charset="-128"/>
                        </a:rPr>
                        <a:t>O</a:t>
                      </a:r>
                      <a:r>
                        <a:rPr lang="en-US" altLang="ja-JP" sz="900" u="none" strike="noStrike" baseline="-25000" dirty="0">
                          <a:solidFill>
                            <a:schemeClr val="tx1"/>
                          </a:solidFill>
                          <a:effectLst/>
                          <a:latin typeface="MS Gothic" charset="-128"/>
                          <a:ea typeface="MS Gothic" charset="-128"/>
                          <a:cs typeface="MS Gothic" charset="-128"/>
                        </a:rPr>
                        <a:t>3</a:t>
                      </a:r>
                      <a:r>
                        <a:rPr lang="ja-JP" altLang="en-US" sz="900" u="none" strike="noStrike" dirty="0">
                          <a:solidFill>
                            <a:schemeClr val="tx1"/>
                          </a:solidFill>
                          <a:effectLst/>
                          <a:latin typeface="MS Gothic" charset="-128"/>
                          <a:ea typeface="MS Gothic" charset="-128"/>
                          <a:cs typeface="MS Gothic" charset="-128"/>
                        </a:rPr>
                        <a:t>、</a:t>
                      </a:r>
                      <a:r>
                        <a:rPr lang="en-US" altLang="ja-JP" sz="900" u="none" strike="noStrike" dirty="0">
                          <a:solidFill>
                            <a:schemeClr val="tx1"/>
                          </a:solidFill>
                          <a:effectLst/>
                          <a:latin typeface="MS Gothic" charset="-128"/>
                          <a:ea typeface="MS Gothic" charset="-128"/>
                          <a:cs typeface="MS Gothic" charset="-128"/>
                        </a:rPr>
                        <a:t>SiO</a:t>
                      </a:r>
                      <a:r>
                        <a:rPr lang="en-US" altLang="ja-JP" sz="900" u="none" strike="noStrike" baseline="-25000" dirty="0">
                          <a:solidFill>
                            <a:schemeClr val="tx1"/>
                          </a:solidFill>
                          <a:effectLst/>
                          <a:latin typeface="MS Gothic" charset="-128"/>
                          <a:ea typeface="MS Gothic" charset="-128"/>
                          <a:cs typeface="MS Gothic" charset="-128"/>
                        </a:rPr>
                        <a:t>2</a:t>
                      </a:r>
                      <a:r>
                        <a:rPr lang="ja-JP" altLang="en-US" sz="900" u="none" strike="noStrike" dirty="0">
                          <a:solidFill>
                            <a:schemeClr val="tx1"/>
                          </a:solidFill>
                          <a:effectLst/>
                          <a:latin typeface="MS Gothic" charset="-128"/>
                          <a:ea typeface="MS Gothic" charset="-128"/>
                          <a:cs typeface="MS Gothic" charset="-128"/>
                        </a:rPr>
                        <a:t>を主成分とした非晶質の人造鉱物繊維</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RN:142844-00-6</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前眼部障害、皮膚障害、気道障害、肺障害、発がんのおそれ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眼の痛み、流涙、結膜充血、皮膚炎、皮膚掻痒感（かゆみ）、皮膚発赤、せき、息切れ、鼻水、鼻閉、鼻・喉の痛み、胸痛、呼吸困難、全身倦怠感、体重減少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窯・炉等の断熱または耐火措置を講じる作業、補修作業、解体・破砕作業、空気中の濃度測定により</a:t>
                      </a:r>
                      <a:r>
                        <a:rPr kumimoji="1" lang="en-US" altLang="ja-JP" sz="800" dirty="0">
                          <a:latin typeface="MS Gothic" charset="-128"/>
                          <a:ea typeface="MS Gothic" charset="-128"/>
                          <a:cs typeface="MS Gothic" charset="-128"/>
                        </a:rPr>
                        <a:t>0.3</a:t>
                      </a:r>
                      <a:r>
                        <a:rPr kumimoji="1" lang="ja-JP" altLang="en-US" sz="800" dirty="0">
                          <a:latin typeface="MS Gothic" charset="-128"/>
                          <a:ea typeface="MS Gothic" charset="-128"/>
                          <a:cs typeface="MS Gothic" charset="-128"/>
                        </a:rPr>
                        <a:t>本</a:t>
                      </a:r>
                      <a:r>
                        <a:rPr kumimoji="1" lang="en-US" altLang="ja-JP" sz="800" dirty="0">
                          <a:latin typeface="MS Gothic" charset="-128"/>
                          <a:ea typeface="MS Gothic" charset="-128"/>
                          <a:cs typeface="MS Gothic" charset="-128"/>
                        </a:rPr>
                        <a:t>/cm</a:t>
                      </a:r>
                      <a:r>
                        <a:rPr kumimoji="1" lang="en-US" altLang="ja-JP" sz="800" baseline="30000" dirty="0">
                          <a:latin typeface="MS Gothic" charset="-128"/>
                          <a:ea typeface="MS Gothic" charset="-128"/>
                          <a:cs typeface="MS Gothic" charset="-128"/>
                        </a:rPr>
                        <a:t>3</a:t>
                      </a:r>
                      <a:r>
                        <a:rPr kumimoji="1" lang="ja-JP" altLang="en-US" sz="800" dirty="0">
                          <a:latin typeface="MS Gothic" charset="-128"/>
                          <a:ea typeface="MS Gothic" charset="-128"/>
                          <a:cs typeface="MS Gothic" charset="-128"/>
                        </a:rPr>
                        <a:t>以上である作業、未測定の作業など高濃度ばく露のおそれがある場所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電動ファン付き呼吸用保護具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新鮮な空気のある場所に移動し、呼吸しやすい姿勢で安静にさせる。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皮膚に付着した部分を流水またはシャワーで洗い流したのち、水と石けん（鹸）で丁寧に洗浄する。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9886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数分間まぶたを大きく広げて流水で少なくとも</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分間、患部を洗眼する。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口をすすぎ、液体を吐き出す。</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6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6" name="図 5">
            <a:extLst>
              <a:ext uri="{FF2B5EF4-FFF2-40B4-BE49-F238E27FC236}">
                <a16:creationId xmlns:a16="http://schemas.microsoft.com/office/drawing/2014/main" id="{4200CB64-3561-EF3A-8168-1BCF029068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532" y="1177986"/>
            <a:ext cx="436020" cy="434437"/>
          </a:xfrm>
          <a:prstGeom prst="rect">
            <a:avLst/>
          </a:prstGeom>
        </p:spPr>
      </p:pic>
    </p:spTree>
    <p:extLst>
      <p:ext uri="{BB962C8B-B14F-4D97-AF65-F5344CB8AC3E}">
        <p14:creationId xmlns:p14="http://schemas.microsoft.com/office/powerpoint/2010/main" val="29671934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123359865"/>
              </p:ext>
            </p:extLst>
          </p:nvPr>
        </p:nvGraphicFramePr>
        <p:xfrm>
          <a:off x="366276" y="734647"/>
          <a:ext cx="4595097" cy="638663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1,2-</a:t>
                      </a:r>
                      <a:r>
                        <a:rPr lang="ja-JP" altLang="en-US" sz="1400" u="none" strike="noStrike" dirty="0">
                          <a:solidFill>
                            <a:schemeClr val="tx1">
                              <a:lumMod val="95000"/>
                              <a:lumOff val="5000"/>
                            </a:schemeClr>
                          </a:solidFill>
                          <a:effectLst/>
                          <a:latin typeface="MS Gothic" charset="-128"/>
                          <a:ea typeface="MS Gothic" charset="-128"/>
                          <a:cs typeface="MS Gothic" charset="-128"/>
                        </a:rPr>
                        <a:t>ジクロロプロパン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1,2-Dichloropropane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CHCl</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CH₂Cl</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RN:78-87-5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前眼部障害、皮膚障害、中枢神経障害、気道障害、肺障害、肝障害、胆管がん、生殖器障害（男性）、生殖毒性のおそれの疑い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集中力の低下、吐き気、嘔吐、全身倦怠感、易疲労感、黄疸、顔面蒼白、心悸亢進（動悸）、胸痛、呼吸困難、息切れ、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・呼吸困難な場合は酸素吸入をさせる。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・呼吸が止まっている場合は、口鼻蘇生法を行う。それが不可能な</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場合は、口対口蘇生法を行う。</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・心停止（反応がなく呼吸が正常でない）の場合は、直ちに胸骨圧迫を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行う。</a:t>
                      </a:r>
                      <a:r>
                        <a:rPr kumimoji="1" lang="en-US" altLang="ja-JP" sz="800" dirty="0">
                          <a:latin typeface="MS Gothic" charset="-128"/>
                          <a:ea typeface="MS Gothic" charset="-128"/>
                          <a:cs typeface="MS Gothic" charset="-128"/>
                        </a:rPr>
                        <a:t>AED</a:t>
                      </a:r>
                      <a:r>
                        <a:rPr kumimoji="1" lang="ja-JP" altLang="en-US" sz="800" dirty="0">
                          <a:latin typeface="MS Gothic" charset="-128"/>
                          <a:ea typeface="MS Gothic" charset="-128"/>
                          <a:cs typeface="MS Gothic" charset="-128"/>
                        </a:rPr>
                        <a:t>（自動体外式除細動器）があれば使用する。医師の診察／</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0132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・汚染された衣服を脱がせる。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・直ちに皮膚に付着した部分を水と石けんで丁寧に洗浄する。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7807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多量の流水で</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分間洗浄する。できればコンタクトレンズを外す。その後も洗浄を続けること。医師の診察／手当てを受けること。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口をすすぐ。嘔吐させないこと。食用油、ひまし油、牛乳またはアルコールは使用しない。直ちに医師の診察／手当てを受けること。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793" y="1183541"/>
            <a:ext cx="436020" cy="436020"/>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kull">
            <a:extLst>
              <a:ext uri="{FF2B5EF4-FFF2-40B4-BE49-F238E27FC236}">
                <a16:creationId xmlns:a16="http://schemas.microsoft.com/office/drawing/2014/main" id="{26ED5174-D1A8-8C81-4270-565A7C9335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29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9485029"/>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705242777"/>
              </p:ext>
            </p:extLst>
          </p:nvPr>
        </p:nvGraphicFramePr>
        <p:xfrm>
          <a:off x="366276" y="734647"/>
          <a:ext cx="4595097" cy="637918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硫化水素</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Sulfur hydride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S</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RN:7783-06-4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前眼部障害、皮膚障害、中枢神経障害、気道障害、肺障害、循環器系障害、消化器系障害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等の結膜及び角膜の異常、皮膚炎、皮膚掻痒感（かゆみ）、皮膚発赤、頭痛、頭重、めまい、眠気、嘔吐、全身倦怠感、不眠、易疲労性、易興奮性、腹痛、下痢、吐き気、食欲不振、歯牙の変化等、せき、息切れ、鼻水、鼻閉、鼻・喉の痛み、胸痛、呼吸困難</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9062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p>
                      <a:r>
                        <a:rPr kumimoji="1" lang="ja-JP" altLang="en-US" sz="800" dirty="0">
                          <a:latin typeface="MS Gothic" charset="-128"/>
                          <a:ea typeface="MS Gothic" charset="-128"/>
                          <a:cs typeface="MS Gothic" charset="-128"/>
                        </a:rPr>
                        <a:t>・取扱い後はよく手を洗うこと。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 データなし、ネオプレン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酸性ガス用防毒マスク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3604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7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064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4512"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67842" y="1183168"/>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519FDDEA-411E-D9C0-D7B7-6914D0B3725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31116094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762430320"/>
              </p:ext>
            </p:extLst>
          </p:nvPr>
        </p:nvGraphicFramePr>
        <p:xfrm>
          <a:off x="366276" y="734647"/>
          <a:ext cx="4595097" cy="639203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硫酸ジメチル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Dimethyl sulfate</a:t>
                      </a:r>
                    </a:p>
                    <a:p>
                      <a:pPr marL="0" algn="l" defTabSz="399593" rtl="0" eaLnBrk="1" fontAlgn="b" latinLnBrk="0" hangingPunct="1">
                        <a:lnSpc>
                          <a:spcPts val="1200"/>
                        </a:lnSpc>
                      </a:pPr>
                      <a:r>
                        <a:rPr kumimoji="1" lang="en-US" altLang="ja-JP" sz="900" u="none" strike="noStrike" kern="1200" dirty="0">
                          <a:solidFill>
                            <a:schemeClr val="tx1">
                              <a:lumMod val="95000"/>
                              <a:lumOff val="5000"/>
                            </a:schemeClr>
                          </a:solidFill>
                          <a:effectLst/>
                          <a:latin typeface="MS Gothic" charset="-128"/>
                          <a:ea typeface="MS Gothic" charset="-128"/>
                          <a:cs typeface="MS Gothic" charset="-128"/>
                        </a:rPr>
                        <a:t>(CH₃)₂SO₄</a:t>
                      </a:r>
                    </a:p>
                    <a:p>
                      <a:pPr marL="0" algn="l" defTabSz="399593" rtl="0" eaLnBrk="1" fontAlgn="b" latinLnBrk="0" hangingPunct="1">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RN:77-78-1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皮膚障害、前眼部障害、中枢神経障害、気道障害、肺障害、肝障害、腎障害、循環器系障害、発がんのおそれ、生殖毒性のおそれの疑い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易疲労感、黄疸、せき、息切れ、鼻水、鼻閉、鼻・喉の痛み、胸痛、呼吸困難、鼻・喉の痛み、血尿、多尿、乏尿、むくみ、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31632">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p>
                    <a:p>
                      <a:r>
                        <a:rPr kumimoji="1" lang="ja-JP" altLang="en-US" sz="800" dirty="0">
                          <a:latin typeface="MS Gothic" charset="-128"/>
                          <a:ea typeface="MS Gothic" charset="-128"/>
                          <a:cs typeface="MS Gothic" charset="-128"/>
                        </a:rPr>
                        <a:t>・取扱い後はよく洗うこと。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、クロロプレン〇、ネオプレン△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4477">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・特別処置が緊急に必要である。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・直ちに医師を呼ぶこと。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・直ちに、汚染された衣類をすべて脱ぐこと、又は取り去ること。</a:t>
                      </a:r>
                    </a:p>
                    <a:p>
                      <a:r>
                        <a:rPr kumimoji="1" lang="ja-JP" altLang="en-US" sz="800" dirty="0">
                          <a:latin typeface="MS Gothic" charset="-128"/>
                          <a:ea typeface="MS Gothic" charset="-128"/>
                          <a:cs typeface="MS Gothic" charset="-128"/>
                        </a:rPr>
                        <a:t>・皮膚を流水又はシャワーで洗うこと。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・汚染された衣類を再使用する前に洗濯すること。</a:t>
                      </a:r>
                    </a:p>
                    <a:p>
                      <a:r>
                        <a:rPr kumimoji="1" lang="ja-JP" altLang="en-US" sz="800" dirty="0">
                          <a:latin typeface="MS Gothic" charset="-128"/>
                          <a:ea typeface="MS Gothic" charset="-128"/>
                          <a:cs typeface="MS Gothic" charset="-128"/>
                        </a:rPr>
                        <a:t>・特別処置。</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・特別処置。</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2340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・口をすすぐこと。無理に吐かせないこと。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・特別処置。</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34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545"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107312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367880999"/>
              </p:ext>
            </p:extLst>
          </p:nvPr>
        </p:nvGraphicFramePr>
        <p:xfrm>
          <a:off x="366276" y="734647"/>
          <a:ext cx="4595097" cy="638284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アンモニア</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Ammonia</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RN:7664-41-7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皮膚障害、前眼部障害、中枢神経障害、気道障害、肺障害、呼吸器感作性</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353388">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眼の痛み、流涙、結膜充血、皮膚炎、皮膚掻痒感（かゆみ）、皮膚発赤、頭痛、頭重、めまい、眠気、嘔吐、全身倦怠感、せき、息苦しさ、喘息様発作、鼻水、鼻閉、鼻・喉の痛み、胸痛、呼吸困難</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08371">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06443">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3283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アンモニア用防毒マスク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38303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・意識がないが呼吸がある場合は、横向きに安定した姿勢で寝かせ、低体温症から</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保護する。</a:t>
                      </a:r>
                    </a:p>
                    <a:p>
                      <a:r>
                        <a:rPr kumimoji="1" lang="ja-JP" altLang="en-US" sz="700" dirty="0">
                          <a:latin typeface="MS Gothic" charset="-128"/>
                          <a:ea typeface="MS Gothic" charset="-128"/>
                          <a:cs typeface="MS Gothic" charset="-128"/>
                        </a:rPr>
                        <a:t>・気道</a:t>
                      </a:r>
                      <a:r>
                        <a:rPr kumimoji="1" lang="en-US" altLang="ja-JP" sz="700" dirty="0">
                          <a:latin typeface="MS Gothic" charset="-128"/>
                          <a:ea typeface="MS Gothic" charset="-128"/>
                          <a:cs typeface="MS Gothic" charset="-128"/>
                        </a:rPr>
                        <a:t>/</a:t>
                      </a:r>
                      <a:r>
                        <a:rPr kumimoji="1" lang="ja-JP" altLang="en-US" sz="700" dirty="0">
                          <a:latin typeface="MS Gothic" charset="-128"/>
                          <a:ea typeface="MS Gothic" charset="-128"/>
                          <a:cs typeface="MS Gothic" charset="-128"/>
                        </a:rPr>
                        <a:t>呼吸器疾患の刺激が発生した場合</a:t>
                      </a:r>
                      <a:r>
                        <a:rPr kumimoji="1" lang="en-US" altLang="ja-JP" sz="700" dirty="0">
                          <a:latin typeface="MS Gothic" charset="-128"/>
                          <a:ea typeface="MS Gothic" charset="-128"/>
                          <a:cs typeface="MS Gothic" charset="-128"/>
                        </a:rPr>
                        <a:t>:</a:t>
                      </a:r>
                      <a:r>
                        <a:rPr kumimoji="1" lang="ja-JP" altLang="en-US" sz="700" dirty="0">
                          <a:latin typeface="MS Gothic" charset="-128"/>
                          <a:ea typeface="MS Gothic" charset="-128"/>
                          <a:cs typeface="MS Gothic" charset="-128"/>
                        </a:rPr>
                        <a:t>できるだけ早く、グルココルチコイド</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吸入スプレーを吸入する。</a:t>
                      </a:r>
                    </a:p>
                    <a:p>
                      <a:r>
                        <a:rPr kumimoji="1" lang="ja-JP" altLang="en-US" sz="700" dirty="0">
                          <a:latin typeface="MS Gothic" charset="-128"/>
                          <a:ea typeface="MS Gothic" charset="-128"/>
                          <a:cs typeface="MS Gothic" charset="-128"/>
                        </a:rPr>
                        <a:t>・呼吸困難な場合は酸素吸入をさせる。</a:t>
                      </a:r>
                    </a:p>
                    <a:p>
                      <a:r>
                        <a:rPr kumimoji="1" lang="ja-JP" altLang="en-US" sz="700" dirty="0">
                          <a:latin typeface="MS Gothic" charset="-128"/>
                          <a:ea typeface="MS Gothic" charset="-128"/>
                          <a:cs typeface="MS Gothic" charset="-128"/>
                        </a:rPr>
                        <a:t>・息切れの場合には、患者が半座位を取ることができるようする。</a:t>
                      </a:r>
                    </a:p>
                    <a:p>
                      <a:r>
                        <a:rPr kumimoji="1" lang="ja-JP" altLang="en-US" sz="700" dirty="0">
                          <a:latin typeface="MS Gothic" charset="-128"/>
                          <a:ea typeface="MS Gothic" charset="-128"/>
                          <a:cs typeface="MS Gothic" charset="-128"/>
                        </a:rPr>
                        <a:t>・応急処置者は自分自身を守るために注意を払う必要がある。</a:t>
                      </a:r>
                    </a:p>
                    <a:p>
                      <a:r>
                        <a:rPr kumimoji="1" lang="ja-JP" altLang="en-US" sz="700" dirty="0">
                          <a:latin typeface="MS Gothic" charset="-128"/>
                          <a:ea typeface="MS Gothic" charset="-128"/>
                          <a:cs typeface="MS Gothic" charset="-128"/>
                        </a:rPr>
                        <a:t>・心停止（反応がなく、呼吸が正常でない）の場合は、直ちに胸骨圧迫と人工呼吸</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を行う。可能な場合は、自動体外式除細動器</a:t>
                      </a:r>
                      <a:r>
                        <a:rPr kumimoji="1" lang="en-US" altLang="ja-JP" sz="700" dirty="0">
                          <a:latin typeface="MS Gothic" charset="-128"/>
                          <a:ea typeface="MS Gothic" charset="-128"/>
                          <a:cs typeface="MS Gothic" charset="-128"/>
                        </a:rPr>
                        <a:t>(AED)</a:t>
                      </a:r>
                      <a:r>
                        <a:rPr kumimoji="1" lang="ja-JP" altLang="en-US" sz="700" dirty="0">
                          <a:latin typeface="MS Gothic" charset="-128"/>
                          <a:ea typeface="MS Gothic" charset="-128"/>
                          <a:cs typeface="MS Gothic" charset="-128"/>
                        </a:rPr>
                        <a:t>を使用すること。</a:t>
                      </a:r>
                    </a:p>
                    <a:p>
                      <a:r>
                        <a:rPr kumimoji="1" lang="ja-JP" altLang="en-US" sz="700" dirty="0">
                          <a:latin typeface="MS Gothic" charset="-128"/>
                          <a:ea typeface="MS Gothic" charset="-128"/>
                          <a:cs typeface="MS Gothic" charset="-128"/>
                        </a:rPr>
                        <a:t>・医師に連絡すること。</a:t>
                      </a:r>
                    </a:p>
                    <a:p>
                      <a:r>
                        <a:rPr kumimoji="1" lang="ja-JP" altLang="en-US" sz="700" dirty="0">
                          <a:latin typeface="MS Gothic" charset="-128"/>
                          <a:ea typeface="MS Gothic" charset="-128"/>
                          <a:cs typeface="MS Gothic" charset="-128"/>
                        </a:rPr>
                        <a:t>・新鮮な空気のある場所に移動し、呼吸しやすい姿勢で安静にさせる。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・気分が悪い時や呼吸に関する症状が現れた場合は、医師の診察／手当てを受ける。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・自分自身を保護しながら、被害者を危険源から遠ざける。</a:t>
                      </a:r>
                    </a:p>
                    <a:p>
                      <a:r>
                        <a:rPr kumimoji="1" lang="ja-JP" altLang="en-US" sz="700" dirty="0">
                          <a:latin typeface="MS Gothic" charset="-128"/>
                          <a:ea typeface="MS Gothic" charset="-128"/>
                          <a:cs typeface="MS Gothic" charset="-128"/>
                        </a:rPr>
                        <a:t>・直ちに汚染された衣類を全て脱ぐこと。</a:t>
                      </a:r>
                    </a:p>
                    <a:p>
                      <a:r>
                        <a:rPr kumimoji="1" lang="ja-JP" altLang="en-US" sz="700" dirty="0">
                          <a:latin typeface="MS Gothic" charset="-128"/>
                          <a:ea typeface="MS Gothic" charset="-128"/>
                          <a:cs typeface="MS Gothic" charset="-128"/>
                        </a:rPr>
                        <a:t>・液体アンモニアに触れて衣類が凍結した場合は、当面はそのままにすること。</a:t>
                      </a:r>
                    </a:p>
                    <a:p>
                      <a:r>
                        <a:rPr kumimoji="1" lang="ja-JP" altLang="en-US" sz="700" dirty="0">
                          <a:latin typeface="MS Gothic" charset="-128"/>
                          <a:ea typeface="MS Gothic" charset="-128"/>
                          <a:cs typeface="MS Gothic" charset="-128"/>
                        </a:rPr>
                        <a:t>・直ちに皮膚に付着した部分を流水またはシャワーで少なくとも</a:t>
                      </a:r>
                      <a:r>
                        <a:rPr kumimoji="1" lang="en-US" altLang="ja-JP" sz="700" dirty="0">
                          <a:latin typeface="MS Gothic" charset="-128"/>
                          <a:ea typeface="MS Gothic" charset="-128"/>
                          <a:cs typeface="MS Gothic" charset="-128"/>
                        </a:rPr>
                        <a:t>20</a:t>
                      </a:r>
                      <a:r>
                        <a:rPr kumimoji="1" lang="ja-JP" altLang="en-US" sz="700" dirty="0">
                          <a:latin typeface="MS Gothic" charset="-128"/>
                          <a:ea typeface="MS Gothic" charset="-128"/>
                          <a:cs typeface="MS Gothic" charset="-128"/>
                        </a:rPr>
                        <a:t>分間洗浄する。</a:t>
                      </a:r>
                    </a:p>
                    <a:p>
                      <a:r>
                        <a:rPr kumimoji="1" lang="ja-JP" altLang="en-US" sz="700" dirty="0">
                          <a:latin typeface="MS Gothic" charset="-128"/>
                          <a:ea typeface="MS Gothic" charset="-128"/>
                          <a:cs typeface="MS Gothic" charset="-128"/>
                        </a:rPr>
                        <a:t>・医師に連絡をすること。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6564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・障害のない眼を保護しながら、流水で</a:t>
                      </a:r>
                      <a:r>
                        <a:rPr kumimoji="1" lang="en-US" altLang="ja-JP" sz="700" dirty="0">
                          <a:latin typeface="MS Gothic" charset="-128"/>
                          <a:ea typeface="MS Gothic" charset="-128"/>
                          <a:cs typeface="MS Gothic" charset="-128"/>
                        </a:rPr>
                        <a:t>10</a:t>
                      </a:r>
                      <a:r>
                        <a:rPr kumimoji="1" lang="ja-JP" altLang="en-US" sz="700" dirty="0">
                          <a:latin typeface="MS Gothic" charset="-128"/>
                          <a:ea typeface="MS Gothic" charset="-128"/>
                          <a:cs typeface="MS Gothic" charset="-128"/>
                        </a:rPr>
                        <a:t>分間、患部の眼を広く広げたまぶたで</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すすぐこと。</a:t>
                      </a:r>
                    </a:p>
                    <a:p>
                      <a:r>
                        <a:rPr kumimoji="1" lang="ja-JP" altLang="en-US" sz="700" dirty="0">
                          <a:latin typeface="MS Gothic" charset="-128"/>
                          <a:ea typeface="MS Gothic" charset="-128"/>
                          <a:cs typeface="MS Gothic" charset="-128"/>
                        </a:rPr>
                        <a:t>・眼の刺激が続く場合は医師の診察／手当てを受けること。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12370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・口をすすぎ、液体を吐き出す。</a:t>
                      </a:r>
                    </a:p>
                    <a:p>
                      <a:r>
                        <a:rPr kumimoji="1" lang="ja-JP" altLang="en-US" sz="700" dirty="0">
                          <a:latin typeface="MS Gothic" charset="-128"/>
                          <a:ea typeface="MS Gothic" charset="-128"/>
                          <a:cs typeface="MS Gothic" charset="-128"/>
                        </a:rPr>
                        <a:t>・意識がある場合は、コップ</a:t>
                      </a:r>
                      <a:r>
                        <a:rPr kumimoji="1" lang="en-US" altLang="ja-JP" sz="700" dirty="0">
                          <a:latin typeface="MS Gothic" charset="-128"/>
                          <a:ea typeface="MS Gothic" charset="-128"/>
                          <a:cs typeface="MS Gothic" charset="-128"/>
                        </a:rPr>
                        <a:t>1</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2</a:t>
                      </a:r>
                      <a:r>
                        <a:rPr kumimoji="1" lang="ja-JP" altLang="en-US" sz="700" dirty="0">
                          <a:latin typeface="MS Gothic" charset="-128"/>
                          <a:ea typeface="MS Gothic" charset="-128"/>
                          <a:cs typeface="MS Gothic" charset="-128"/>
                        </a:rPr>
                        <a:t>杯の水を飲ませる。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97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特定化学物質第三類物質</a:t>
            </a:r>
            <a:endParaRPr lang="en-US"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512"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7842" y="1183168"/>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0A27744C-528A-4D87-F415-801BCB1AB24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5582" y="1177986"/>
            <a:ext cx="436020" cy="434437"/>
          </a:xfrm>
          <a:prstGeom prst="rect">
            <a:avLst/>
          </a:prstGeom>
        </p:spPr>
      </p:pic>
      <p:pic>
        <p:nvPicPr>
          <p:cNvPr id="11" name="図 10" descr="腐食性">
            <a:extLst>
              <a:ext uri="{FF2B5EF4-FFF2-40B4-BE49-F238E27FC236}">
                <a16:creationId xmlns:a16="http://schemas.microsoft.com/office/drawing/2014/main" id="{3B3487BF-70FD-A4A3-40CA-3C7829F12501}"/>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2445"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558830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784609065"/>
              </p:ext>
            </p:extLst>
          </p:nvPr>
        </p:nvGraphicFramePr>
        <p:xfrm>
          <a:off x="366276" y="734647"/>
          <a:ext cx="4595097" cy="623765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一酸化炭素</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Carbon oxide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CO</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RN:630-08-0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中枢神経障害（運動失調、視覚障害、色視野障害、前庭機能障害等）、精神障害（幻覚、せん妄等）、血液系障害、循環器系障害、生殖毒性のおそれ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頭痛、頭重、めまい、眠気、嘔吐、全身倦怠感、記憶減退、幻覚、せん妄等、顔面蒼白、心悸亢進（動悸）、めまい、ふらつき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1460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漏洩によりガスが発散している場所など、高濃度ばく露のおそれがある場所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一酸化炭素用防毒マスク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・水と石鹸で洗うこと。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697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667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特定化学物質第三類物質</a:t>
            </a:r>
            <a:endParaRPr lang="en-US"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312"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642" y="1183168"/>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kull">
            <a:extLst>
              <a:ext uri="{FF2B5EF4-FFF2-40B4-BE49-F238E27FC236}">
                <a16:creationId xmlns:a16="http://schemas.microsoft.com/office/drawing/2014/main" id="{68CC013A-73D2-6212-0B96-DC776866812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514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37694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975499654"/>
              </p:ext>
            </p:extLst>
          </p:nvPr>
        </p:nvGraphicFramePr>
        <p:xfrm>
          <a:off x="366276" y="734647"/>
          <a:ext cx="4595097" cy="6460796"/>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塩化水素</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Hydrogen chloride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HCl</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RN:7647-01-0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皮膚障害、前眼部障害、気道障害、肺障害、呼吸器感作性、歯牙障害（歯牙酸蝕）</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眼の痛み、流涙、結膜充血、皮膚炎、皮膚掻痒感（かゆみ）、皮膚発赤、せき、息切れ、喘息様発作、鼻水、鼻閉、鼻・喉の痛み、胸痛、呼吸困難、口腔内の痛み、歯痛</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4216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3501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、クロロプレン△、ネオプレン〇</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酸性ガス用防毒マスク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142659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・意識がないが呼吸がある場合は、横向きに安定した姿勢で寝かせ、低体温症から</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保護する。</a:t>
                      </a:r>
                    </a:p>
                    <a:p>
                      <a:r>
                        <a:rPr kumimoji="1" lang="ja-JP" altLang="en-US" sz="700" dirty="0">
                          <a:latin typeface="MS Gothic" charset="-128"/>
                          <a:ea typeface="MS Gothic" charset="-128"/>
                          <a:cs typeface="MS Gothic" charset="-128"/>
                        </a:rPr>
                        <a:t>・気道</a:t>
                      </a:r>
                      <a:r>
                        <a:rPr kumimoji="1" lang="en-US" altLang="ja-JP" sz="700" dirty="0">
                          <a:latin typeface="MS Gothic" charset="-128"/>
                          <a:ea typeface="MS Gothic" charset="-128"/>
                          <a:cs typeface="MS Gothic" charset="-128"/>
                        </a:rPr>
                        <a:t>/</a:t>
                      </a:r>
                      <a:r>
                        <a:rPr kumimoji="1" lang="ja-JP" altLang="en-US" sz="700" dirty="0">
                          <a:latin typeface="MS Gothic" charset="-128"/>
                          <a:ea typeface="MS Gothic" charset="-128"/>
                          <a:cs typeface="MS Gothic" charset="-128"/>
                        </a:rPr>
                        <a:t>呼吸器疾患の刺激が発生した場合</a:t>
                      </a:r>
                      <a:r>
                        <a:rPr kumimoji="1" lang="en-US" altLang="ja-JP" sz="700" dirty="0">
                          <a:latin typeface="MS Gothic" charset="-128"/>
                          <a:ea typeface="MS Gothic" charset="-128"/>
                          <a:cs typeface="MS Gothic" charset="-128"/>
                        </a:rPr>
                        <a:t>:</a:t>
                      </a:r>
                      <a:r>
                        <a:rPr kumimoji="1" lang="ja-JP" altLang="en-US" sz="700" dirty="0">
                          <a:latin typeface="MS Gothic" charset="-128"/>
                          <a:ea typeface="MS Gothic" charset="-128"/>
                          <a:cs typeface="MS Gothic" charset="-128"/>
                        </a:rPr>
                        <a:t>できるだけ早く、グルココルチコイド</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吸入スプレーを吸入する。</a:t>
                      </a:r>
                    </a:p>
                    <a:p>
                      <a:r>
                        <a:rPr kumimoji="1" lang="ja-JP" altLang="en-US" sz="700" dirty="0">
                          <a:latin typeface="MS Gothic" charset="-128"/>
                          <a:ea typeface="MS Gothic" charset="-128"/>
                          <a:cs typeface="MS Gothic" charset="-128"/>
                        </a:rPr>
                        <a:t>・呼吸困難な場合は酸素吸入をさせる。</a:t>
                      </a:r>
                    </a:p>
                    <a:p>
                      <a:r>
                        <a:rPr kumimoji="1" lang="ja-JP" altLang="en-US" sz="700" dirty="0">
                          <a:latin typeface="MS Gothic" charset="-128"/>
                          <a:ea typeface="MS Gothic" charset="-128"/>
                          <a:cs typeface="MS Gothic" charset="-128"/>
                        </a:rPr>
                        <a:t>・医師に連絡すること。</a:t>
                      </a:r>
                    </a:p>
                    <a:p>
                      <a:r>
                        <a:rPr kumimoji="1" lang="ja-JP" altLang="en-US" sz="700" dirty="0">
                          <a:latin typeface="MS Gothic" charset="-128"/>
                          <a:ea typeface="MS Gothic" charset="-128"/>
                          <a:cs typeface="MS Gothic" charset="-128"/>
                        </a:rPr>
                        <a:t>・心停止（反応がなく、呼吸が正常でない）の場合は、直ちに胸骨圧迫と人工呼吸</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を行う。可能な場合は、自動体外式除細動器</a:t>
                      </a:r>
                      <a:r>
                        <a:rPr kumimoji="1" lang="en-US" altLang="ja-JP" sz="700" dirty="0">
                          <a:latin typeface="MS Gothic" charset="-128"/>
                          <a:ea typeface="MS Gothic" charset="-128"/>
                          <a:cs typeface="MS Gothic" charset="-128"/>
                        </a:rPr>
                        <a:t>(AED)</a:t>
                      </a:r>
                      <a:r>
                        <a:rPr kumimoji="1" lang="ja-JP" altLang="en-US" sz="700" dirty="0">
                          <a:latin typeface="MS Gothic" charset="-128"/>
                          <a:ea typeface="MS Gothic" charset="-128"/>
                          <a:cs typeface="MS Gothic" charset="-128"/>
                        </a:rPr>
                        <a:t>を使用すること。</a:t>
                      </a:r>
                    </a:p>
                    <a:p>
                      <a:r>
                        <a:rPr kumimoji="1" lang="ja-JP" altLang="en-US" sz="700" dirty="0">
                          <a:latin typeface="MS Gothic" charset="-128"/>
                          <a:ea typeface="MS Gothic" charset="-128"/>
                          <a:cs typeface="MS Gothic" charset="-128"/>
                        </a:rPr>
                        <a:t>・中毒の症状は、一定期間遅れて現れることがある。</a:t>
                      </a:r>
                    </a:p>
                    <a:p>
                      <a:r>
                        <a:rPr kumimoji="1" lang="ja-JP" altLang="en-US" sz="700" dirty="0">
                          <a:latin typeface="MS Gothic" charset="-128"/>
                          <a:ea typeface="MS Gothic" charset="-128"/>
                          <a:cs typeface="MS Gothic" charset="-128"/>
                        </a:rPr>
                        <a:t>・新鮮な空気のある場所に移動し、呼吸しやすい姿勢で安静にさせる。 半座位。</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・呼吸が止まっている場合は、呼吸補助具（蘇生バッグなど）や口鼻蘇生法で人工</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呼吸を行う。口対口蘇生法は緊急事態の場合にのみ行う。</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・気分が悪い時や呼吸に関する症状が現れた場合は、医師の診察／手当てを受ける。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25501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・応急処置を行うときは、保護手袋を着用する。</a:t>
                      </a:r>
                    </a:p>
                    <a:p>
                      <a:r>
                        <a:rPr kumimoji="1" lang="ja-JP" altLang="en-US" sz="700" dirty="0">
                          <a:latin typeface="MS Gothic" charset="-128"/>
                          <a:ea typeface="MS Gothic" charset="-128"/>
                          <a:cs typeface="MS Gothic" charset="-128"/>
                        </a:rPr>
                        <a:t>・自分自身を保護しながら、被害者を危険源から遠ざける。</a:t>
                      </a:r>
                    </a:p>
                    <a:p>
                      <a:r>
                        <a:rPr kumimoji="1" lang="ja-JP" altLang="en-US" sz="700" dirty="0">
                          <a:latin typeface="MS Gothic" charset="-128"/>
                          <a:ea typeface="MS Gothic" charset="-128"/>
                          <a:cs typeface="MS Gothic" charset="-128"/>
                        </a:rPr>
                        <a:t>・直ちに皮膚に付着した部分を流水またはシャワーで少なくとも</a:t>
                      </a:r>
                      <a:r>
                        <a:rPr kumimoji="1" lang="en-US" altLang="ja-JP" sz="700" dirty="0">
                          <a:latin typeface="MS Gothic" charset="-128"/>
                          <a:ea typeface="MS Gothic" charset="-128"/>
                          <a:cs typeface="MS Gothic" charset="-128"/>
                        </a:rPr>
                        <a:t>20</a:t>
                      </a:r>
                      <a:r>
                        <a:rPr kumimoji="1" lang="ja-JP" altLang="en-US" sz="700" dirty="0">
                          <a:latin typeface="MS Gothic" charset="-128"/>
                          <a:ea typeface="MS Gothic" charset="-128"/>
                          <a:cs typeface="MS Gothic" charset="-128"/>
                        </a:rPr>
                        <a:t>分間洗浄する。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290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・障害のない眼を保護しながら、流水で</a:t>
                      </a:r>
                      <a:r>
                        <a:rPr kumimoji="1" lang="en-US" altLang="ja-JP" sz="700" dirty="0">
                          <a:latin typeface="MS Gothic" charset="-128"/>
                          <a:ea typeface="MS Gothic" charset="-128"/>
                          <a:cs typeface="MS Gothic" charset="-128"/>
                        </a:rPr>
                        <a:t>10</a:t>
                      </a:r>
                      <a:r>
                        <a:rPr kumimoji="1" lang="ja-JP" altLang="en-US" sz="700" dirty="0">
                          <a:latin typeface="MS Gothic" charset="-128"/>
                          <a:ea typeface="MS Gothic" charset="-128"/>
                          <a:cs typeface="MS Gothic" charset="-128"/>
                        </a:rPr>
                        <a:t>分間、患部の眼を広げたまぶたですすぐ。</a:t>
                      </a:r>
                    </a:p>
                    <a:p>
                      <a:r>
                        <a:rPr kumimoji="1" lang="ja-JP" altLang="en-US" sz="700" dirty="0">
                          <a:latin typeface="MS Gothic" charset="-128"/>
                          <a:ea typeface="MS Gothic" charset="-128"/>
                          <a:cs typeface="MS Gothic" charset="-128"/>
                        </a:rPr>
                        <a:t>・流水、冷水の下でのみ眼を注意深くすすぐこと。コンタクトレンズをそのままに</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したりしないこと。</a:t>
                      </a:r>
                    </a:p>
                    <a:p>
                      <a:r>
                        <a:rPr kumimoji="1" lang="ja-JP" altLang="en-US" sz="700" dirty="0">
                          <a:latin typeface="MS Gothic" charset="-128"/>
                          <a:ea typeface="MS Gothic" charset="-128"/>
                          <a:cs typeface="MS Gothic" charset="-128"/>
                        </a:rPr>
                        <a:t>・眼の刺激が続く場合は医師の診察／手当てを受けること。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solidFill>
                            <a:schemeClr val="tx1"/>
                          </a:solidFill>
                          <a:latin typeface="MS Gothic" charset="-128"/>
                          <a:ea typeface="MS Gothic" charset="-128"/>
                          <a:cs typeface="MS Gothic" charset="-128"/>
                        </a:rPr>
                        <a:t>・口をすすぐ。意識のない人の口には何も与えないこと。</a:t>
                      </a:r>
                      <a:endParaRPr kumimoji="1" lang="en-US" altLang="ja-JP" sz="700" dirty="0">
                        <a:solidFill>
                          <a:schemeClr val="tx1"/>
                        </a:solidFill>
                        <a:latin typeface="MS Gothic" charset="-128"/>
                        <a:ea typeface="MS Gothic" charset="-128"/>
                        <a:cs typeface="MS Gothic" charset="-128"/>
                      </a:endParaRPr>
                    </a:p>
                    <a:p>
                      <a:r>
                        <a:rPr kumimoji="1" lang="ja-JP" altLang="en-US" sz="700" dirty="0">
                          <a:solidFill>
                            <a:schemeClr val="tx1"/>
                          </a:solidFill>
                          <a:latin typeface="MS Gothic" charset="-128"/>
                          <a:ea typeface="MS Gothic" charset="-128"/>
                          <a:cs typeface="MS Gothic" charset="-128"/>
                        </a:rPr>
                        <a:t>・ただちに医師に連絡すること。</a:t>
                      </a:r>
                      <a:endParaRPr kumimoji="1" lang="en-US" altLang="ja-JP" sz="700" dirty="0">
                        <a:solidFill>
                          <a:schemeClr val="tx1"/>
                        </a:solidFill>
                        <a:latin typeface="MS Gothic" charset="-128"/>
                        <a:ea typeface="MS Gothic" charset="-128"/>
                        <a:cs typeface="MS Gothic" charset="-128"/>
                      </a:endParaRPr>
                    </a:p>
                    <a:p>
                      <a:r>
                        <a:rPr kumimoji="1" lang="ja-JP" altLang="en-US" sz="700" dirty="0">
                          <a:solidFill>
                            <a:schemeClr val="tx1"/>
                          </a:solidFill>
                          <a:latin typeface="MS Gothic" charset="-128"/>
                          <a:ea typeface="MS Gothic" charset="-128"/>
                          <a:cs typeface="MS Gothic" charset="-128"/>
                        </a:rPr>
                        <a:t>・医師の指示がない場合には、無理に吐かせないこと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149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特定化学物質第三類物質</a:t>
            </a:r>
            <a:endParaRPr lang="en-US" dirty="0"/>
          </a:p>
        </p:txBody>
      </p:sp>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99542" y="1183168"/>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kull">
            <a:extLst>
              <a:ext uri="{FF2B5EF4-FFF2-40B4-BE49-F238E27FC236}">
                <a16:creationId xmlns:a16="http://schemas.microsoft.com/office/drawing/2014/main" id="{68CC013A-73D2-6212-0B96-DC7768668120}"/>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22504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a:extLst>
              <a:ext uri="{FF2B5EF4-FFF2-40B4-BE49-F238E27FC236}">
                <a16:creationId xmlns:a16="http://schemas.microsoft.com/office/drawing/2014/main" id="{DA5154DF-04BA-E722-5F63-E648152BD0A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5109" y="1184328"/>
            <a:ext cx="436019" cy="434437"/>
          </a:xfrm>
          <a:prstGeom prst="rect">
            <a:avLst/>
          </a:prstGeom>
        </p:spPr>
      </p:pic>
      <p:pic>
        <p:nvPicPr>
          <p:cNvPr id="10" name="図 9" descr="腐食性">
            <a:extLst>
              <a:ext uri="{FF2B5EF4-FFF2-40B4-BE49-F238E27FC236}">
                <a16:creationId xmlns:a16="http://schemas.microsoft.com/office/drawing/2014/main" id="{3870A83C-C927-37EA-5CDE-6AC16808B9FB}"/>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0545"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9553560"/>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912745331"/>
              </p:ext>
            </p:extLst>
          </p:nvPr>
        </p:nvGraphicFramePr>
        <p:xfrm>
          <a:off x="366276" y="734647"/>
          <a:ext cx="4595097" cy="640117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硝酸</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Nitric acid</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HNO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RN:7697-37-2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皮膚障害、前眼部障害、気道障害、肺障害、歯牙障害（歯牙酸蝕）</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眼の痛み、流涙、結膜充血、皮膚炎、皮膚掻痒感（かゆみ）、皮膚発赤、せき、息切れ、鼻水、鼻閉、鼻・喉の痛み、胸痛、呼吸困難、口腔内の痛み、歯痛</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142688">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p>
                    <a:p>
                      <a:r>
                        <a:rPr kumimoji="1" lang="ja-JP" altLang="en-US" sz="800" dirty="0">
                          <a:latin typeface="MS Gothic" charset="-128"/>
                          <a:ea typeface="MS Gothic" charset="-128"/>
                          <a:cs typeface="MS Gothic" charset="-128"/>
                        </a:rPr>
                        <a:t>・衣類及び他の可燃物から遠ざけること。</a:t>
                      </a:r>
                    </a:p>
                    <a:p>
                      <a:r>
                        <a:rPr kumimoji="1" lang="ja-JP" altLang="en-US" sz="800" dirty="0">
                          <a:latin typeface="MS Gothic" charset="-128"/>
                          <a:ea typeface="MS Gothic" charset="-128"/>
                          <a:cs typeface="MS Gothic" charset="-128"/>
                        </a:rPr>
                        <a:t>・可燃物と混合を回避するために予防策をとること。</a:t>
                      </a:r>
                    </a:p>
                    <a:p>
                      <a:r>
                        <a:rPr kumimoji="1" lang="ja-JP" altLang="en-US" sz="800" dirty="0">
                          <a:latin typeface="MS Gothic" charset="-128"/>
                          <a:ea typeface="MS Gothic" charset="-128"/>
                          <a:cs typeface="MS Gothic" charset="-128"/>
                        </a:rPr>
                        <a:t>・他の容器に移し替えないこと。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酸性ガス用防毒マスク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25258">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・直ちに医師に連絡すること。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・気分が悪い時は、医師の手当て、診断を受けること。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・直ちに、汚染された衣類をすべて脱ぐこと、又は取り去ること。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・皮膚を速やかに洗浄すること。 皮膚を流水又はシャワーで洗うこと。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・気分が悪い時は、医師の手当て、診断を受けること。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・汚染された衣類を再使用する前に洗濯すること。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426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・気分が悪い時は、医師の手当て、診断を受けること。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口をすすぐこと。無理に吐かせないこと。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気分が悪い時は、医師の手当て、診断を受けること。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特定化学物質第三類物質</a:t>
            </a:r>
            <a:endParaRPr lang="en-US" dirty="0"/>
          </a:p>
        </p:txBody>
      </p:sp>
      <p:pic>
        <p:nvPicPr>
          <p:cNvPr id="2" name="Picture 2" descr="skull">
            <a:extLst>
              <a:ext uri="{FF2B5EF4-FFF2-40B4-BE49-F238E27FC236}">
                <a16:creationId xmlns:a16="http://schemas.microsoft.com/office/drawing/2014/main" id="{68CC013A-73D2-6212-0B96-DC77686681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149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腐食性">
            <a:extLst>
              <a:ext uri="{FF2B5EF4-FFF2-40B4-BE49-F238E27FC236}">
                <a16:creationId xmlns:a16="http://schemas.microsoft.com/office/drawing/2014/main" id="{3870A83C-C927-37EA-5CDE-6AC16808B9F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545" y="11894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円上の炎">
            <a:extLst>
              <a:ext uri="{FF2B5EF4-FFF2-40B4-BE49-F238E27FC236}">
                <a16:creationId xmlns:a16="http://schemas.microsoft.com/office/drawing/2014/main" id="{119DDF55-C07E-4E1A-AFF4-4CC9E753E27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88325" y="1187123"/>
            <a:ext cx="444498"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3734925"/>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499039671"/>
              </p:ext>
            </p:extLst>
          </p:nvPr>
        </p:nvGraphicFramePr>
        <p:xfrm>
          <a:off x="366276" y="734647"/>
          <a:ext cx="4595097" cy="645913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二酸化硫黄</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Sulphur dioxide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SO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RN:7446-09-5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前眼部障害、気道障害、肺障害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眼の痛み、流涙、結膜充血、せき、息切れ、鼻水、鼻閉、鼻・喉の痛み、胸痛、</a:t>
                      </a:r>
                      <a:r>
                        <a:rPr kumimoji="1" lang="ja-JP" altLang="en-US" sz="800" dirty="0">
                          <a:solidFill>
                            <a:schemeClr val="tx1"/>
                          </a:solidFill>
                          <a:latin typeface="MS Gothic" charset="-128"/>
                          <a:ea typeface="MS Gothic" charset="-128"/>
                          <a:cs typeface="MS Gothic" charset="-128"/>
                        </a:rPr>
                        <a:t>呼吸困難</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・適切な保護眼鏡、保護面を着用すること。</a:t>
                      </a:r>
                    </a:p>
                    <a:p>
                      <a:r>
                        <a:rPr kumimoji="1" lang="ja-JP" altLang="en-US" sz="800" dirty="0">
                          <a:latin typeface="MS Gothic" charset="-128"/>
                          <a:ea typeface="MS Gothic" charset="-128"/>
                          <a:cs typeface="MS Gothic" charset="-128"/>
                        </a:rPr>
                        <a:t>・ガスを吸入しないこと。</a:t>
                      </a:r>
                    </a:p>
                    <a:p>
                      <a:r>
                        <a:rPr kumimoji="1" lang="ja-JP" altLang="en-US" sz="800" dirty="0">
                          <a:latin typeface="MS Gothic" charset="-128"/>
                          <a:ea typeface="MS Gothic" charset="-128"/>
                          <a:cs typeface="MS Gothic" charset="-128"/>
                        </a:rPr>
                        <a:t>・屋外又は換気の良い区域でのみ使用すること。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・取扱い後はよく手を洗うこと。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5665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、クロロプレン〇、ネオプレン△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酸性ガス用防毒マスク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78127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8954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・気分が悪い時は、医師の手当て、診断を受けること。</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特定化学物質第三類物質</a:t>
            </a:r>
            <a:endParaRPr lang="en-US" dirty="0"/>
          </a:p>
        </p:txBody>
      </p:sp>
      <p:pic>
        <p:nvPicPr>
          <p:cNvPr id="2" name="Picture 2" descr="skull">
            <a:extLst>
              <a:ext uri="{FF2B5EF4-FFF2-40B4-BE49-F238E27FC236}">
                <a16:creationId xmlns:a16="http://schemas.microsoft.com/office/drawing/2014/main" id="{68CC013A-73D2-6212-0B96-DC77686681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149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ガスボンベ">
            <a:extLst>
              <a:ext uri="{FF2B5EF4-FFF2-40B4-BE49-F238E27FC236}">
                <a16:creationId xmlns:a16="http://schemas.microsoft.com/office/drawing/2014/main" id="{F638B7D5-CE00-2AC0-A77D-1DE7732C70EA}"/>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642" y="1183168"/>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28231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319388705"/>
              </p:ext>
            </p:extLst>
          </p:nvPr>
        </p:nvGraphicFramePr>
        <p:xfrm>
          <a:off x="366276" y="734647"/>
          <a:ext cx="4595097" cy="628527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フェノール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Phenol</a:t>
                      </a:r>
                    </a:p>
                    <a:p>
                      <a:pPr marL="0" algn="l" defTabSz="399593" rtl="0" eaLnBrk="1" fontAlgn="b" latinLnBrk="0" hangingPunct="1">
                        <a:lnSpc>
                          <a:spcPts val="1200"/>
                        </a:lnSpc>
                      </a:pPr>
                      <a:r>
                        <a:rPr kumimoji="1" lang="en-US" altLang="ja-JP" sz="900" u="none" strike="noStrike" kern="1200" dirty="0">
                          <a:solidFill>
                            <a:schemeClr val="tx1">
                              <a:lumMod val="95000"/>
                              <a:lumOff val="5000"/>
                            </a:schemeClr>
                          </a:solidFill>
                          <a:effectLst/>
                          <a:latin typeface="MS Gothic" charset="-128"/>
                          <a:ea typeface="MS Gothic" charset="-128"/>
                          <a:cs typeface="MS Gothic" charset="-128"/>
                        </a:rPr>
                        <a:t>C₆H₅OH</a:t>
                      </a:r>
                    </a:p>
                    <a:p>
                      <a:pPr marL="0" algn="l" defTabSz="399593" rtl="0" eaLnBrk="1" fontAlgn="b" latinLnBrk="0" hangingPunct="1">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RN:108-95-2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皮膚障害、前眼部障害、中枢神経障害、気道障害、肺障害、肝障害、腎障害、血液系障害、循環器系障害、生殖毒性のおそれ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易疲労感、黄疸、せき、息切れ、鼻水、鼻閉、鼻・喉の痛み、胸痛、呼吸困難、血尿、多尿、乏尿、むくみ、顔面蒼白、心悸亢進（動悸）、ふらつ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・個人用保護具や換気装置を使用し、ばく露を避けること。</a:t>
                      </a:r>
                    </a:p>
                    <a:p>
                      <a:r>
                        <a:rPr kumimoji="1" lang="ja-JP" altLang="en-US" sz="800" dirty="0">
                          <a:latin typeface="MS Gothic" charset="-128"/>
                          <a:ea typeface="MS Gothic" charset="-128"/>
                          <a:cs typeface="MS Gothic" charset="-128"/>
                        </a:rPr>
                        <a:t>・粉じんを吸入しないこと。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、クロロプレン〇、ネオプレン〇</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40578">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p>
                    <a:p>
                      <a:r>
                        <a:rPr kumimoji="1" lang="ja-JP" altLang="en-US" sz="800" dirty="0">
                          <a:latin typeface="MS Gothic" charset="-128"/>
                          <a:ea typeface="MS Gothic" charset="-128"/>
                          <a:cs typeface="MS Gothic" charset="-128"/>
                        </a:rPr>
                        <a:t>・直ちに医師を呼ぶこと。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・直ちに、すべての汚染された衣類を脱ぎ取り去ること。</a:t>
                      </a:r>
                    </a:p>
                    <a:p>
                      <a:r>
                        <a:rPr kumimoji="1" lang="ja-JP" altLang="en-US" sz="800" dirty="0">
                          <a:latin typeface="MS Gothic" charset="-128"/>
                          <a:ea typeface="MS Gothic" charset="-128"/>
                          <a:cs typeface="MS Gothic" charset="-128"/>
                        </a:rPr>
                        <a:t>・多量の石鹸と水で優しく洗うこと。</a:t>
                      </a:r>
                    </a:p>
                    <a:p>
                      <a:r>
                        <a:rPr kumimoji="1" lang="ja-JP" altLang="en-US" sz="800" dirty="0">
                          <a:latin typeface="MS Gothic" charset="-128"/>
                          <a:ea typeface="MS Gothic" charset="-128"/>
                          <a:cs typeface="MS Gothic" charset="-128"/>
                        </a:rPr>
                        <a:t>・医師の診断を受けること。</a:t>
                      </a:r>
                    </a:p>
                    <a:p>
                      <a:r>
                        <a:rPr kumimoji="1" lang="ja-JP" altLang="en-US" sz="800" dirty="0">
                          <a:latin typeface="MS Gothic" charset="-128"/>
                          <a:ea typeface="MS Gothic" charset="-128"/>
                          <a:cs typeface="MS Gothic" charset="-128"/>
                        </a:rPr>
                        <a:t>・脱いだ衣類を再使用する前に洗濯し汚染除去すること。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・直ちに医師を呼ぶこと。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042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・ロを洗うこと。直ちに医師を呼ぶこと。</a:t>
                      </a:r>
                    </a:p>
                    <a:p>
                      <a:r>
                        <a:rPr kumimoji="1" lang="ja-JP" altLang="en-US" sz="800" dirty="0">
                          <a:latin typeface="MS Gothic" charset="-128"/>
                          <a:ea typeface="MS Gothic" charset="-128"/>
                          <a:cs typeface="MS Gothic" charset="-128"/>
                        </a:rPr>
                        <a:t>・吐かせないこと。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特定化学物質第三類物質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34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545"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798193"/>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234133911"/>
              </p:ext>
            </p:extLst>
          </p:nvPr>
        </p:nvGraphicFramePr>
        <p:xfrm>
          <a:off x="366276" y="734647"/>
          <a:ext cx="4595097" cy="632879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ホスゲン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Phosgene</a:t>
                      </a:r>
                    </a:p>
                    <a:p>
                      <a:pPr marL="0" algn="l" defTabSz="399593" rtl="0" eaLnBrk="1" fontAlgn="b" latinLnBrk="0" hangingPunct="1">
                        <a:lnSpc>
                          <a:spcPts val="1200"/>
                        </a:lnSpc>
                      </a:pPr>
                      <a:r>
                        <a:rPr kumimoji="1" lang="en-US" altLang="ja-JP" sz="900" u="none" strike="noStrike" kern="1200" dirty="0">
                          <a:solidFill>
                            <a:schemeClr val="tx1">
                              <a:lumMod val="95000"/>
                              <a:lumOff val="5000"/>
                            </a:schemeClr>
                          </a:solidFill>
                          <a:effectLst/>
                          <a:latin typeface="MS Gothic" charset="-128"/>
                          <a:ea typeface="MS Gothic" charset="-128"/>
                          <a:cs typeface="MS Gothic" charset="-128"/>
                        </a:rPr>
                        <a:t>COCl</a:t>
                      </a:r>
                      <a:r>
                        <a:rPr kumimoji="1" lang="en-US" altLang="ja-JP" sz="900" u="none" strike="noStrike" kern="1200"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RN:75-44-5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皮膚障害、前眼部障害、中枢神経障害、気道障害、肺障害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・呼吸用保護具を着用すること。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ハロゲンガス用防毒マスク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・半座位。</a:t>
                      </a:r>
                    </a:p>
                    <a:p>
                      <a:r>
                        <a:rPr kumimoji="1" lang="ja-JP" altLang="en-US" sz="800" dirty="0">
                          <a:latin typeface="MS Gothic" charset="-128"/>
                          <a:ea typeface="MS Gothic" charset="-128"/>
                          <a:cs typeface="MS Gothic" charset="-128"/>
                        </a:rPr>
                        <a:t>・酸素処置が必要なことがある。</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・多量の水／石けん（鹸）で洗うこと。</a:t>
                      </a:r>
                    </a:p>
                    <a:p>
                      <a:r>
                        <a:rPr kumimoji="1" lang="ja-JP" altLang="en-US" sz="800" dirty="0">
                          <a:latin typeface="MS Gothic" charset="-128"/>
                          <a:ea typeface="MS Gothic" charset="-128"/>
                          <a:cs typeface="MS Gothic" charset="-128"/>
                        </a:rPr>
                        <a:t>・凍傷の場合：多量の水で洗い流し、衣服は脱がせない。</a:t>
                      </a:r>
                    </a:p>
                    <a:p>
                      <a:r>
                        <a:rPr kumimoji="1" lang="ja-JP" altLang="en-US" sz="800" dirty="0">
                          <a:latin typeface="MS Gothic" charset="-128"/>
                          <a:ea typeface="MS Gothic" charset="-128"/>
                          <a:cs typeface="MS Gothic" charset="-128"/>
                        </a:rPr>
                        <a:t>・皮膚刺激が生じた場合：医師の診察／手当てを受けること。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・気分が悪いときは医師に連絡すること。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特定化学物質第三類物質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9974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ガスボンベ">
            <a:extLst>
              <a:ext uri="{FF2B5EF4-FFF2-40B4-BE49-F238E27FC236}">
                <a16:creationId xmlns:a16="http://schemas.microsoft.com/office/drawing/2014/main" id="{E89E8639-18E5-70C1-53A0-79617D01F603}"/>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642" y="1183168"/>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954224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119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891690565"/>
              </p:ext>
            </p:extLst>
          </p:nvPr>
        </p:nvGraphicFramePr>
        <p:xfrm>
          <a:off x="366276" y="734647"/>
          <a:ext cx="4595097" cy="639236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硫酸</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Sulfuric acid</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SO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RN:7664-93-9,8014-95-7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皮膚障害、前眼部障害、気道障害、肺障害、歯牙障害（歯牙酸蝕）</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02242">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眼の痛み、流涙、結膜充血、皮膚炎、皮膚掻痒感（かゆみ）、皮膚発赤、せき、息切れ、鼻水、鼻閉、鼻・喉の痛み、胸痛、呼吸困難、口腔内の痛み、歯痛</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・他の容器に移し替えないこと。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0834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発煙硫酸</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、ラテックス〇、クロロプレン△、ネオプレン△</a:t>
                      </a:r>
                      <a:endParaRPr kumimoji="1" lang="en-US" altLang="ja-JP" sz="800" b="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漏洩によりミストが発散している場所など、高濃度ばく露のおそれがある場所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防じん機能付き酸性ガス用防毒マスク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1528">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・呼吸困難な場合は半座位の姿勢で酸素吸入させる。できるだけ早く、</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グルココルチコイド吸入スプレーを繰り返し深呼吸させる。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・呼吸停止の場合は人工呼吸を行う。</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・汚染された衣服を脱がせる。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・皮膚に付着した部分を流水で</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分間洗浄する。水と接触すると酸は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激しく反応し、大量の熱が発生するため、できるだけ速やかに、</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乾いた布またはティッシュペーパー（次善の策）で濃縮酸をしみこま</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せる。その後、大量の水</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強い噴流水や大量のシャワー</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で皮膚を洗う。</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2218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・できるだけ早く、流水で</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分間洗浄する。コンタクトレンズを着用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していて容易に外せる場合は外し、洗浄を続けること。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・酸の残留物をできるだけ早く、完全に除去するために、穏やかな</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ジェット水流を直接眼に当てる。搬送中も洗浄を続けること。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・コップ一杯の水を飲ませる。塩基で中和しようとしたり、炭を与えた</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りしてはならない。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・無理に吐かせない。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1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特定化学物質第三類物質</a:t>
            </a:r>
            <a:endParaRPr lang="en-US" dirty="0"/>
          </a:p>
        </p:txBody>
      </p:sp>
      <p:pic>
        <p:nvPicPr>
          <p:cNvPr id="2" name="Picture 2" descr="skull">
            <a:extLst>
              <a:ext uri="{FF2B5EF4-FFF2-40B4-BE49-F238E27FC236}">
                <a16:creationId xmlns:a16="http://schemas.microsoft.com/office/drawing/2014/main" id="{68CC013A-73D2-6212-0B96-DC776866812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509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腐食性">
            <a:extLst>
              <a:ext uri="{FF2B5EF4-FFF2-40B4-BE49-F238E27FC236}">
                <a16:creationId xmlns:a16="http://schemas.microsoft.com/office/drawing/2014/main" id="{3870A83C-C927-37EA-5CDE-6AC16808B9FB}"/>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14145" y="11894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CE3E878B-2100-A283-B4F4-D1F536C5721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2879749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332375668"/>
              </p:ext>
            </p:extLst>
          </p:nvPr>
        </p:nvGraphicFramePr>
        <p:xfrm>
          <a:off x="366276" y="734647"/>
          <a:ext cx="4595097" cy="639239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スチレン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Styrene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C₆H₅–CH=CH₂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RN:100-42-5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皮膚障害、前眼部障害、中枢神経障害、末梢神経障害、視覚障害、聴覚障害、肝障害、気道障害、発がんのおそれ、生殖毒性のおそれ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a:latin typeface="MS Gothic" charset="-128"/>
                          <a:ea typeface="MS Gothic" charset="-128"/>
                          <a:cs typeface="MS Gothic" charset="-128"/>
                        </a:rPr>
                        <a:t>眼の痛み、流涙、結膜充血、皮膚炎、皮膚掻痒感（かゆみ）、皮膚発赤、頭痛、頭重、めまい、眠気、嘔吐、全身倦怠感、四肢の知覚異常、四肢の運動障害、視力低下、聴力低下、せき、息切れ、鼻水、鼻閉、鼻・喉の痛み、顔面蒼白、心悸亢進（動悸）、易疲労感、頸部等のリンパ節の腫大、黄疸、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・涼しいところに置くこと。</a:t>
                      </a: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9125">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・多量の水／石けん（鹸）で洗うこと。</a:t>
                      </a:r>
                    </a:p>
                    <a:p>
                      <a:r>
                        <a:rPr kumimoji="1" lang="ja-JP" altLang="en-US" sz="800" dirty="0">
                          <a:latin typeface="MS Gothic" charset="-128"/>
                          <a:ea typeface="MS Gothic" charset="-128"/>
                          <a:cs typeface="MS Gothic" charset="-128"/>
                        </a:rPr>
                        <a:t>・直ちに汚染された衣類を全て脱ぐこと。皮膚を水</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又はシャワー</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洗うこと。</a:t>
                      </a:r>
                    </a:p>
                    <a:p>
                      <a:r>
                        <a:rPr kumimoji="1" lang="ja-JP" altLang="en-US" sz="800" dirty="0">
                          <a:latin typeface="MS Gothic" charset="-128"/>
                          <a:ea typeface="MS Gothic" charset="-128"/>
                          <a:cs typeface="MS Gothic" charset="-128"/>
                        </a:rPr>
                        <a:t>・皮膚刺激が生じた場合：医師の診察／手当てを受けること。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379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・無理に吐かせないこと。口をすすぐ。コップ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p>
                    <a:p>
                      <a:r>
                        <a:rPr kumimoji="1" lang="ja-JP" altLang="en-US" sz="800" dirty="0">
                          <a:latin typeface="MS Gothic" charset="-128"/>
                          <a:ea typeface="MS Gothic" charset="-128"/>
                          <a:cs typeface="MS Gothic" charset="-128"/>
                        </a:rPr>
                        <a:t>・安静。</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31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607" y="1184332"/>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327" y="1184332"/>
            <a:ext cx="436019"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3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861773"/>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15843903"/>
              </p:ext>
            </p:extLst>
          </p:nvPr>
        </p:nvGraphicFramePr>
        <p:xfrm>
          <a:off x="366276" y="734647"/>
          <a:ext cx="4595097" cy="609290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1,3-</a:t>
                      </a:r>
                      <a:r>
                        <a:rPr lang="ja-JP" altLang="en-US" sz="1400" u="none" strike="noStrike" dirty="0">
                          <a:solidFill>
                            <a:schemeClr val="tx1">
                              <a:lumMod val="95000"/>
                              <a:lumOff val="5000"/>
                            </a:schemeClr>
                          </a:solidFill>
                          <a:effectLst/>
                          <a:latin typeface="MS Gothic" charset="-128"/>
                          <a:ea typeface="MS Gothic" charset="-128"/>
                          <a:cs typeface="MS Gothic" charset="-128"/>
                        </a:rPr>
                        <a:t>ブタジエン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1,3-Butadiene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CH₂=CH–CH=CH₂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RN:106-99-0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前眼部障害、中枢神経障害、気道障害、肝障害、循環器系障害、血液系障害、生殖器障害（女性）、発がんのおそれ、生殖毒性のおそれ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眼の痛み、流涙、結膜充血、頭痛、頭重、めまい、眠気、嘔吐、全身倦怠感、せき、息切れ、鼻水、鼻閉、鼻・喉の痛み、易疲労感、黄疸、顔面蒼白、心悸亢進（動悸）、ふらつき、体重減少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2810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・医療機関に連絡する。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・凍傷の場合：多量の水で洗い流し、衣服は脱がせない。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・医療機関に連絡する。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水で口をすすぎ、医師の診断／手当てを受けること。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a:t>
            </a:r>
            <a:endParaRPr lang="en-US"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86312"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99642" y="1183168"/>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a:extLst>
              <a:ext uri="{FF2B5EF4-FFF2-40B4-BE49-F238E27FC236}">
                <a16:creationId xmlns:a16="http://schemas.microsoft.com/office/drawing/2014/main" id="{99D7A1AC-2E9B-019C-5943-CDBDA8E4B91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16482" y="1177986"/>
            <a:ext cx="436020" cy="434437"/>
          </a:xfrm>
          <a:prstGeom prst="rect">
            <a:avLst/>
          </a:prstGeom>
        </p:spPr>
      </p:pic>
    </p:spTree>
    <p:extLst>
      <p:ext uri="{BB962C8B-B14F-4D97-AF65-F5344CB8AC3E}">
        <p14:creationId xmlns:p14="http://schemas.microsoft.com/office/powerpoint/2010/main" val="3338267846"/>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699250444"/>
              </p:ext>
            </p:extLst>
          </p:nvPr>
        </p:nvGraphicFramePr>
        <p:xfrm>
          <a:off x="366276" y="734647"/>
          <a:ext cx="4595097" cy="632684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1,4-</a:t>
                      </a:r>
                      <a:r>
                        <a:rPr lang="ja-JP" altLang="en-US" sz="1400" u="none" strike="noStrike" dirty="0">
                          <a:solidFill>
                            <a:schemeClr val="tx1">
                              <a:lumMod val="95000"/>
                              <a:lumOff val="5000"/>
                            </a:schemeClr>
                          </a:solidFill>
                          <a:effectLst/>
                          <a:latin typeface="MS Gothic" charset="-128"/>
                          <a:ea typeface="MS Gothic" charset="-128"/>
                          <a:cs typeface="MS Gothic" charset="-128"/>
                        </a:rPr>
                        <a:t>ジクロロ</a:t>
                      </a:r>
                      <a:r>
                        <a:rPr lang="en-US" altLang="ja-JP" sz="1400" u="none" strike="noStrike" dirty="0">
                          <a:solidFill>
                            <a:schemeClr val="tx1">
                              <a:lumMod val="95000"/>
                              <a:lumOff val="5000"/>
                            </a:schemeClr>
                          </a:solidFill>
                          <a:effectLst/>
                          <a:latin typeface="MS Gothic" charset="-128"/>
                          <a:ea typeface="MS Gothic" charset="-128"/>
                          <a:cs typeface="MS Gothic" charset="-128"/>
                        </a:rPr>
                        <a:t>-2-</a:t>
                      </a:r>
                      <a:r>
                        <a:rPr lang="ja-JP" altLang="en-US" sz="1400" u="none" strike="noStrike" dirty="0">
                          <a:solidFill>
                            <a:schemeClr val="tx1">
                              <a:lumMod val="95000"/>
                              <a:lumOff val="5000"/>
                            </a:schemeClr>
                          </a:solidFill>
                          <a:effectLst/>
                          <a:latin typeface="MS Gothic" charset="-128"/>
                          <a:ea typeface="MS Gothic" charset="-128"/>
                          <a:cs typeface="MS Gothic" charset="-128"/>
                        </a:rPr>
                        <a:t>ブテン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1,4-Dichloro-2-butene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ClCH</a:t>
                      </a:r>
                      <a:r>
                        <a:rPr lang="en-US" altLang="ja-JP" sz="900" u="none" strike="noStrike" dirty="0">
                          <a:solidFill>
                            <a:schemeClr val="tx1">
                              <a:lumMod val="95000"/>
                              <a:lumOff val="5000"/>
                            </a:schemeClr>
                          </a:solidFill>
                          <a:effectLst/>
                          <a:latin typeface="MS Gothic" charset="-128"/>
                          <a:ea typeface="MS Gothic" charset="-128"/>
                          <a:cs typeface="MS Gothic" charset="-128"/>
                        </a:rPr>
                        <a:t>₂–CH=CH–</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CH₂Cl</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RN:764-41-0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前眼部障害、皮膚障害、中枢神経障害、気道障害、全身毒性（ばく露による影響が複数の臓器にわたる可能性がある等臓器を特定できないもの）、発がんのおそれ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眼の痛み、流涙、結膜充血、皮膚炎、皮膚掻痒感（かゆみ）、皮膚発赤、全身倦怠感、せき、息切れ、鼻水、鼻閉、鼻・喉の痛み、体重減少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・取扱後は手をよく洗うこと。</a:t>
                      </a:r>
                    </a:p>
                    <a:p>
                      <a:r>
                        <a:rPr kumimoji="1" lang="ja-JP" altLang="en-US" sz="800" dirty="0">
                          <a:latin typeface="MS Gothic" charset="-128"/>
                          <a:ea typeface="MS Gothic" charset="-128"/>
                          <a:cs typeface="MS Gothic" charset="-128"/>
                        </a:rPr>
                        <a:t>・使用場所で飲食または喫煙をしないこと。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・屋外または換気の良い場所でのみ使用すること。</a:t>
                      </a:r>
                    </a:p>
                    <a:p>
                      <a:r>
                        <a:rPr kumimoji="1" lang="ja-JP" altLang="en-US" sz="800" dirty="0">
                          <a:latin typeface="MS Gothic" charset="-128"/>
                          <a:ea typeface="MS Gothic" charset="-128"/>
                          <a:cs typeface="MS Gothic" charset="-128"/>
                        </a:rPr>
                        <a:t>・呼吸用保護具を着用すること。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7698">
                <a:tc rowSpan="4">
                  <a:txBody>
                    <a:bodyPr/>
                    <a:lstStyle/>
                    <a:p>
                      <a:pPr algn="ctr"/>
                      <a:r>
                        <a:rPr kumimoji="1" lang="ja-JP" altLang="en-US" sz="750" dirty="0">
                          <a:latin typeface="MS Gothic" charset="-128"/>
                          <a:ea typeface="MS Gothic" charset="-128"/>
                          <a:cs typeface="MS Gothic" charset="-128"/>
                        </a:rPr>
                        <a:t>応急</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・ただちに医師に連絡すること</a:t>
                      </a:r>
                    </a:p>
                    <a:p>
                      <a:r>
                        <a:rPr kumimoji="1" lang="ja-JP" altLang="en-US" sz="800" dirty="0">
                          <a:latin typeface="MS Gothic" charset="-128"/>
                          <a:ea typeface="MS Gothic" charset="-128"/>
                          <a:cs typeface="MS Gothic" charset="-128"/>
                        </a:rPr>
                        <a:t>・空気の新鮮な場所に移し、呼吸しやすい姿勢で休息さること。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・皮膚を流水、シャワーで洗うこと。</a:t>
                      </a:r>
                    </a:p>
                    <a:p>
                      <a:r>
                        <a:rPr kumimoji="1" lang="ja-JP" altLang="en-US" sz="800" dirty="0">
                          <a:latin typeface="MS Gothic" charset="-128"/>
                          <a:ea typeface="MS Gothic" charset="-128"/>
                          <a:cs typeface="MS Gothic" charset="-128"/>
                        </a:rPr>
                        <a:t>・ただちに医師に連絡すること</a:t>
                      </a:r>
                    </a:p>
                    <a:p>
                      <a:r>
                        <a:rPr kumimoji="1" lang="ja-JP" altLang="en-US" sz="800" dirty="0">
                          <a:latin typeface="MS Gothic" charset="-128"/>
                          <a:ea typeface="MS Gothic" charset="-128"/>
                          <a:cs typeface="MS Gothic" charset="-128"/>
                        </a:rPr>
                        <a:t>・汚染された衣類をすべて脱ぐこと。</a:t>
                      </a:r>
                    </a:p>
                    <a:p>
                      <a:r>
                        <a:rPr kumimoji="1" lang="ja-JP" altLang="en-US" sz="800" dirty="0">
                          <a:latin typeface="MS Gothic" charset="-128"/>
                          <a:ea typeface="MS Gothic" charset="-128"/>
                          <a:cs typeface="MS Gothic" charset="-128"/>
                        </a:rPr>
                        <a:t>・汚染された衣類を再使用す場合には洗濯をすること。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4326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・ただちに医師に連絡すること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・ただちに医師に連絡すること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79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a:t>
            </a:r>
            <a:endParaRPr lang="en-US"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54512"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descr="腐食性">
            <a:extLst>
              <a:ext uri="{FF2B5EF4-FFF2-40B4-BE49-F238E27FC236}">
                <a16:creationId xmlns:a16="http://schemas.microsoft.com/office/drawing/2014/main" id="{3B3487BF-70FD-A4A3-40CA-3C7829F12501}"/>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88745" y="11894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skull">
            <a:extLst>
              <a:ext uri="{FF2B5EF4-FFF2-40B4-BE49-F238E27FC236}">
                <a16:creationId xmlns:a16="http://schemas.microsoft.com/office/drawing/2014/main" id="{B8410A12-B439-1BB7-F20D-A0FE5D41AC7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62509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879FACC2-DE51-A36D-8B97-4A4ED7796D9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4084632900"/>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9250101"/>
              </p:ext>
            </p:extLst>
          </p:nvPr>
        </p:nvGraphicFramePr>
        <p:xfrm>
          <a:off x="366276" y="734647"/>
          <a:ext cx="4595097" cy="641231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硫酸ジエチル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Diethyl sulfate</a:t>
                      </a:r>
                    </a:p>
                    <a:p>
                      <a:pPr marL="0" algn="l" defTabSz="399593" rtl="0" eaLnBrk="1" fontAlgn="b" latinLnBrk="0" hangingPunct="1">
                        <a:lnSpc>
                          <a:spcPts val="1200"/>
                        </a:lnSpc>
                      </a:pPr>
                      <a:r>
                        <a:rPr kumimoji="1" lang="en-US" altLang="ja-JP" sz="900" u="none" strike="noStrike" kern="1200" dirty="0">
                          <a:solidFill>
                            <a:schemeClr val="tx1">
                              <a:lumMod val="95000"/>
                              <a:lumOff val="5000"/>
                            </a:schemeClr>
                          </a:solidFill>
                          <a:effectLst/>
                          <a:latin typeface="MS Gothic" charset="-128"/>
                          <a:ea typeface="MS Gothic" charset="-128"/>
                          <a:cs typeface="MS Gothic" charset="-128"/>
                        </a:rPr>
                        <a:t>C₂H₅O–SO₂–OC₂H₅</a:t>
                      </a:r>
                      <a:endParaRPr kumimoji="1" lang="en-US" altLang="ja-JP" sz="900" u="none" strike="noStrike" kern="1200"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RN:64-67-5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前眼部障害、皮膚障害、気道障害、肺障害、発がんのおそれ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眼の痛み、流涙、結膜充血、皮膚炎、皮膚掻痒感（かゆみ）、皮膚発赤、せき、息切れ、鼻水、鼻閉、鼻・喉の痛み、全身倦怠感、体重減少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、クロロプレン〇、ネオプレン△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漏洩により蒸気やミストが発散している場所など、高濃度ばく露のおそれがある場所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防じん機能付き有機ガス用防毒マスク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・直ちに医師に連絡し、手当、診断を受けること。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・直ちに、汚染された衣類をすべて脱ぐこと、又は取り去ること。</a:t>
                      </a:r>
                    </a:p>
                    <a:p>
                      <a:r>
                        <a:rPr kumimoji="1" lang="ja-JP" altLang="en-US" sz="800" dirty="0">
                          <a:latin typeface="MS Gothic" charset="-128"/>
                          <a:ea typeface="MS Gothic" charset="-128"/>
                          <a:cs typeface="MS Gothic" charset="-128"/>
                        </a:rPr>
                        <a:t>・直ちに医師に連絡し、手当、診断を受けること。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・皮膚を流水又はシャワーで洗うこと。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・直ちに医師に連絡し、手当、診断を受けること。</a:t>
                      </a:r>
                    </a:p>
                    <a:p>
                      <a:r>
                        <a:rPr kumimoji="1" lang="ja-JP" altLang="en-US" sz="800" dirty="0">
                          <a:latin typeface="MS Gothic" charset="-128"/>
                          <a:ea typeface="MS Gothic" charset="-128"/>
                          <a:cs typeface="MS Gothic" charset="-128"/>
                        </a:rPr>
                        <a:t>・水で数分間注意深く洗うこと。次に、コンタクトレンズを着用していて容易に外せる場合は外すこと。その後も洗浄を続けること。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・直ちに医師に連絡し、手当、診断を受けること。</a:t>
                      </a:r>
                    </a:p>
                    <a:p>
                      <a:r>
                        <a:rPr kumimoji="1" lang="ja-JP" altLang="en-US" sz="800" dirty="0">
                          <a:latin typeface="MS Gothic" charset="-128"/>
                          <a:ea typeface="MS Gothic" charset="-128"/>
                          <a:cs typeface="MS Gothic" charset="-128"/>
                        </a:rPr>
                        <a:t>・口をすすぐこと。無理に吐かせないこと。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334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1545"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77019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813551206"/>
              </p:ext>
            </p:extLst>
          </p:nvPr>
        </p:nvGraphicFramePr>
        <p:xfrm>
          <a:off x="366276" y="734647"/>
          <a:ext cx="4595097" cy="632879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1,3-</a:t>
                      </a:r>
                      <a:r>
                        <a:rPr lang="ja-JP" altLang="en-US" sz="1400" u="none" strike="noStrike" dirty="0">
                          <a:solidFill>
                            <a:schemeClr val="tx1">
                              <a:lumMod val="95000"/>
                              <a:lumOff val="5000"/>
                            </a:schemeClr>
                          </a:solidFill>
                          <a:effectLst/>
                          <a:latin typeface="MS Gothic" charset="-128"/>
                          <a:ea typeface="MS Gothic" charset="-128"/>
                          <a:cs typeface="MS Gothic" charset="-128"/>
                        </a:rPr>
                        <a:t>プロパンスルトン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1,3-Propane </a:t>
                      </a:r>
                      <a:r>
                        <a:rPr lang="en-US" altLang="ja-JP" sz="900" u="none" strike="noStrike" dirty="0" err="1">
                          <a:solidFill>
                            <a:schemeClr val="tx1">
                              <a:lumMod val="95000"/>
                              <a:lumOff val="5000"/>
                            </a:schemeClr>
                          </a:solidFill>
                          <a:effectLst/>
                          <a:latin typeface="MS Gothic" charset="-128"/>
                          <a:ea typeface="MS Gothic" charset="-128"/>
                          <a:cs typeface="MS Gothic" charset="-128"/>
                        </a:rPr>
                        <a:t>sultone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–(CH₂)₃–SO₂–O–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RN:1120-71-4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前眼部障害、皮膚障害、全身毒性（ばく露による影響が複数の臓器にわたる可能性がある等臓器を特定できないもの）、発がんのおそれ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ニトリル△、ラテックス△、クロロプレン〇、ネオプレン△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防じん機能付き有機ガス用防毒マスク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・多量の水／石けん（鹸）で洗うこと。</a:t>
                      </a:r>
                    </a:p>
                    <a:p>
                      <a:r>
                        <a:rPr kumimoji="1" lang="ja-JP" altLang="en-US" sz="800" dirty="0">
                          <a:latin typeface="MS Gothic" charset="-128"/>
                          <a:ea typeface="MS Gothic" charset="-128"/>
                          <a:cs typeface="MS Gothic" charset="-128"/>
                        </a:rPr>
                        <a:t>・皮膚刺激が生じた場合：医師の診察／手当てを受けること。</a:t>
                      </a:r>
                    </a:p>
                    <a:p>
                      <a:r>
                        <a:rPr kumimoji="1" lang="ja-JP" altLang="en-US" sz="800" dirty="0">
                          <a:latin typeface="MS Gothic" charset="-128"/>
                          <a:ea typeface="MS Gothic" charset="-128"/>
                          <a:cs typeface="MS Gothic" charset="-128"/>
                        </a:rPr>
                        <a:t>・応急処置を行うときは、保護手袋を着用する。</a:t>
                      </a:r>
                    </a:p>
                    <a:p>
                      <a:r>
                        <a:rPr kumimoji="1" lang="ja-JP" altLang="en-US" sz="800" dirty="0">
                          <a:latin typeface="MS Gothic" charset="-128"/>
                          <a:ea typeface="MS Gothic" charset="-128"/>
                          <a:cs typeface="MS Gothic" charset="-128"/>
                        </a:rPr>
                        <a:t>・汚染された衣服を脱がせる。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a:t>
            </a:r>
            <a:endParaRPr lang="en-US"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1183541"/>
            <a:ext cx="436020" cy="436020"/>
          </a:xfrm>
          <a:prstGeom prst="rect">
            <a:avLst/>
          </a:prstGeom>
        </p:spPr>
      </p:pic>
      <p:pic>
        <p:nvPicPr>
          <p:cNvPr id="2" name="Picture 2" descr="skull">
            <a:extLst>
              <a:ext uri="{FF2B5EF4-FFF2-40B4-BE49-F238E27FC236}">
                <a16:creationId xmlns:a16="http://schemas.microsoft.com/office/drawing/2014/main" id="{15595D94-CC99-B995-8C38-A4259F0255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472"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43398072"/>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065111310"/>
              </p:ext>
            </p:extLst>
          </p:nvPr>
        </p:nvGraphicFramePr>
        <p:xfrm>
          <a:off x="366276" y="734647"/>
          <a:ext cx="4595097" cy="631007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鉛</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Lead</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Pb</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RN:7439-92-1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中枢神経障害、末梢神経障害、腎障害、血液系障害（造血器障害）、循環器系障害、免疫系障害、消化器系障害（疝痛・便秘等）、発がんのおそれの疑い、生殖毒性のおそれ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頭痛、頭重、めまい、眠気、嘔吐、全身倦怠感、四肢の知覚異常、四肢の運動障害、血尿、多尿、乏尿、むくみ、顔面蒼白、心悸亢進（動悸）、ふらつき、腹痛、下痢、食欲不振、体重減少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・適切な保護具や換気装置を使用し、ばく露を避けること。</a:t>
                      </a:r>
                    </a:p>
                    <a:p>
                      <a:r>
                        <a:rPr kumimoji="1" lang="ja-JP" altLang="en-US" sz="800" dirty="0">
                          <a:latin typeface="MS Gothic" charset="-128"/>
                          <a:ea typeface="MS Gothic" charset="-128"/>
                          <a:cs typeface="MS Gothic" charset="-128"/>
                        </a:rPr>
                        <a:t>・粉じんを吸入しないこと。</a:t>
                      </a:r>
                    </a:p>
                    <a:p>
                      <a:r>
                        <a:rPr kumimoji="1" lang="ja-JP" altLang="en-US" sz="800" dirty="0">
                          <a:latin typeface="MS Gothic" charset="-128"/>
                          <a:ea typeface="MS Gothic" charset="-128"/>
                          <a:cs typeface="MS Gothic" charset="-128"/>
                        </a:rPr>
                        <a:t>・取扱い後はよく手を洗うこと。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14373">
                <a:tc rowSpan="3">
                  <a:txBody>
                    <a:bodyPr/>
                    <a:lstStyle/>
                    <a:p>
                      <a:pPr algn="ctr"/>
                      <a:r>
                        <a:rPr kumimoji="1" lang="ja-JP" altLang="en-US" sz="750" dirty="0">
                          <a:latin typeface="MS Gothic" charset="-128"/>
                          <a:ea typeface="MS Gothic" charset="-128"/>
                          <a:cs typeface="MS Gothic" charset="-128"/>
                        </a:rPr>
                        <a:t>使用</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・脱いだ衣類を再使用する前に洗濯し汚染除去すること。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速やかに口をすすぎ、医師の診断を受けること。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鉛</a:t>
            </a:r>
            <a:endParaRPr lang="en-US" dirty="0"/>
          </a:p>
        </p:txBody>
      </p:sp>
    </p:spTree>
    <p:extLst>
      <p:ext uri="{BB962C8B-B14F-4D97-AF65-F5344CB8AC3E}">
        <p14:creationId xmlns:p14="http://schemas.microsoft.com/office/powerpoint/2010/main" val="13658408"/>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40953117"/>
              </p:ext>
            </p:extLst>
          </p:nvPr>
        </p:nvGraphicFramePr>
        <p:xfrm>
          <a:off x="366276" y="734647"/>
          <a:ext cx="4595097" cy="615957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marL="0" marR="0" lvl="0" indent="0" algn="l" defTabSz="399593" rtl="0" eaLnBrk="1" fontAlgn="b"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鉛合金</a:t>
                      </a:r>
                      <a:endParaRPr kumimoji="1" lang="en-US" altLang="ja-JP" sz="14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Lead</a:t>
                      </a:r>
                      <a:r>
                        <a:rPr kumimoji="1" lang="ja-JP" altLang="en-US"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 </a:t>
                      </a:r>
                      <a:r>
                        <a:rPr kumimoji="1" lang="en-US" altLang="ja-JP"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alloys</a:t>
                      </a:r>
                      <a:br>
                        <a:rPr kumimoji="1" lang="ja-JP" altLang="en-US"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b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Pb</a:t>
                      </a:r>
                      <a:endParaRPr kumimoji="1" lang="en-US" altLang="ja-JP" sz="900" b="0" i="0" u="none" strike="noStrike" kern="1200" cap="none" spc="0" normalizeH="0" baseline="-25000" noProof="0" dirty="0">
                        <a:ln>
                          <a:noFill/>
                        </a:ln>
                        <a:solidFill>
                          <a:schemeClr val="tx1"/>
                        </a:solidFill>
                        <a:effectLst/>
                        <a:uLnTx/>
                        <a:uFillTx/>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CAS RN:7439-92-1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中枢神経障害、末梢神経障害、腎障害、血液系障害（造血器障害）、循環器系障害、免疫系障害、消化器系障害（疝痛・便秘等）、発がんのおそれの疑い、生殖毒性のおそれ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頭痛、頭重、めまい、眠気、嘔吐、全身倦怠感、四肢の知覚異常、四肢の運動障害、腹痛、下痢、食欲不振、顔面蒼白、心悸亢進（動悸）、ふらつき、体重減少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endParaRPr kumimoji="1" lang="en-US" altLang="ja-JP" sz="750" dirty="0">
                        <a:latin typeface="MS Gothic" charset="-128"/>
                        <a:ea typeface="MS Gothic" charset="-128"/>
                        <a:cs typeface="MS Gothic" charset="-128"/>
                      </a:endParaRPr>
                    </a:p>
                    <a:p>
                      <a:pPr algn="ctr"/>
                      <a:r>
                        <a:rPr kumimoji="1" lang="ja-JP" altLang="en-US" sz="600" dirty="0">
                          <a:latin typeface="MS Gothic" charset="-128"/>
                          <a:ea typeface="MS Gothic" charset="-128"/>
                          <a:cs typeface="MS Gothic" charset="-128"/>
                        </a:rPr>
                        <a:t>（はんだ：</a:t>
                      </a:r>
                      <a:endParaRPr kumimoji="1" lang="en-US" altLang="ja-JP" sz="600" dirty="0">
                        <a:latin typeface="MS Gothic" charset="-128"/>
                        <a:ea typeface="MS Gothic" charset="-128"/>
                        <a:cs typeface="MS Gothic" charset="-128"/>
                      </a:endParaRPr>
                    </a:p>
                    <a:p>
                      <a:pPr algn="ctr"/>
                      <a:r>
                        <a:rPr kumimoji="1" lang="en-US" altLang="ja-JP" sz="600" dirty="0">
                          <a:latin typeface="MS Gothic" charset="-128"/>
                          <a:ea typeface="MS Gothic" charset="-128"/>
                          <a:cs typeface="MS Gothic" charset="-128"/>
                        </a:rPr>
                        <a:t>Sn60%,Pb40%,</a:t>
                      </a:r>
                    </a:p>
                    <a:p>
                      <a:pPr algn="ctr"/>
                      <a:r>
                        <a:rPr kumimoji="1" lang="ja-JP" altLang="en-US" sz="600" dirty="0">
                          <a:latin typeface="MS Gothic" charset="-128"/>
                          <a:ea typeface="MS Gothic" charset="-128"/>
                          <a:cs typeface="MS Gothic" charset="-128"/>
                        </a:rPr>
                        <a:t>水添ロジン</a:t>
                      </a:r>
                      <a:r>
                        <a:rPr kumimoji="1" lang="en-US" altLang="ja-JP" sz="600" dirty="0">
                          <a:latin typeface="MS Gothic" charset="-128"/>
                          <a:ea typeface="MS Gothic" charset="-128"/>
                          <a:cs typeface="MS Gothic" charset="-128"/>
                        </a:rPr>
                        <a:t>2%</a:t>
                      </a:r>
                      <a:r>
                        <a:rPr kumimoji="1" lang="ja-JP" altLang="en-US" sz="600" dirty="0">
                          <a:latin typeface="MS Gothic" charset="-128"/>
                          <a:ea typeface="MS Gothic" charset="-128"/>
                          <a:cs typeface="MS Gothic" charset="-128"/>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・取扱場所で飲食または喫煙をしないこと。</a:t>
                      </a:r>
                    </a:p>
                    <a:p>
                      <a:r>
                        <a:rPr kumimoji="1" lang="ja-JP" altLang="en-US" sz="800" dirty="0">
                          <a:solidFill>
                            <a:schemeClr val="tx1"/>
                          </a:solidFill>
                          <a:latin typeface="MS Gothic" charset="-128"/>
                          <a:ea typeface="MS Gothic" charset="-128"/>
                          <a:cs typeface="MS Gothic" charset="-128"/>
                        </a:rPr>
                        <a:t>・取扱い後はよく手を洗うこと。</a:t>
                      </a:r>
                    </a:p>
                    <a:p>
                      <a:r>
                        <a:rPr kumimoji="1" lang="ja-JP" altLang="en-US" sz="800" dirty="0">
                          <a:solidFill>
                            <a:schemeClr val="tx1"/>
                          </a:solidFill>
                          <a:latin typeface="MS Gothic" charset="-128"/>
                          <a:ea typeface="MS Gothic" charset="-128"/>
                          <a:cs typeface="MS Gothic" charset="-128"/>
                        </a:rPr>
                        <a:t>・屋外または換気の良い場所で使用すること。</a:t>
                      </a:r>
                      <a:endParaRPr kumimoji="1" lang="en-US" altLang="ja-JP" sz="800" dirty="0">
                        <a:solidFill>
                          <a:schemeClr val="tx1"/>
                        </a:solidFill>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粉じん、ヒューム、スプレーの吸入をしないこと。</a:t>
                      </a:r>
                      <a:endParaRPr kumimoji="1" lang="en-US" altLang="ja-JP" sz="800" dirty="0">
                        <a:solidFill>
                          <a:schemeClr val="tx1"/>
                        </a:solidFill>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・環境への放出を避けること。</a:t>
                      </a:r>
                      <a:endParaRPr kumimoji="1" lang="ja-JP" altLang="en-US" sz="800" dirty="0">
                        <a:solidFill>
                          <a:schemeClr val="tx1"/>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81023">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第三管理区分発生場所や漏洩により粉じんまたはヒュームが発散している場所など、高濃度ばく露のおそれがある場所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（はんだ：</a:t>
                      </a:r>
                      <a:endPar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Sn60%,Pb40%,</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水添ロジン</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2%</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p>
                    <a:p>
                      <a:pPr algn="ct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・被災者を空気の新鮮な場所に移し，呼吸しやすい姿勢で休息させる。</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・気分が悪い時は医師に連絡すること。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・呼吸に関する症状が出た場合には，医師に連絡すること。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・多量の水と石鹸で洗うこと。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・気分が悪い時は医師に連絡すること。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・汚染された衣類を再使用する場合には洗濯すること。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・皮膚刺激または発疹が生じた場合は，医師の診察／手当てを受ける。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・水で数分間注意深く洗うこと。次に，コンタクトレンズを着用して</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　いて容易に外せる場合は外すこと。その後も洗浄を続けること。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・眼の刺激が続く場合は，医師の診察／手当てを受けること。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直ちに医師に連絡すること。口をすすぐこと。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鉛</a:t>
            </a:r>
            <a:endParaRPr lang="en-US" dirty="0"/>
          </a:p>
        </p:txBody>
      </p:sp>
      <p:pic>
        <p:nvPicPr>
          <p:cNvPr id="6" name="図 5">
            <a:extLst>
              <a:ext uri="{FF2B5EF4-FFF2-40B4-BE49-F238E27FC236}">
                <a16:creationId xmlns:a16="http://schemas.microsoft.com/office/drawing/2014/main" id="{5BB74148-C647-4C40-421B-EA90050D098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683" y="1183541"/>
            <a:ext cx="436020" cy="436020"/>
          </a:xfrm>
          <a:prstGeom prst="rect">
            <a:avLst/>
          </a:prstGeom>
        </p:spPr>
      </p:pic>
      <p:pic>
        <p:nvPicPr>
          <p:cNvPr id="7" name="図 6">
            <a:extLst>
              <a:ext uri="{FF2B5EF4-FFF2-40B4-BE49-F238E27FC236}">
                <a16:creationId xmlns:a16="http://schemas.microsoft.com/office/drawing/2014/main" id="{922FFB75-ABCB-E716-1DC8-D36B8E5F435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5582" y="1177986"/>
            <a:ext cx="436020" cy="434437"/>
          </a:xfrm>
          <a:prstGeom prst="rect">
            <a:avLst/>
          </a:prstGeom>
        </p:spPr>
      </p:pic>
    </p:spTree>
    <p:extLst>
      <p:ext uri="{BB962C8B-B14F-4D97-AF65-F5344CB8AC3E}">
        <p14:creationId xmlns:p14="http://schemas.microsoft.com/office/powerpoint/2010/main" val="381634561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116638979"/>
              </p:ext>
            </p:extLst>
          </p:nvPr>
        </p:nvGraphicFramePr>
        <p:xfrm>
          <a:off x="366276" y="734647"/>
          <a:ext cx="4595097" cy="6264506"/>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marL="0" marR="0" lvl="0" indent="0" algn="l" defTabSz="399593" rtl="0" eaLnBrk="1" fontAlgn="b"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鉛化合物</a:t>
                      </a:r>
                      <a:endParaRPr kumimoji="1" lang="en-US" altLang="ja-JP" sz="14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Lead</a:t>
                      </a:r>
                      <a:r>
                        <a:rPr kumimoji="1" lang="ja-JP" altLang="en-US"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 </a:t>
                      </a:r>
                      <a:r>
                        <a:rPr kumimoji="1" lang="en-US" altLang="ja-JP"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compounds</a:t>
                      </a:r>
                      <a:br>
                        <a:rPr kumimoji="1" lang="ja-JP" altLang="en-US"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b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Pb</a:t>
                      </a:r>
                      <a:endParaRPr kumimoji="1" lang="en-US" altLang="ja-JP" sz="900" b="0" i="0" u="none" strike="noStrike" kern="1200" cap="none" spc="0" normalizeH="0" baseline="-25000" noProof="0" dirty="0">
                        <a:ln>
                          <a:noFill/>
                        </a:ln>
                        <a:solidFill>
                          <a:schemeClr val="tx1"/>
                        </a:solidFill>
                        <a:effectLst/>
                        <a:uLnTx/>
                        <a:uFillTx/>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CAS RN:6080-56-4</a:t>
                      </a:r>
                      <a:r>
                        <a:rPr kumimoji="1" lang="ja-JP" altLang="en-US"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a:t>
                      </a:r>
                      <a:r>
                        <a:rPr kumimoji="1" lang="en-US" altLang="ja-JP"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10099-74-8</a:t>
                      </a:r>
                      <a:r>
                        <a:rPr kumimoji="1" lang="ja-JP" altLang="en-US"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a:t>
                      </a:r>
                      <a:r>
                        <a:rPr kumimoji="1" lang="en-US" altLang="ja-JP"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10101-63-0</a:t>
                      </a:r>
                      <a:r>
                        <a:rPr kumimoji="1" lang="ja-JP" altLang="en-US"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a:t>
                      </a:r>
                      <a:r>
                        <a:rPr kumimoji="1" lang="en-US" altLang="ja-JP"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1314-13-2</a:t>
                      </a:r>
                      <a:r>
                        <a:rPr kumimoji="1" lang="ja-JP" altLang="en-US"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a:t>
                      </a:r>
                      <a:r>
                        <a:rPr kumimoji="1" lang="en-US" altLang="ja-JP"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7758-95-4</a:t>
                      </a:r>
                      <a:r>
                        <a:rPr kumimoji="1" lang="ja-JP" altLang="en-US"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a:t>
                      </a:r>
                      <a:r>
                        <a:rPr kumimoji="1" lang="en-US" altLang="ja-JP"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1317-36-8</a:t>
                      </a:r>
                      <a:r>
                        <a:rPr kumimoji="1" lang="ja-JP" altLang="en-US"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など</a:t>
                      </a:r>
                      <a:endParaRPr kumimoji="1" lang="en-US" altLang="ja-JP" sz="7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中枢神経障害、末梢神経障害、腎障害、血液系障害（造血器障害）、循環器系障害、免疫系障害、消化器系障害（疝痛・便秘等）、発がんのおそれの疑い、生殖毒性のおそれ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頭痛、頭重、めまい、眠気、嘔吐、全身倦怠感、四肢の知覚異常、四肢の運動障害、腹痛、下痢、食欲不振、顔面蒼白、心悸亢進（動悸）、ふらつき、体重減少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注意事項</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zh-TW"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酢酸鉛</a:t>
                      </a:r>
                      <a:r>
                        <a:rPr kumimoji="1" lang="en-US" altLang="zh-TW"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(II)</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zh-TW"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三水和物</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algn="ct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環境への放出を避けること。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粉じん、ヒューム、スプレーの吸入をしないこと。</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b="0" dirty="0">
                          <a:solidFill>
                            <a:schemeClr val="tx1"/>
                          </a:solidFill>
                          <a:latin typeface="MS Gothic" charset="-128"/>
                          <a:ea typeface="MS Gothic" charset="-128"/>
                          <a:cs typeface="MS Gothic" charset="-128"/>
                        </a:rPr>
                        <a:t>白衣または作業着、保護眼鏡、保護手袋を着用。</a:t>
                      </a:r>
                    </a:p>
                    <a:p>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b="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厚生労働省公開の手袋材質別の透過時間のデータ</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（塩化鉛（</a:t>
                      </a:r>
                      <a:r>
                        <a:rPr kumimoji="1" lang="en-US" altLang="ja-JP" sz="800" b="0" dirty="0">
                          <a:solidFill>
                            <a:schemeClr val="tx1"/>
                          </a:solidFill>
                          <a:latin typeface="MS Gothic" charset="-128"/>
                          <a:ea typeface="MS Gothic" charset="-128"/>
                          <a:cs typeface="MS Gothic" charset="-128"/>
                        </a:rPr>
                        <a:t>Ⅱ</a:t>
                      </a:r>
                      <a:r>
                        <a:rPr kumimoji="1" lang="ja-JP" altLang="en-US" sz="800" b="0" dirty="0">
                          <a:solidFill>
                            <a:schemeClr val="tx1"/>
                          </a:solidFill>
                          <a:latin typeface="MS Gothic" charset="-128"/>
                          <a:ea typeface="MS Gothic" charset="-128"/>
                          <a:cs typeface="MS Gothic" charset="-128"/>
                        </a:rPr>
                        <a:t>））</a:t>
                      </a:r>
                    </a:p>
                    <a:p>
                      <a:r>
                        <a:rPr kumimoji="1" lang="ja-JP" altLang="en-US" sz="800" b="0" dirty="0">
                          <a:solidFill>
                            <a:schemeClr val="tx1"/>
                          </a:solidFill>
                          <a:latin typeface="MS Gothic" charset="-128"/>
                          <a:ea typeface="MS Gothic" charset="-128"/>
                          <a:cs typeface="MS Gothic" charset="-128"/>
                        </a:rPr>
                        <a:t>ニトリル◎、ラテックス◎、クロロプレン◎、ネオプレン◎</a:t>
                      </a:r>
                      <a:endParaRPr kumimoji="1" lang="en-US" altLang="ja-JP" sz="800" b="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a:t>
                      </a:r>
                      <a:r>
                        <a:rPr kumimoji="1" lang="en-US" altLang="ja-JP" sz="800" b="0" dirty="0">
                          <a:solidFill>
                            <a:schemeClr val="tx1"/>
                          </a:solidFill>
                          <a:latin typeface="MS Gothic" charset="-128"/>
                          <a:ea typeface="MS Gothic" charset="-128"/>
                          <a:cs typeface="MS Gothic" charset="-128"/>
                        </a:rPr>
                        <a:t>240</a:t>
                      </a:r>
                      <a:r>
                        <a:rPr kumimoji="1" lang="ja-JP" altLang="en-US" sz="800" b="0" dirty="0">
                          <a:solidFill>
                            <a:schemeClr val="tx1"/>
                          </a:solidFill>
                          <a:latin typeface="MS Gothic" charset="-128"/>
                          <a:ea typeface="MS Gothic" charset="-128"/>
                          <a:cs typeface="MS Gothic" charset="-128"/>
                        </a:rPr>
                        <a:t>分超、〇：</a:t>
                      </a:r>
                      <a:r>
                        <a:rPr kumimoji="1" lang="en-US" altLang="ja-JP" sz="800" b="0" dirty="0">
                          <a:solidFill>
                            <a:schemeClr val="tx1"/>
                          </a:solidFill>
                          <a:latin typeface="MS Gothic" charset="-128"/>
                          <a:ea typeface="MS Gothic" charset="-128"/>
                          <a:cs typeface="MS Gothic" charset="-128"/>
                        </a:rPr>
                        <a:t>60</a:t>
                      </a:r>
                      <a:r>
                        <a:rPr kumimoji="1" lang="ja-JP" altLang="en-US" sz="800" b="0" dirty="0">
                          <a:solidFill>
                            <a:schemeClr val="tx1"/>
                          </a:solidFill>
                          <a:latin typeface="MS Gothic" charset="-128"/>
                          <a:ea typeface="MS Gothic" charset="-128"/>
                          <a:cs typeface="MS Gothic" charset="-128"/>
                        </a:rPr>
                        <a:t>～</a:t>
                      </a:r>
                      <a:r>
                        <a:rPr kumimoji="1" lang="en-US" altLang="ja-JP" sz="800" b="0" dirty="0">
                          <a:solidFill>
                            <a:schemeClr val="tx1"/>
                          </a:solidFill>
                          <a:latin typeface="MS Gothic" charset="-128"/>
                          <a:ea typeface="MS Gothic" charset="-128"/>
                          <a:cs typeface="MS Gothic" charset="-128"/>
                        </a:rPr>
                        <a:t>240</a:t>
                      </a:r>
                      <a:r>
                        <a:rPr kumimoji="1" lang="ja-JP" altLang="en-US" sz="800" b="0" dirty="0">
                          <a:solidFill>
                            <a:schemeClr val="tx1"/>
                          </a:solidFill>
                          <a:latin typeface="MS Gothic" charset="-128"/>
                          <a:ea typeface="MS Gothic" charset="-128"/>
                          <a:cs typeface="MS Gothic" charset="-128"/>
                        </a:rPr>
                        <a:t>分、△：</a:t>
                      </a:r>
                      <a:r>
                        <a:rPr kumimoji="1" lang="en-US" altLang="ja-JP" sz="800" b="0" dirty="0">
                          <a:solidFill>
                            <a:schemeClr val="tx1"/>
                          </a:solidFill>
                          <a:latin typeface="MS Gothic" charset="-128"/>
                          <a:ea typeface="MS Gothic" charset="-128"/>
                          <a:cs typeface="MS Gothic" charset="-128"/>
                        </a:rPr>
                        <a:t>10</a:t>
                      </a:r>
                      <a:r>
                        <a:rPr kumimoji="1" lang="ja-JP" altLang="en-US" sz="800" b="0" dirty="0">
                          <a:solidFill>
                            <a:schemeClr val="tx1"/>
                          </a:solidFill>
                          <a:latin typeface="MS Gothic" charset="-128"/>
                          <a:ea typeface="MS Gothic" charset="-128"/>
                          <a:cs typeface="MS Gothic" charset="-128"/>
                        </a:rPr>
                        <a:t>～</a:t>
                      </a:r>
                      <a:r>
                        <a:rPr kumimoji="1" lang="en-US" altLang="ja-JP" sz="800" b="0" dirty="0">
                          <a:solidFill>
                            <a:schemeClr val="tx1"/>
                          </a:solidFill>
                          <a:latin typeface="MS Gothic" charset="-128"/>
                          <a:ea typeface="MS Gothic" charset="-128"/>
                          <a:cs typeface="MS Gothic" charset="-128"/>
                        </a:rPr>
                        <a:t>60</a:t>
                      </a:r>
                      <a:r>
                        <a:rPr kumimoji="1" lang="ja-JP" altLang="en-US" sz="800" b="0" dirty="0">
                          <a:solidFill>
                            <a:schemeClr val="tx1"/>
                          </a:solidFill>
                          <a:latin typeface="MS Gothic" charset="-128"/>
                          <a:ea typeface="MS Gothic" charset="-128"/>
                          <a:cs typeface="MS Gothic" charset="-128"/>
                        </a:rPr>
                        <a:t>分、</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a:t>
                      </a:r>
                      <a:r>
                        <a:rPr kumimoji="1" lang="en-US" altLang="ja-JP" sz="800" b="0" dirty="0">
                          <a:solidFill>
                            <a:schemeClr val="tx1"/>
                          </a:solidFill>
                          <a:latin typeface="MS Gothic" charset="-128"/>
                          <a:ea typeface="MS Gothic" charset="-128"/>
                          <a:cs typeface="MS Gothic" charset="-128"/>
                        </a:rPr>
                        <a:t>10</a:t>
                      </a:r>
                      <a:r>
                        <a:rPr kumimoji="1" lang="ja-JP" altLang="en-US" sz="800" b="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solidFill>
                            <a:schemeClr val="tx1"/>
                          </a:solidFill>
                          <a:latin typeface="MS Gothic" charset="-128"/>
                          <a:ea typeface="MS Gothic" charset="-128"/>
                          <a:cs typeface="MS Gothic" charset="-128"/>
                        </a:rPr>
                        <a:t>呼吸用保護具を</a:t>
                      </a:r>
                      <a:endParaRPr kumimoji="1" lang="en-US" altLang="ja-JP" sz="800" dirty="0">
                        <a:solidFill>
                          <a:schemeClr val="tx1"/>
                        </a:solidFill>
                        <a:latin typeface="MS Gothic" charset="-128"/>
                        <a:ea typeface="MS Gothic" charset="-128"/>
                        <a:cs typeface="MS Gothic" charset="-128"/>
                      </a:endParaRPr>
                    </a:p>
                    <a:p>
                      <a:pPr algn="ctr"/>
                      <a:r>
                        <a:rPr kumimoji="1" lang="ja-JP" altLang="en-US" sz="800" dirty="0">
                          <a:solidFill>
                            <a:schemeClr val="tx1"/>
                          </a:solidFill>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solidFill>
                            <a:schemeClr val="tx1"/>
                          </a:solidFill>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98163">
                <a:tc rowSpan="4">
                  <a:txBody>
                    <a:bodyPr/>
                    <a:lstStyle/>
                    <a:p>
                      <a:pPr algn="ctr"/>
                      <a:r>
                        <a:rPr kumimoji="1" lang="ja-JP" altLang="en-US" sz="750" dirty="0">
                          <a:latin typeface="MS Gothic" charset="-128"/>
                          <a:ea typeface="MS Gothic" charset="-128"/>
                          <a:cs typeface="MS Gothic" charset="-128"/>
                        </a:rPr>
                        <a:t>応急措置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zh-TW"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酢酸鉛</a:t>
                      </a:r>
                      <a:r>
                        <a:rPr kumimoji="1" lang="en-US" altLang="zh-TW"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(II)</a:t>
                      </a: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zh-TW"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三水和物</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solidFill>
                            <a:schemeClr val="tx1"/>
                          </a:solidFill>
                          <a:latin typeface="MS Gothic" charset="-128"/>
                          <a:ea typeface="MS Gothic" charset="-128"/>
                          <a:cs typeface="MS Gothic" charset="-128"/>
                        </a:rPr>
                        <a:t>吸入した</a:t>
                      </a:r>
                      <a:endParaRPr kumimoji="1" lang="en-US" altLang="ja-JP" sz="800" dirty="0">
                        <a:solidFill>
                          <a:schemeClr val="tx1"/>
                        </a:solidFill>
                        <a:latin typeface="MS Gothic" charset="-128"/>
                        <a:ea typeface="MS Gothic" charset="-128"/>
                        <a:cs typeface="MS Gothic" charset="-128"/>
                      </a:endParaRPr>
                    </a:p>
                    <a:p>
                      <a:pPr algn="ctr"/>
                      <a:r>
                        <a:rPr kumimoji="1" lang="ja-JP" altLang="en-US" sz="800" dirty="0">
                          <a:solidFill>
                            <a:schemeClr val="tx1"/>
                          </a:solidFill>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solidFill>
                            <a:schemeClr val="tx1"/>
                          </a:solidFill>
                          <a:latin typeface="MS Gothic" charset="-128"/>
                          <a:ea typeface="MS Gothic" charset="-128"/>
                          <a:cs typeface="MS Gothic" charset="-128"/>
                        </a:rPr>
                        <a:t>皮膚に</a:t>
                      </a:r>
                      <a:endParaRPr kumimoji="1" lang="en-US" altLang="ja-JP" sz="800" dirty="0">
                        <a:solidFill>
                          <a:schemeClr val="tx1"/>
                        </a:solidFill>
                        <a:latin typeface="MS Gothic" charset="-128"/>
                        <a:ea typeface="MS Gothic" charset="-128"/>
                        <a:cs typeface="MS Gothic" charset="-128"/>
                      </a:endParaRPr>
                    </a:p>
                    <a:p>
                      <a:pPr algn="ctr"/>
                      <a:r>
                        <a:rPr kumimoji="1" lang="ja-JP" altLang="en-US" sz="800" dirty="0">
                          <a:solidFill>
                            <a:schemeClr val="tx1"/>
                          </a:solidFill>
                          <a:latin typeface="MS Gothic" charset="-128"/>
                          <a:ea typeface="MS Gothic" charset="-128"/>
                          <a:cs typeface="MS Gothic" charset="-128"/>
                        </a:rPr>
                        <a:t>付着した</a:t>
                      </a:r>
                      <a:endParaRPr kumimoji="1" lang="en-US" altLang="ja-JP" sz="800" dirty="0">
                        <a:solidFill>
                          <a:schemeClr val="tx1"/>
                        </a:solidFill>
                        <a:latin typeface="MS Gothic" charset="-128"/>
                        <a:ea typeface="MS Gothic" charset="-128"/>
                        <a:cs typeface="MS Gothic" charset="-128"/>
                      </a:endParaRPr>
                    </a:p>
                    <a:p>
                      <a:pPr algn="ctr"/>
                      <a:r>
                        <a:rPr kumimoji="1" lang="ja-JP" altLang="en-US" sz="800" dirty="0">
                          <a:solidFill>
                            <a:schemeClr val="tx1"/>
                          </a:solidFill>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気分が悪い時は、医師に連絡すること。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皮膚刺激が生じた場合、医師の診断、手当てを受けること。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solidFill>
                            <a:schemeClr val="tx1"/>
                          </a:solidFill>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眼の刺激が持続する場合は、医師の診断、手当てを受けること。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3179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solidFill>
                            <a:schemeClr val="tx1"/>
                          </a:solidFill>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気分が悪い時は、医師に連絡すること。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鉛</a:t>
            </a:r>
            <a:endParaRPr lang="en-US" dirty="0"/>
          </a:p>
        </p:txBody>
      </p:sp>
      <p:pic>
        <p:nvPicPr>
          <p:cNvPr id="2" name="図 1">
            <a:extLst>
              <a:ext uri="{FF2B5EF4-FFF2-40B4-BE49-F238E27FC236}">
                <a16:creationId xmlns:a16="http://schemas.microsoft.com/office/drawing/2014/main" id="{D6642E39-A675-0362-FD9F-2F30B349B6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1183541"/>
            <a:ext cx="436020" cy="436020"/>
          </a:xfrm>
          <a:prstGeom prst="rect">
            <a:avLst/>
          </a:prstGeom>
        </p:spPr>
      </p:pic>
    </p:spTree>
    <p:extLst>
      <p:ext uri="{BB962C8B-B14F-4D97-AF65-F5344CB8AC3E}">
        <p14:creationId xmlns:p14="http://schemas.microsoft.com/office/powerpoint/2010/main" val="367809788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70096609"/>
              </p:ext>
            </p:extLst>
          </p:nvPr>
        </p:nvGraphicFramePr>
        <p:xfrm>
          <a:off x="366276" y="734647"/>
          <a:ext cx="4595097" cy="638429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marL="0" marR="0" lvl="0" indent="0" algn="l" defTabSz="399593" rtl="0" eaLnBrk="1" fontAlgn="b"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四アルキル鉛</a:t>
                      </a:r>
                      <a:endParaRPr kumimoji="1" lang="en-US" altLang="ja-JP" sz="14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kumimoji="1" lang="en-US" altLang="ja-JP" sz="900" b="0" i="0" u="none" strike="noStrike" kern="1200" cap="none" spc="0" normalizeH="0" baseline="0" noProof="0" dirty="0" err="1">
                          <a:ln>
                            <a:noFill/>
                          </a:ln>
                          <a:solidFill>
                            <a:prstClr val="black">
                              <a:lumMod val="95000"/>
                              <a:lumOff val="5000"/>
                            </a:prstClr>
                          </a:solidFill>
                          <a:effectLst/>
                          <a:uLnTx/>
                          <a:uFillTx/>
                          <a:latin typeface="MS Gothic" charset="-128"/>
                          <a:ea typeface="MS Gothic" charset="-128"/>
                          <a:cs typeface="MS Gothic" charset="-128"/>
                        </a:rPr>
                        <a:t>Tetraalkyl</a:t>
                      </a:r>
                      <a:r>
                        <a:rPr kumimoji="1" lang="en-US" altLang="ja-JP"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 lead</a:t>
                      </a:r>
                      <a:br>
                        <a:rPr kumimoji="1" lang="ja-JP" altLang="en-US" sz="9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b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Pb(C</a:t>
                      </a:r>
                      <a:r>
                        <a:rPr kumimoji="1" lang="en-US" altLang="ja-JP" sz="900" b="0" i="0" u="none" strike="noStrike" kern="1200" cap="none" spc="0" normalizeH="0" baseline="-25000" noProof="0" dirty="0">
                          <a:ln>
                            <a:noFill/>
                          </a:ln>
                          <a:solidFill>
                            <a:schemeClr val="tx1"/>
                          </a:solidFill>
                          <a:effectLst/>
                          <a:uLnTx/>
                          <a:uFillTx/>
                          <a:latin typeface="MS Gothic" charset="-128"/>
                          <a:ea typeface="MS Gothic" charset="-128"/>
                          <a:cs typeface="MS Gothic" charset="-128"/>
                        </a:rPr>
                        <a:t>n</a:t>
                      </a: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H</a:t>
                      </a:r>
                      <a:r>
                        <a:rPr kumimoji="1" lang="en-US" altLang="ja-JP" sz="900" b="0" i="0" u="none" strike="noStrike" kern="1200" cap="none" spc="0" normalizeH="0" baseline="-25000" noProof="0" dirty="0">
                          <a:ln>
                            <a:noFill/>
                          </a:ln>
                          <a:solidFill>
                            <a:schemeClr val="tx1"/>
                          </a:solidFill>
                          <a:effectLst/>
                          <a:uLnTx/>
                          <a:uFillTx/>
                          <a:latin typeface="MS Gothic" charset="-128"/>
                          <a:ea typeface="MS Gothic" charset="-128"/>
                          <a:cs typeface="MS Gothic" charset="-128"/>
                        </a:rPr>
                        <a:t>2n+1</a:t>
                      </a: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a:t>
                      </a:r>
                      <a:r>
                        <a:rPr kumimoji="1" lang="en-US" altLang="ja-JP" sz="900" b="0" i="0" u="none" strike="noStrike" kern="1200" cap="none" spc="0" normalizeH="0" baseline="-25000" noProof="0" dirty="0">
                          <a:ln>
                            <a:noFill/>
                          </a:ln>
                          <a:solidFill>
                            <a:schemeClr val="tx1"/>
                          </a:solidFill>
                          <a:effectLst/>
                          <a:uLnTx/>
                          <a:uFillTx/>
                          <a:latin typeface="MS Gothic" charset="-128"/>
                          <a:ea typeface="MS Gothic" charset="-128"/>
                          <a:cs typeface="MS Gothic" charset="-128"/>
                        </a:rPr>
                        <a:t>4</a:t>
                      </a:r>
                    </a:p>
                    <a:p>
                      <a:pPr marL="0" marR="0" lvl="0" indent="0" algn="l" defTabSz="399593" rtl="0" eaLnBrk="1" fontAlgn="b" latinLnBrk="0" hangingPunct="1">
                        <a:lnSpc>
                          <a:spcPts val="12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CAS RN:75-74-1</a:t>
                      </a:r>
                      <a:r>
                        <a:rPr kumimoji="1" lang="ja-JP" altLang="en-US" sz="7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a:t>
                      </a:r>
                      <a:r>
                        <a:rPr kumimoji="1" lang="en-US" altLang="ja-JP" sz="7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78-00-2</a:t>
                      </a:r>
                      <a:r>
                        <a:rPr kumimoji="1" lang="ja-JP" altLang="en-US" sz="7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など</a:t>
                      </a:r>
                      <a:endParaRPr kumimoji="1" lang="en-US" altLang="ja-JP" sz="700" b="0" i="0" u="none" strike="noStrike" kern="1200" cap="none" spc="0" normalizeH="0" baseline="0" noProof="0" dirty="0">
                        <a:ln>
                          <a:noFill/>
                        </a:ln>
                        <a:solidFill>
                          <a:schemeClr val="tx1"/>
                        </a:solidFill>
                        <a:effectLst/>
                        <a:uLnTx/>
                        <a:uFillTx/>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中枢神経障害、末梢神経障害、精神障害（せん妄、幻覚等）、消化器系障害、血液系障害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頭痛、頭重、めまい、眠気、嘔吐、全身倦怠感、四肢の知覚異常、四肢の運動障害、腹痛、下痢、食欲不振、顔面蒼白、心悸亢進（動悸）、ふらつき、せん妄、幻覚</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endParaRPr kumimoji="1" lang="en-US" altLang="ja-JP" sz="750" dirty="0">
                        <a:latin typeface="MS Gothic" charset="-128"/>
                        <a:ea typeface="MS Gothic" charset="-128"/>
                        <a:cs typeface="MS Gothic" charset="-128"/>
                      </a:endParaRPr>
                    </a:p>
                    <a:p>
                      <a:pPr algn="ctr"/>
                      <a:r>
                        <a:rPr kumimoji="1" lang="ja-JP" altLang="en-US" sz="600" dirty="0">
                          <a:latin typeface="MS Gothic" charset="-128"/>
                          <a:ea typeface="MS Gothic" charset="-128"/>
                          <a:cs typeface="MS Gothic" charset="-128"/>
                        </a:rPr>
                        <a:t>（四メチル鉛）</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熱、火花、裸火、高温のもののような着火源から遠ざけること。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取扱後は手をよく洗うこと。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使用場所で飲食または喫煙をしないこと。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蒸気、スプレーを吸入しないこと。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屋外または換気の良い場所でのみ使用すること。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適切な呼吸用保護具を着用すること。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endParaRPr kumimoji="1" lang="en-US" altLang="ja-JP" sz="800" dirty="0">
                        <a:latin typeface="MS Gothic" charset="-128"/>
                        <a:ea typeface="MS Gothic" charset="-128"/>
                        <a:cs typeface="MS Gothic" charset="-128"/>
                      </a:endParaRPr>
                    </a:p>
                    <a:p>
                      <a:pPr algn="ctr"/>
                      <a:r>
                        <a:rPr kumimoji="1" lang="ja-JP" altLang="en-US" sz="600" dirty="0">
                          <a:latin typeface="MS Gothic" charset="-128"/>
                          <a:ea typeface="MS Gothic" charset="-128"/>
                          <a:cs typeface="MS Gothic" charset="-128"/>
                        </a:rPr>
                        <a:t>（四メチル鉛）</a:t>
                      </a:r>
                      <a:endParaRPr kumimoji="1" lang="ja-JP" altLang="en-US" sz="7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被災者を新鮮な空気のある場所に移動し、呼吸しやすい姿勢で休息</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8685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気分が悪い時は、医師の手当て、診断を受けること。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334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眼の刺激が持続する場合、気分が悪い時は、医師の診断、手当てを</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　受けること。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4191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四アルキル鉛</a:t>
            </a:r>
          </a:p>
        </p:txBody>
      </p:sp>
      <p:pic>
        <p:nvPicPr>
          <p:cNvPr id="2" name="図 1">
            <a:extLst>
              <a:ext uri="{FF2B5EF4-FFF2-40B4-BE49-F238E27FC236}">
                <a16:creationId xmlns:a16="http://schemas.microsoft.com/office/drawing/2014/main" id="{383370F7-24F1-AB5B-E806-BE3683C8F0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796" y="1183541"/>
            <a:ext cx="436020" cy="436020"/>
          </a:xfrm>
          <a:prstGeom prst="rect">
            <a:avLst/>
          </a:prstGeom>
        </p:spPr>
      </p:pic>
      <p:pic>
        <p:nvPicPr>
          <p:cNvPr id="6" name="図 5" descr="炎">
            <a:extLst>
              <a:ext uri="{FF2B5EF4-FFF2-40B4-BE49-F238E27FC236}">
                <a16:creationId xmlns:a16="http://schemas.microsoft.com/office/drawing/2014/main" id="{FC81ED4F-85B4-5D6E-5DB9-8AA3D3E24C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5362"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skull">
            <a:extLst>
              <a:ext uri="{FF2B5EF4-FFF2-40B4-BE49-F238E27FC236}">
                <a16:creationId xmlns:a16="http://schemas.microsoft.com/office/drawing/2014/main" id="{78A6F4C9-8A60-17CD-0EAD-104303948C0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509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F0E316C6-E4EA-E22A-A939-0954D0F0210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2313814467"/>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005241715"/>
              </p:ext>
            </p:extLst>
          </p:nvPr>
        </p:nvGraphicFramePr>
        <p:xfrm>
          <a:off x="366276" y="734647"/>
          <a:ext cx="4595097" cy="632879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石綿</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Asbestos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H</a:t>
                      </a:r>
                      <a:r>
                        <a:rPr lang="en-US" altLang="ja-JP" sz="900" u="none" strike="noStrike" baseline="-25000" dirty="0">
                          <a:solidFill>
                            <a:schemeClr val="tx1"/>
                          </a:solidFill>
                          <a:effectLst/>
                          <a:latin typeface="MS Gothic" charset="-128"/>
                          <a:ea typeface="MS Gothic" charset="-128"/>
                          <a:cs typeface="MS Gothic" charset="-128"/>
                        </a:rPr>
                        <a:t>2</a:t>
                      </a:r>
                      <a:r>
                        <a:rPr lang="en-US" altLang="ja-JP" sz="900" u="none" strike="noStrike" dirty="0">
                          <a:solidFill>
                            <a:schemeClr val="tx1"/>
                          </a:solidFill>
                          <a:effectLst/>
                          <a:latin typeface="MS Gothic" charset="-128"/>
                          <a:ea typeface="MS Gothic" charset="-128"/>
                          <a:cs typeface="MS Gothic" charset="-128"/>
                        </a:rPr>
                        <a:t>Mg</a:t>
                      </a:r>
                      <a:r>
                        <a:rPr lang="en-US" altLang="ja-JP" sz="900" u="none" strike="noStrike" baseline="-25000" dirty="0">
                          <a:solidFill>
                            <a:schemeClr val="tx1"/>
                          </a:solidFill>
                          <a:effectLst/>
                          <a:latin typeface="MS Gothic" charset="-128"/>
                          <a:ea typeface="MS Gothic" charset="-128"/>
                          <a:cs typeface="MS Gothic" charset="-128"/>
                        </a:rPr>
                        <a:t>3</a:t>
                      </a:r>
                      <a:r>
                        <a:rPr lang="en-US" altLang="ja-JP" sz="900" u="none" strike="noStrike" dirty="0">
                          <a:solidFill>
                            <a:schemeClr val="tx1"/>
                          </a:solidFill>
                          <a:effectLst/>
                          <a:latin typeface="MS Gothic" charset="-128"/>
                          <a:ea typeface="MS Gothic" charset="-128"/>
                          <a:cs typeface="MS Gothic" charset="-128"/>
                        </a:rPr>
                        <a:t>O</a:t>
                      </a:r>
                      <a:r>
                        <a:rPr lang="en-US" altLang="ja-JP" sz="900" u="none" strike="noStrike" baseline="-25000" dirty="0">
                          <a:solidFill>
                            <a:schemeClr val="tx1"/>
                          </a:solidFill>
                          <a:effectLst/>
                          <a:latin typeface="MS Gothic" charset="-128"/>
                          <a:ea typeface="MS Gothic" charset="-128"/>
                          <a:cs typeface="MS Gothic" charset="-128"/>
                        </a:rPr>
                        <a:t>8</a:t>
                      </a:r>
                      <a:r>
                        <a:rPr lang="en-US" altLang="ja-JP" sz="900" u="none" strike="noStrike" dirty="0">
                          <a:solidFill>
                            <a:schemeClr val="tx1"/>
                          </a:solidFill>
                          <a:effectLst/>
                          <a:latin typeface="MS Gothic" charset="-128"/>
                          <a:ea typeface="MS Gothic" charset="-128"/>
                          <a:cs typeface="MS Gothic" charset="-128"/>
                        </a:rPr>
                        <a:t>Si</a:t>
                      </a:r>
                      <a:r>
                        <a:rPr lang="en-US" altLang="ja-JP" sz="900" u="none" strike="noStrike" baseline="-25000" dirty="0">
                          <a:solidFill>
                            <a:schemeClr val="tx1"/>
                          </a:solidFill>
                          <a:effectLst/>
                          <a:latin typeface="MS Gothic" charset="-128"/>
                          <a:ea typeface="MS Gothic" charset="-128"/>
                          <a:cs typeface="MS Gothic" charset="-128"/>
                        </a:rPr>
                        <a:t>2</a:t>
                      </a:r>
                      <a:r>
                        <a:rPr lang="en-US" altLang="ja-JP" sz="900" u="none" strike="noStrike" dirty="0">
                          <a:solidFill>
                            <a:schemeClr val="tx1"/>
                          </a:solidFill>
                          <a:effectLst/>
                          <a:latin typeface="MS Gothic" charset="-128"/>
                          <a:ea typeface="MS Gothic" charset="-128"/>
                          <a:cs typeface="MS Gothic" charset="-128"/>
                        </a:rPr>
                        <a:t>.H</a:t>
                      </a:r>
                      <a:r>
                        <a:rPr lang="en-US" altLang="ja-JP" sz="900" u="none" strike="noStrike" baseline="-25000" dirty="0">
                          <a:solidFill>
                            <a:schemeClr val="tx1"/>
                          </a:solidFill>
                          <a:effectLst/>
                          <a:latin typeface="MS Gothic" charset="-128"/>
                          <a:ea typeface="MS Gothic" charset="-128"/>
                          <a:cs typeface="MS Gothic" charset="-128"/>
                        </a:rPr>
                        <a:t>2</a:t>
                      </a:r>
                      <a:r>
                        <a:rPr lang="en-US" altLang="ja-JP" sz="900" u="none" strike="noStrike" dirty="0">
                          <a:solidFill>
                            <a:schemeClr val="tx1"/>
                          </a:solidFill>
                          <a:effectLst/>
                          <a:latin typeface="MS Gothic" charset="-128"/>
                          <a:ea typeface="MS Gothic" charset="-128"/>
                          <a:cs typeface="MS Gothic" charset="-128"/>
                        </a:rPr>
                        <a:t>O(</a:t>
                      </a:r>
                      <a:r>
                        <a:rPr lang="ja-JP" altLang="en-US" sz="900" u="none" strike="noStrike" dirty="0">
                          <a:solidFill>
                            <a:schemeClr val="tx1"/>
                          </a:solidFill>
                          <a:effectLst/>
                          <a:latin typeface="MS Gothic" charset="-128"/>
                          <a:ea typeface="MS Gothic" charset="-128"/>
                          <a:cs typeface="MS Gothic" charset="-128"/>
                        </a:rPr>
                        <a:t>クリソタイル</a:t>
                      </a:r>
                      <a:r>
                        <a:rPr lang="en-US" altLang="ja-JP" sz="900" u="none" strike="noStrike" dirty="0">
                          <a:solidFill>
                            <a:schemeClr val="tx1"/>
                          </a:solidFill>
                          <a:effectLst/>
                          <a:latin typeface="MS Gothic" charset="-128"/>
                          <a:ea typeface="MS Gothic" charset="-128"/>
                          <a:cs typeface="MS Gothic" charset="-128"/>
                        </a:rPr>
                        <a:t>)</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RN:1332-21-4, 12172-73-5, 12001-29-5, 12001-28-4</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気道障害、肺障害、じん肺（石綿肺）、肺がんまたは中皮腫、著しい呼吸機能障害を伴うびまん性胸膜肥厚、良性石綿胸水</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せき、息切れ、胸痛、呼吸困難、全身倦怠感、体重減少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使い捨ての化学防護服、ゴグル型の保護眼鏡、保護手袋を着用。（具体的には作業内容に応じて保護具のメーカーに問い合わせる）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石綿を取り扱うすべての作業場所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RL2</a:t>
                      </a:r>
                      <a:r>
                        <a:rPr kumimoji="1" lang="ja-JP" altLang="en-US" sz="800" dirty="0">
                          <a:latin typeface="MS Gothic" charset="-128"/>
                          <a:ea typeface="MS Gothic" charset="-128"/>
                          <a:cs typeface="MS Gothic" charset="-128"/>
                        </a:rPr>
                        <a:t>または</a:t>
                      </a:r>
                      <a:r>
                        <a:rPr kumimoji="1" lang="en-US" altLang="ja-JP" sz="800" dirty="0">
                          <a:latin typeface="MS Gothic" charset="-128"/>
                          <a:ea typeface="MS Gothic" charset="-128"/>
                          <a:cs typeface="MS Gothic" charset="-128"/>
                        </a:rPr>
                        <a:t>RS2</a:t>
                      </a:r>
                      <a:r>
                        <a:rPr kumimoji="1" lang="ja-JP" altLang="en-US" sz="800" dirty="0">
                          <a:latin typeface="MS Gothic" charset="-128"/>
                          <a:ea typeface="MS Gothic" charset="-128"/>
                          <a:cs typeface="MS Gothic" charset="-128"/>
                        </a:rPr>
                        <a:t>以上の取り換え式防じんマスク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・気分が悪い時は、医師の診断、手当てを受けること。</a:t>
                      </a:r>
                    </a:p>
                    <a:p>
                      <a:r>
                        <a:rPr kumimoji="1" lang="ja-JP" altLang="en-US" sz="800" dirty="0">
                          <a:latin typeface="MS Gothic" charset="-128"/>
                          <a:ea typeface="MS Gothic" charset="-128"/>
                          <a:cs typeface="MS Gothic" charset="-128"/>
                        </a:rPr>
                        <a:t>・皮膚刺激が生じた場合、医師の診断、手当てを受けること。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石綿</a:t>
            </a:r>
            <a:endParaRPr lang="en-US" dirty="0"/>
          </a:p>
        </p:txBody>
      </p:sp>
    </p:spTree>
    <p:extLst>
      <p:ext uri="{BB962C8B-B14F-4D97-AF65-F5344CB8AC3E}">
        <p14:creationId xmlns:p14="http://schemas.microsoft.com/office/powerpoint/2010/main" val="4262558718"/>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129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305792632"/>
              </p:ext>
            </p:extLst>
          </p:nvPr>
        </p:nvGraphicFramePr>
        <p:xfrm>
          <a:off x="366276" y="734647"/>
          <a:ext cx="4595097" cy="606455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marL="0" marR="0" lvl="0" indent="0" algn="l" defTabSz="399593" rtl="0" eaLnBrk="1" fontAlgn="b" latinLnBrk="0" hangingPunct="1">
                        <a:lnSpc>
                          <a:spcPct val="15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粉じん</a:t>
                      </a:r>
                      <a:endParaRPr kumimoji="1" lang="en-US" altLang="ja-JP" sz="14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Dust</a:t>
                      </a:r>
                      <a:br>
                        <a:rPr kumimoji="1" lang="ja-JP" altLang="en-US"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br>
                      <a:r>
                        <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SiO</a:t>
                      </a:r>
                      <a:r>
                        <a:rPr kumimoji="1" lang="en-US" altLang="ja-JP" sz="900" b="0" i="0" u="none" strike="noStrike" kern="1200" cap="none" spc="0" normalizeH="0" baseline="-25000" noProof="0" dirty="0">
                          <a:ln>
                            <a:noFill/>
                          </a:ln>
                          <a:solidFill>
                            <a:schemeClr val="tx1"/>
                          </a:solidFill>
                          <a:effectLst/>
                          <a:uLnTx/>
                          <a:uFillTx/>
                          <a:latin typeface="MS Gothic" charset="-128"/>
                          <a:ea typeface="MS Gothic" charset="-128"/>
                          <a:cs typeface="MS Gothic" charset="-128"/>
                        </a:rPr>
                        <a:t>2</a:t>
                      </a:r>
                      <a:r>
                        <a:rPr kumimoji="1" lang="ja-JP" altLang="en-US"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（シリカ）</a:t>
                      </a:r>
                      <a:endParaRPr kumimoji="1" lang="en-US" altLang="ja-JP" sz="900" b="0" i="0" u="none" strike="noStrike" kern="1200" cap="none" spc="0" normalizeH="0" baseline="0" noProof="0" dirty="0">
                        <a:ln>
                          <a:noFill/>
                        </a:ln>
                        <a:solidFill>
                          <a:schemeClr val="tx1"/>
                        </a:solidFill>
                        <a:effectLst/>
                        <a:uLnTx/>
                        <a:uFillTx/>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CAS RN:7631-86-9</a:t>
                      </a:r>
                      <a:r>
                        <a:rPr kumimoji="1" lang="ja-JP" altLang="en-US" sz="700" b="0" i="0" u="none" strike="noStrike" kern="1200" cap="none" spc="0" normalizeH="0" baseline="0" noProof="0" dirty="0">
                          <a:ln>
                            <a:noFill/>
                          </a:ln>
                          <a:solidFill>
                            <a:schemeClr val="tx1"/>
                          </a:solidFill>
                          <a:effectLst/>
                          <a:uLnTx/>
                          <a:uFillTx/>
                          <a:latin typeface="MS Gothic" charset="-128"/>
                          <a:ea typeface="MS Gothic" charset="-128"/>
                          <a:cs typeface="MS Gothic" charset="-128"/>
                        </a:rPr>
                        <a:t>など</a:t>
                      </a:r>
                      <a:endParaRPr kumimoji="1" lang="en-US" altLang="ja-JP" sz="700" b="0" i="0" u="none" strike="noStrike" kern="1200" cap="none" spc="0" normalizeH="0" baseline="0" noProof="0" dirty="0">
                        <a:ln>
                          <a:noFill/>
                        </a:ln>
                        <a:solidFill>
                          <a:schemeClr val="tx1"/>
                        </a:solidFill>
                        <a:effectLst/>
                        <a:uLnTx/>
                        <a:uFillTx/>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中枢神経障害、末梢神経障害、腎障害、血液系障害（造血器障害）、循環器系障害、免疫系障害、消化器系障害（疝痛・便秘等）、発がんのおそれの疑い、生殖毒性のおそれ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頭痛、頭重、めまい、眠気、嘔吐、全身倦怠感、四肢の知覚異常、四肢の運動障害、腹痛、下痢、食欲不振、顔面蒼白、心悸亢進（動悸）、ふらつき、体重減少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br>
                        <a:rPr kumimoji="1" lang="en-US" altLang="ja-JP" sz="750" dirty="0">
                          <a:latin typeface="MS Gothic" charset="-128"/>
                          <a:ea typeface="MS Gothic" charset="-128"/>
                          <a:cs typeface="MS Gothic" charset="-128"/>
                        </a:rPr>
                      </a:br>
                      <a:r>
                        <a:rPr kumimoji="1" lang="ja-JP" altLang="en-US" sz="600" dirty="0">
                          <a:latin typeface="MS Gothic" charset="-128"/>
                          <a:ea typeface="MS Gothic" charset="-128"/>
                          <a:cs typeface="MS Gothic" charset="-128"/>
                        </a:rPr>
                        <a:t>（シリカ）</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・粉じんを吸入しないこと。</a:t>
                      </a:r>
                    </a:p>
                    <a:p>
                      <a:r>
                        <a:rPr kumimoji="1" lang="ja-JP" altLang="en-US" sz="800" dirty="0">
                          <a:solidFill>
                            <a:schemeClr val="tx1"/>
                          </a:solidFill>
                          <a:latin typeface="MS Gothic" charset="-128"/>
                          <a:ea typeface="MS Gothic" charset="-128"/>
                          <a:cs typeface="MS Gothic" charset="-128"/>
                        </a:rPr>
                        <a:t>・取扱後はよく手を洗うこと。</a:t>
                      </a:r>
                    </a:p>
                    <a:p>
                      <a:r>
                        <a:rPr kumimoji="1" lang="ja-JP" altLang="en-US" sz="800" dirty="0">
                          <a:solidFill>
                            <a:schemeClr val="tx1"/>
                          </a:solidFill>
                          <a:latin typeface="MS Gothic" charset="-128"/>
                          <a:ea typeface="MS Gothic" charset="-128"/>
                          <a:cs typeface="MS Gothic" charset="-128"/>
                        </a:rPr>
                        <a:t>・使用場所で飲食・喫煙をしないこと。</a:t>
                      </a:r>
                    </a:p>
                    <a:p>
                      <a:r>
                        <a:rPr kumimoji="1" lang="ja-JP" altLang="en-US" sz="800" dirty="0">
                          <a:solidFill>
                            <a:schemeClr val="tx1"/>
                          </a:solidFill>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38173">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第三管理区分発生場所や粉じん障害予防規則別表第三の作業など粉じんばく露のおそれがある場所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endParaRPr kumimoji="1" lang="en-US" altLang="ja-JP" sz="750" dirty="0">
                        <a:latin typeface="MS Gothic" charset="-128"/>
                        <a:ea typeface="MS Gothic" charset="-128"/>
                        <a:cs typeface="MS Gothic" charset="-128"/>
                      </a:endParaRPr>
                    </a:p>
                    <a:p>
                      <a:pPr algn="ct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（シリカ）</a:t>
                      </a:r>
                      <a:endParaRPr kumimoji="1" lang="en-US" altLang="ja-JP" sz="750" dirty="0">
                        <a:latin typeface="MS Gothic" charset="-128"/>
                        <a:ea typeface="MS Gothic" charset="-128"/>
                        <a:cs typeface="MS Gothic" charset="-128"/>
                      </a:endParaRPr>
                    </a:p>
                    <a:p>
                      <a:pPr algn="ct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・空気の新鮮な場所に移し、呼吸しやすい姿勢で休息させること。</a:t>
                      </a:r>
                    </a:p>
                    <a:p>
                      <a:r>
                        <a:rPr kumimoji="1" lang="ja-JP" altLang="en-US" sz="800" dirty="0">
                          <a:solidFill>
                            <a:schemeClr val="tx1"/>
                          </a:solidFill>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958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大量の水で洗うこと。症状が続く場合には、医師に連絡すること。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・水で</a:t>
                      </a:r>
                      <a:r>
                        <a:rPr kumimoji="1" lang="en-US" altLang="ja-JP" sz="800" dirty="0">
                          <a:solidFill>
                            <a:schemeClr val="tx1"/>
                          </a:solidFill>
                          <a:latin typeface="MS Gothic" charset="-128"/>
                          <a:ea typeface="MS Gothic" charset="-128"/>
                          <a:cs typeface="MS Gothic" charset="-128"/>
                        </a:rPr>
                        <a:t>15</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20</a:t>
                      </a:r>
                      <a:r>
                        <a:rPr kumimoji="1" lang="ja-JP" altLang="en-US" sz="800" dirty="0">
                          <a:solidFill>
                            <a:schemeClr val="tx1"/>
                          </a:solidFill>
                          <a:latin typeface="MS Gothic" charset="-128"/>
                          <a:ea typeface="MS Gothic" charset="-128"/>
                          <a:cs typeface="MS Gothic" charset="-128"/>
                        </a:rPr>
                        <a:t>分間注意深く洗うこと。次に、コンタクトレンズを着用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　していて容易に外せる場合は外すこと。その後も洗浄を続けること。</a:t>
                      </a:r>
                      <a:endParaRPr kumimoji="1" lang="en-US" altLang="ja-JP" sz="80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水で口をすすぎ、直ちに医師の診断を受けること。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粉じん</a:t>
            </a:r>
            <a:endParaRPr lang="en-US" dirty="0"/>
          </a:p>
        </p:txBody>
      </p:sp>
      <p:pic>
        <p:nvPicPr>
          <p:cNvPr id="2" name="図 1">
            <a:extLst>
              <a:ext uri="{FF2B5EF4-FFF2-40B4-BE49-F238E27FC236}">
                <a16:creationId xmlns:a16="http://schemas.microsoft.com/office/drawing/2014/main" id="{3A38DC6A-D551-4C23-94E5-D2BE93A3DB2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1546" y="1183541"/>
            <a:ext cx="436020" cy="436020"/>
          </a:xfrm>
          <a:prstGeom prst="rect">
            <a:avLst/>
          </a:prstGeom>
        </p:spPr>
      </p:pic>
      <p:pic>
        <p:nvPicPr>
          <p:cNvPr id="6" name="図 5">
            <a:extLst>
              <a:ext uri="{FF2B5EF4-FFF2-40B4-BE49-F238E27FC236}">
                <a16:creationId xmlns:a16="http://schemas.microsoft.com/office/drawing/2014/main" id="{D020A46C-18AC-DC46-E14C-90C1D9C15F5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6482" y="1177986"/>
            <a:ext cx="436020" cy="434437"/>
          </a:xfrm>
          <a:prstGeom prst="rect">
            <a:avLst/>
          </a:prstGeom>
        </p:spPr>
      </p:pic>
    </p:spTree>
    <p:extLst>
      <p:ext uri="{BB962C8B-B14F-4D97-AF65-F5344CB8AC3E}">
        <p14:creationId xmlns:p14="http://schemas.microsoft.com/office/powerpoint/2010/main" val="29566538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50947795"/>
              </p:ext>
            </p:extLst>
          </p:nvPr>
        </p:nvGraphicFramePr>
        <p:xfrm>
          <a:off x="366276" y="734647"/>
          <a:ext cx="4595097" cy="634847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テトラクロロエチレン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Tetrachloroethylene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Cl₂C</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err="1">
                          <a:solidFill>
                            <a:schemeClr val="tx1">
                              <a:lumMod val="95000"/>
                              <a:lumOff val="5000"/>
                            </a:schemeClr>
                          </a:solidFill>
                          <a:effectLst/>
                          <a:latin typeface="MS Gothic" charset="-128"/>
                          <a:ea typeface="MS Gothic" charset="-128"/>
                          <a:cs typeface="MS Gothic" charset="-128"/>
                        </a:rPr>
                        <a:t>CCl</a:t>
                      </a:r>
                      <a:r>
                        <a:rPr lang="en-US" altLang="ja-JP" sz="900" u="none" strike="noStrike" dirty="0">
                          <a:solidFill>
                            <a:schemeClr val="tx1">
                              <a:lumMod val="95000"/>
                              <a:lumOff val="5000"/>
                            </a:schemeClr>
                          </a:solidFill>
                          <a:effectLst/>
                          <a:latin typeface="MS Gothic" charset="-128"/>
                          <a:ea typeface="MS Gothic" charset="-128"/>
                          <a:cs typeface="MS Gothic" charset="-128"/>
                        </a:rPr>
                        <a:t>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RN:127-18-4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前眼部障害、気道障害、中枢神経障害、末梢神経障害、肝障害、腎障害、発がんのおそれ、生殖毒性のおそれの疑い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吐き気、嘔吐、全身倦怠感、ふるえ、四肢の知覚異常、せき、息切れ、鼻水、鼻閉、鼻・喉の痛み、易疲労感、顔面蒼白、心悸亢進（動悸）、黄疸、血尿、多尿、乏尿、むくみ、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・屋外または換気の良い場所でのみ使用すること。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・使用場所で飲食または喫煙をしないこと。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、ネオプレン〇</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・皮膚刺激が生じた場合、医師に連絡すること。</a:t>
                      </a:r>
                    </a:p>
                    <a:p>
                      <a:r>
                        <a:rPr kumimoji="1" lang="ja-JP" altLang="en-US" sz="800" dirty="0">
                          <a:latin typeface="MS Gothic" charset="-128"/>
                          <a:ea typeface="MS Gothic" charset="-128"/>
                          <a:cs typeface="MS Gothic" charset="-128"/>
                        </a:rPr>
                        <a:t>・汚染された衣類を脱ぎ、再使用する場合には洗濯すること。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・眼の刺激が続く場合は、医師に連絡すること。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55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67" y="1184332"/>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1327362092"/>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130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568896170"/>
              </p:ext>
            </p:extLst>
          </p:nvPr>
        </p:nvGraphicFramePr>
        <p:xfrm>
          <a:off x="366276" y="734647"/>
          <a:ext cx="4595097" cy="635061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ダイオキシン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Dioxin</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12</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r>
                        <a:rPr lang="en-US" altLang="ja-JP" sz="900" u="none" strike="noStrike" dirty="0">
                          <a:solidFill>
                            <a:schemeClr val="tx1">
                              <a:lumMod val="95000"/>
                              <a:lumOff val="5000"/>
                            </a:schemeClr>
                          </a:solidFill>
                          <a:effectLst/>
                          <a:latin typeface="MS Gothic" charset="-128"/>
                          <a:ea typeface="MS Gothic" charset="-128"/>
                          <a:cs typeface="MS Gothic" charset="-128"/>
                        </a:rPr>
                        <a:t>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r>
                        <a:rPr lang="en-US" altLang="ja-JP" sz="900" u="none" strike="noStrike" dirty="0">
                          <a:solidFill>
                            <a:schemeClr val="tx1">
                              <a:lumMod val="95000"/>
                              <a:lumOff val="5000"/>
                            </a:schemeClr>
                          </a:solidFill>
                          <a:effectLst/>
                          <a:latin typeface="MS Gothic" charset="-128"/>
                          <a:ea typeface="MS Gothic" charset="-128"/>
                          <a:cs typeface="MS Gothic" charset="-128"/>
                        </a:rPr>
                        <a:t>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baseline="0" dirty="0">
                          <a:solidFill>
                            <a:schemeClr val="tx1">
                              <a:lumMod val="95000"/>
                              <a:lumOff val="5000"/>
                            </a:schemeClr>
                          </a:solidFill>
                          <a:effectLst/>
                          <a:latin typeface="MS Gothic" charset="-128"/>
                          <a:ea typeface="MS Gothic" charset="-128"/>
                          <a:cs typeface="MS Gothic" charset="-128"/>
                        </a:rPr>
                        <a:t>(TCD)</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RN:1746-01-6(TCD)</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前眼部障害、皮膚障害（塩素ざ瘡等）、肝障害、腎障害、血液系障害、免疫系障害、泌尿器系障害、内分泌系障害、発がんのおそれ、生殖毒性のおそれ、神経系障害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ざ瘡（にきび）、頭痛、頭重、めまい、眠気、吐き気、嘔吐、全身倦怠感、四肢の知覚異常、四肢の運動障害、易疲労感、黄疸、血尿、頻尿、排尿痛、下腹部痛、残尿感、口渇、多飲、多尿、顔面蒼白、心悸亢進（動悸）、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br>
                        <a:rPr kumimoji="1" lang="en-US" altLang="ja-JP" sz="750" dirty="0">
                          <a:latin typeface="MS Gothic" charset="-128"/>
                          <a:ea typeface="MS Gothic" charset="-128"/>
                          <a:cs typeface="MS Gothic" charset="-128"/>
                        </a:rPr>
                      </a:br>
                      <a:r>
                        <a:rPr kumimoji="1" lang="en-US" altLang="ja-JP" sz="750" dirty="0">
                          <a:latin typeface="MS Gothic" charset="-128"/>
                          <a:ea typeface="MS Gothic" charset="-128"/>
                          <a:cs typeface="MS Gothic" charset="-128"/>
                        </a:rPr>
                        <a:t>(TCD)</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取扱い後はよく手を洗うこと。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使用場所で飲食・喫煙をしないこと。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眼、皮膚、衣類につけないこと。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粉じん・蒸気などを吸入しないこと。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妊娠中及び授乳期中は接触を避けること。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屋外又は換気の良い場所でだけ使用すること。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43417">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ダイオキシンによるばく露のおそれがある場所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防じん機能付き有機ガス用防毒マスク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br>
                        <a:rPr kumimoji="1" lang="en-US" altLang="ja-JP" sz="750" dirty="0">
                          <a:latin typeface="MS Gothic" charset="-128"/>
                          <a:ea typeface="MS Gothic" charset="-128"/>
                          <a:cs typeface="MS Gothic" charset="-128"/>
                        </a:rPr>
                      </a:br>
                      <a:r>
                        <a:rPr kumimoji="1" lang="en-US" altLang="ja-JP" sz="750" dirty="0">
                          <a:latin typeface="MS Gothic" charset="-128"/>
                          <a:ea typeface="MS Gothic" charset="-128"/>
                          <a:cs typeface="MS Gothic" charset="-128"/>
                        </a:rPr>
                        <a:t>(TCD)</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新鮮な空気のある場所に移動し、呼吸しやすい姿勢で安静にさせる。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・医師に連絡すること。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気分が悪い時や呼吸に関する症状が現れた場合は、医師の診察／</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直ちに医師に連絡すること。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自分自身を保護しながら、被害者を危険源から遠ざける。</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直ちに汚染された衣類を全て脱ぐこと。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皮膚に付着した部分を流水またはシャワーで洗い流したのち、水と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石けんで丁寧に洗浄する。</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アルコール、ガソリン、その他の溶剤は絶対に使用しない。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1890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直ちに医師に連絡すること。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まぶたを大きく広げて流水で少なくとも</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分間、患部を洗眼する。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7926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直ちに医師に連絡すること。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口をすすぎ、液体を吐き出す。</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意識がある場合は、コップ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意識がある場合は嘔吐させる。</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中毒の症状は、一定期間遅れて現れることがある。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519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ダイオキシン</a:t>
            </a:r>
            <a:endParaRPr lang="en-US" dirty="0"/>
          </a:p>
        </p:txBody>
      </p:sp>
      <p:pic>
        <p:nvPicPr>
          <p:cNvPr id="2" name="Picture 2" descr="skull">
            <a:extLst>
              <a:ext uri="{FF2B5EF4-FFF2-40B4-BE49-F238E27FC236}">
                <a16:creationId xmlns:a16="http://schemas.microsoft.com/office/drawing/2014/main" id="{B8410A12-B439-1BB7-F20D-A0FE5D41AC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149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19699781"/>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131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28472154"/>
              </p:ext>
            </p:extLst>
          </p:nvPr>
        </p:nvGraphicFramePr>
        <p:xfrm>
          <a:off x="366276" y="734647"/>
          <a:ext cx="4595097" cy="627982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ダイオキシン類</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Dioxins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solidFill>
                          <a:effectLst/>
                          <a:latin typeface="MS Gothic" charset="-128"/>
                          <a:ea typeface="MS Gothic" charset="-128"/>
                          <a:cs typeface="MS Gothic" charset="-128"/>
                        </a:rPr>
                        <a:t>C</a:t>
                      </a:r>
                      <a:r>
                        <a:rPr lang="en-US" altLang="ja-JP" sz="900" u="none" strike="noStrike" baseline="-25000" dirty="0">
                          <a:solidFill>
                            <a:schemeClr val="tx1"/>
                          </a:solidFill>
                          <a:effectLst/>
                          <a:latin typeface="MS Gothic" charset="-128"/>
                          <a:ea typeface="MS Gothic" charset="-128"/>
                          <a:cs typeface="MS Gothic" charset="-128"/>
                        </a:rPr>
                        <a:t>12</a:t>
                      </a:r>
                      <a:r>
                        <a:rPr lang="en-US" altLang="ja-JP" sz="900" u="none" strike="noStrike" dirty="0">
                          <a:solidFill>
                            <a:schemeClr val="tx1"/>
                          </a:solidFill>
                          <a:effectLst/>
                          <a:latin typeface="MS Gothic" charset="-128"/>
                          <a:ea typeface="MS Gothic" charset="-128"/>
                          <a:cs typeface="MS Gothic" charset="-128"/>
                        </a:rPr>
                        <a:t>H</a:t>
                      </a:r>
                      <a:r>
                        <a:rPr lang="en-US" altLang="ja-JP" sz="900" u="none" strike="noStrike" baseline="-25000" dirty="0">
                          <a:solidFill>
                            <a:schemeClr val="tx1"/>
                          </a:solidFill>
                          <a:effectLst/>
                          <a:latin typeface="MS Gothic" charset="-128"/>
                          <a:ea typeface="MS Gothic" charset="-128"/>
                          <a:cs typeface="MS Gothic" charset="-128"/>
                        </a:rPr>
                        <a:t>8-x</a:t>
                      </a:r>
                      <a:r>
                        <a:rPr lang="en-US" altLang="ja-JP" sz="900" u="none" strike="noStrike" dirty="0">
                          <a:solidFill>
                            <a:schemeClr val="tx1"/>
                          </a:solidFill>
                          <a:effectLst/>
                          <a:latin typeface="MS Gothic" charset="-128"/>
                          <a:ea typeface="MS Gothic" charset="-128"/>
                          <a:cs typeface="MS Gothic" charset="-128"/>
                        </a:rPr>
                        <a:t>Cl</a:t>
                      </a:r>
                      <a:r>
                        <a:rPr lang="en-US" altLang="ja-JP" sz="900" u="none" strike="noStrike" baseline="-25000" dirty="0">
                          <a:solidFill>
                            <a:schemeClr val="tx1"/>
                          </a:solidFill>
                          <a:effectLst/>
                          <a:latin typeface="MS Gothic" charset="-128"/>
                          <a:ea typeface="MS Gothic" charset="-128"/>
                          <a:cs typeface="MS Gothic" charset="-128"/>
                        </a:rPr>
                        <a:t>x</a:t>
                      </a:r>
                      <a:r>
                        <a:rPr lang="en-US" altLang="ja-JP" sz="900" u="none" strike="noStrike" dirty="0">
                          <a:solidFill>
                            <a:schemeClr val="tx1"/>
                          </a:solidFill>
                          <a:effectLst/>
                          <a:latin typeface="MS Gothic" charset="-128"/>
                          <a:ea typeface="MS Gothic" charset="-128"/>
                          <a:cs typeface="MS Gothic" charset="-128"/>
                        </a:rPr>
                        <a:t>O</a:t>
                      </a:r>
                      <a:r>
                        <a:rPr lang="en-US" altLang="ja-JP" sz="900" u="none" strike="noStrike" baseline="-25000" dirty="0">
                          <a:solidFill>
                            <a:schemeClr val="tx1"/>
                          </a:solidFill>
                          <a:effectLst/>
                          <a:latin typeface="MS Gothic" charset="-128"/>
                          <a:ea typeface="MS Gothic" charset="-128"/>
                          <a:cs typeface="MS Gothic" charset="-128"/>
                        </a:rPr>
                        <a:t>2</a:t>
                      </a:r>
                      <a:r>
                        <a:rPr lang="ja-JP" altLang="en-US" sz="900" u="none" strike="noStrike" baseline="0" dirty="0">
                          <a:solidFill>
                            <a:schemeClr val="tx1"/>
                          </a:solidFill>
                          <a:effectLst/>
                          <a:latin typeface="MS Gothic" charset="-128"/>
                          <a:ea typeface="MS Gothic" charset="-128"/>
                          <a:cs typeface="MS Gothic" charset="-128"/>
                        </a:rPr>
                        <a:t>など</a:t>
                      </a:r>
                      <a:endParaRPr lang="en-US" altLang="ja-JP" sz="900" u="none" strike="noStrike" baseline="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RN:1746-01-6, 51207-31-9, 32598-13-3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rgbClr val="FF0000"/>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中枢神経障害、末梢神経障害、皮膚障害（塩素ざ瘡等）、肝障害、内分泌系障害、免疫系障害、発がんのおそれ、生殖毒性のおそれ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炎、皮膚掻痒感（かゆみ）、皮膚発赤、ざ瘡（にきび）、頭痛、頭重、めまい、眠気、吐き気、嘔吐、全身倦怠感、四肢の知覚異常、四肢の運動障害、易疲労感、黄疸、口渇、多飲、多尿、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粉じん・蒸気などを吸入しないこと。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眼、皮膚、衣類につけないこと。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取扱い後は手をよく洗うこと。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使用場所で飲食・喫煙をしないこと。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34053">
                <a:tc rowSpan="3">
                  <a:txBody>
                    <a:bodyPr/>
                    <a:lstStyle/>
                    <a:p>
                      <a:pPr algn="ctr"/>
                      <a:r>
                        <a:rPr kumimoji="1" lang="ja-JP" altLang="en-US" sz="750" dirty="0">
                          <a:latin typeface="MS Gothic" charset="-128"/>
                          <a:ea typeface="MS Gothic" charset="-128"/>
                          <a:cs typeface="MS Gothic" charset="-128"/>
                        </a:rPr>
                        <a:t>使用</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ダイオキシンによるばく露のおそれがある場所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防じん機能付き有機ガス用防毒マスク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医師に連絡すること。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気分が悪いときは、医師の診察／手当てを受けること。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多量の水／石けんで洗うこと。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汚染された衣類を直ちに全て脱ぎ、再使用する場合には洗濯をする。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647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数分間多量の水で洗い流し</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できればコンタクトレンズをはずして</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医療機関に連絡する。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68249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直ちに医師に連絡すること。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特別な処置が必要である。</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口をすすぐこと。</a:t>
                      </a:r>
                    </a:p>
                    <a:p>
                      <a:r>
                        <a:rPr kumimoji="1" lang="ja-JP" altLang="en-US" sz="800" dirty="0">
                          <a:solidFill>
                            <a:schemeClr val="tx1"/>
                          </a:solidFill>
                          <a:latin typeface="MS Gothic" charset="-128"/>
                          <a:ea typeface="MS Gothic" charset="-128"/>
                          <a:cs typeface="MS Gothic" charset="-128"/>
                        </a:rPr>
                        <a:t>・</a:t>
                      </a:r>
                      <a:r>
                        <a:rPr kumimoji="1" lang="ja-JP" altLang="en-US" sz="800" dirty="0">
                          <a:latin typeface="MS Gothic" charset="-128"/>
                          <a:ea typeface="MS Gothic" charset="-128"/>
                          <a:cs typeface="MS Gothic" charset="-128"/>
                        </a:rPr>
                        <a:t>水に活性炭を懸濁した液を飲ませる。吐かせる</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意識がある場合のみ</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609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ダイオキシン</a:t>
            </a:r>
            <a:endParaRPr lang="en-US" dirty="0"/>
          </a:p>
        </p:txBody>
      </p:sp>
      <p:pic>
        <p:nvPicPr>
          <p:cNvPr id="2" name="Picture 2" descr="skull">
            <a:extLst>
              <a:ext uri="{FF2B5EF4-FFF2-40B4-BE49-F238E27FC236}">
                <a16:creationId xmlns:a16="http://schemas.microsoft.com/office/drawing/2014/main" id="{B8410A12-B439-1BB7-F20D-A0FE5D41AC7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1239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23AC42D7-0F3F-FC72-1087-2ED1068DB05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3192384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200046332"/>
              </p:ext>
            </p:extLst>
          </p:nvPr>
        </p:nvGraphicFramePr>
        <p:xfrm>
          <a:off x="366276" y="734647"/>
          <a:ext cx="4595097" cy="634004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メチルイソブチルケトン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Methyl isobutyl ketone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pl-PL" altLang="ja-JP" sz="900" u="none" strike="noStrike" dirty="0">
                          <a:solidFill>
                            <a:schemeClr val="tx1">
                              <a:lumMod val="95000"/>
                              <a:lumOff val="5000"/>
                            </a:schemeClr>
                          </a:solidFill>
                          <a:effectLst/>
                          <a:latin typeface="MS Gothic" charset="-128"/>
                          <a:ea typeface="MS Gothic" charset="-128"/>
                          <a:cs typeface="MS Gothic" charset="-128"/>
                        </a:rPr>
                        <a:t>(CH₃)₂CH–CH₂–CO–CH₃</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RN:108-10-1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前眼部障害、中枢神経障害、気道障害、発がんのおそれ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眼の痛み、流涙、結膜充血、頭痛、頭重、めまい、眠気、嘔吐、全身倦怠感、せき、息切れ、鼻水、鼻閉、鼻・喉の痛み、体重減少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・取扱い後は手をよく洗うこと。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・ばく露又はばく露の懸念がある場合：医師の診察／手当てを受ける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こと。</a:t>
                      </a:r>
                    </a:p>
                    <a:p>
                      <a:r>
                        <a:rPr kumimoji="1" lang="ja-JP" altLang="en-US" sz="800" dirty="0">
                          <a:latin typeface="MS Gothic" charset="-128"/>
                          <a:ea typeface="MS Gothic" charset="-128"/>
                          <a:cs typeface="MS Gothic" charset="-128"/>
                        </a:rPr>
                        <a:t>・気分が悪いときは、医師の診察／手当てを受けること。</a:t>
                      </a:r>
                    </a:p>
                    <a:p>
                      <a:r>
                        <a:rPr kumimoji="1" lang="ja-JP" altLang="en-US" sz="800" dirty="0">
                          <a:latin typeface="MS Gothic" charset="-128"/>
                          <a:ea typeface="MS Gothic" charset="-128"/>
                          <a:cs typeface="MS Gothic" charset="-128"/>
                        </a:rPr>
                        <a:t>・特別な処置が必要である。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・皮膚を水</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又はシャワー</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で洗うこと。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・吐かせないこと。</a:t>
                      </a:r>
                    </a:p>
                    <a:p>
                      <a:r>
                        <a:rPr kumimoji="1" lang="ja-JP" altLang="en-US" sz="800" dirty="0">
                          <a:latin typeface="MS Gothic" charset="-128"/>
                          <a:ea typeface="MS Gothic" charset="-128"/>
                          <a:cs typeface="MS Gothic" charset="-128"/>
                        </a:rPr>
                        <a:t>・医師の診断、手当てを受けること。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793" y="1183541"/>
            <a:ext cx="436020" cy="436020"/>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kull">
            <a:extLst>
              <a:ext uri="{FF2B5EF4-FFF2-40B4-BE49-F238E27FC236}">
                <a16:creationId xmlns:a16="http://schemas.microsoft.com/office/drawing/2014/main" id="{26ED5174-D1A8-8C81-4270-565A7C9335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29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67188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883988079"/>
              </p:ext>
            </p:extLst>
          </p:nvPr>
        </p:nvGraphicFramePr>
        <p:xfrm>
          <a:off x="366276" y="734647"/>
          <a:ext cx="4595097" cy="641300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アセトン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Acetone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CH₃–CO–CH₃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RN:67-64-1</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666-52-4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前眼部障害、皮膚障害、中枢神経障害、肺障害、気道障害、消化器系障害、生殖毒性のおそれの疑い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眼の痛み、流涙、結膜充血、皮膚炎、皮膚掻痒感（かゆみ）、皮膚発赤、頭痛、頭重、めまい、眠気、嘔吐、全身倦怠感、せき、息切れ、鼻水、鼻閉、鼻・喉の痛み、呼吸困難、胸痛</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2995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・直ちに、すべての汚染された衣類を脱ぎ取り去ること。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・適温の緩やかな流水により、</a:t>
                      </a:r>
                      <a:r>
                        <a:rPr kumimoji="1" lang="en-US" altLang="ja-JP" sz="800" dirty="0">
                          <a:latin typeface="MS Gothic" charset="-128"/>
                          <a:ea typeface="MS Gothic" charset="-128"/>
                          <a:cs typeface="MS Gothic" charset="-128"/>
                        </a:rPr>
                        <a:t>15</a:t>
                      </a:r>
                      <a:r>
                        <a:rPr kumimoji="1" lang="ja-JP" altLang="en-US" sz="800" dirty="0">
                          <a:latin typeface="MS Gothic" charset="-128"/>
                          <a:ea typeface="MS Gothic" charset="-128"/>
                          <a:cs typeface="MS Gothic" charset="-128"/>
                        </a:rPr>
                        <a:t>分以上洗浄する。</a:t>
                      </a:r>
                    </a:p>
                    <a:p>
                      <a:r>
                        <a:rPr kumimoji="1" lang="ja-JP" altLang="en-US" sz="800" dirty="0">
                          <a:latin typeface="MS Gothic" charset="-128"/>
                          <a:ea typeface="MS Gothic" charset="-128"/>
                          <a:cs typeface="MS Gothic" charset="-128"/>
                        </a:rPr>
                        <a:t>・皮膚刺激があれば、医師の診断、手当てを求めること。</a:t>
                      </a:r>
                    </a:p>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・脱いだ衣類を再使用する前に洗濯し汚染除去すること。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・この製品が眼に入った場合、一刻も早く洗浄を始め、入った製品を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完全に洗い流す必要がある。不十分であると不可逆的な眼の傷害を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生ずるおそれがある。</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・吐かせないこと。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89759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778516585"/>
              </p:ext>
            </p:extLst>
          </p:nvPr>
        </p:nvGraphicFramePr>
        <p:xfrm>
          <a:off x="366276" y="734647"/>
          <a:ext cx="4595097" cy="632879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イソブチルアルコール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Isobutyl alcohol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(CH₃)₂CH–CH₂OH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RN:78-83-1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・粉じん・蒸気などの吸入を避けること。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、クロロプレン〇、ネオプレン◎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・直ちに汚染された衣類を全て脱ぐこと。皮膚を流水／シャワーで</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洗うこと。</a:t>
                      </a:r>
                    </a:p>
                    <a:p>
                      <a:r>
                        <a:rPr kumimoji="1" lang="ja-JP" altLang="en-US" sz="800" dirty="0">
                          <a:latin typeface="MS Gothic" charset="-128"/>
                          <a:ea typeface="MS Gothic" charset="-128"/>
                          <a:cs typeface="MS Gothic" charset="-128"/>
                        </a:rPr>
                        <a:t>・皮膚刺激が生じた場合：医師の診断、手当てを受けること。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・口をすすぐ。多量の水を飲ませる。吐かせない。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・医療機関に連絡する。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0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51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腐食性">
            <a:extLst>
              <a:ext uri="{FF2B5EF4-FFF2-40B4-BE49-F238E27FC236}">
                <a16:creationId xmlns:a16="http://schemas.microsoft.com/office/drawing/2014/main" id="{EBAC83EE-654C-4926-8677-AE099B870ACE}"/>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46692"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22206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414436884"/>
              </p:ext>
            </p:extLst>
          </p:nvPr>
        </p:nvGraphicFramePr>
        <p:xfrm>
          <a:off x="366276" y="734647"/>
          <a:ext cx="4595097" cy="636575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イソプロピルアルコール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Isopropyl alcohol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CH₃–CHOH–CH₃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RN:67-63-0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前眼部障害、中枢神経障害、気道障害、肺障害、肝障害、脾臓障害、血液系障害、生殖毒性のおそれの疑い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せき、息切れ、胸痛、呼吸困難、鼻水、鼻閉、鼻・喉の痛み、易疲労感、黄疸、血尿、多尿、乏尿、むくみ、顔面蒼白、心悸亢進（動悸）、ふらつ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97718">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1027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、クロロプレン〇、ネオプレン◎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・医師の手当、診断を受けること。</a:t>
                      </a:r>
                    </a:p>
                    <a:p>
                      <a:r>
                        <a:rPr kumimoji="1" lang="ja-JP" altLang="en-US" sz="800" dirty="0">
                          <a:latin typeface="MS Gothic" charset="-128"/>
                          <a:ea typeface="MS Gothic" charset="-128"/>
                          <a:cs typeface="MS Gothic" charset="-128"/>
                        </a:rPr>
                        <a:t>・汚染された衣類を脱ぎ、再使用する前に洗濯すること。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・医師の手当、診断を受けること。</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0211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019309196"/>
              </p:ext>
            </p:extLst>
          </p:nvPr>
        </p:nvGraphicFramePr>
        <p:xfrm>
          <a:off x="366276" y="734647"/>
          <a:ext cx="4595097" cy="632879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イソペンチルアルコール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Isopentyl alcohol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(CH₃)₂CH–CH₂–CH₂OH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RN:123-51-3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CN" altLang="en-US" sz="800" dirty="0">
                          <a:latin typeface="MS Gothic" charset="-128"/>
                          <a:ea typeface="MS Gothic" charset="-128"/>
                          <a:cs typeface="MS Gothic" charset="-128"/>
                        </a:rPr>
                        <a:t>前眼部障害、中枢神経障害、気道障害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・粉じん・蒸気などの吸入を避けること。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・気分が悪い時は、医師の診断、手当てを受けること。</a:t>
                      </a:r>
                    </a:p>
                    <a:p>
                      <a:r>
                        <a:rPr kumimoji="1" lang="ja-JP" altLang="en-US" sz="800" dirty="0">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・多量の水と石けん</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鹸</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で洗うこと。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水で口をすすぎ、直ちに医師の診断を受けること。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341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055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33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腐食性">
            <a:extLst>
              <a:ext uri="{FF2B5EF4-FFF2-40B4-BE49-F238E27FC236}">
                <a16:creationId xmlns:a16="http://schemas.microsoft.com/office/drawing/2014/main" id="{38418220-EEF9-52F6-6E41-22FBF68503E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9392"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4597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19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583203909"/>
              </p:ext>
            </p:extLst>
          </p:nvPr>
        </p:nvGraphicFramePr>
        <p:xfrm>
          <a:off x="366276" y="734647"/>
          <a:ext cx="4595097" cy="638665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エチルエーテル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Ethyl ether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CH₃CH₂–O–CH₂CH₃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RN:60-29-7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前眼部障害、中枢神経障害、気道障害、生殖毒性のおそれの疑い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眼の痛み、流涙、結膜充血、頭痛、頭重、めまい、眠気、嘔吐、全身倦怠感、せき、息切れ、鼻水、鼻閉、鼻・喉の痛み、呼吸困難</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38290">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2115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半座位をとる。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・人工呼吸が必要になることがある。医療機関に連絡する。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・皮膚を流水／シャワーで洗うこと。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・口をすすぐこと。吐かせない。コップ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・気分が悪いときは医師に連絡すること。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78516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955862149"/>
              </p:ext>
            </p:extLst>
          </p:nvPr>
        </p:nvGraphicFramePr>
        <p:xfrm>
          <a:off x="366276" y="734647"/>
          <a:ext cx="4547097" cy="6348475"/>
        </p:xfrm>
        <a:graphic>
          <a:graphicData uri="http://schemas.openxmlformats.org/drawingml/2006/table">
            <a:tbl>
              <a:tblPr firstRow="1" bandRow="1">
                <a:tableStyleId>{2D5ABB26-0587-4C30-8999-92F81FD0307C}</a:tableStyleId>
              </a:tblPr>
              <a:tblGrid>
                <a:gridCol w="523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四塩化炭素</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Carbon tetrachloride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RN:56-23-5</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前眼部障害、皮膚障害、皮膚感作性、中枢神経障害、肝障害、腎障害、消化器系障害、発がんのおそれ、生殖毒性のおそれ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湿疹、じんま疹、頭痛、頭重、めまい、眠気、吐き気、嘔吐、全身倦怠感、易疲労感、黄疸、血尿、多尿、乏尿、むくみ、腹痛、下痢、食欲不振、顔面蒼白、心悸亢進（動悸）、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・皮膚刺激が生じた場合、医師に連絡すること。</a:t>
                      </a:r>
                    </a:p>
                    <a:p>
                      <a:r>
                        <a:rPr kumimoji="1" lang="ja-JP" altLang="en-US" sz="800" dirty="0">
                          <a:latin typeface="MS Gothic" charset="-128"/>
                          <a:ea typeface="MS Gothic" charset="-128"/>
                          <a:cs typeface="MS Gothic" charset="-128"/>
                        </a:rPr>
                        <a:t>・汚染された衣類を脱ぎ、再使用する場合には洗濯すること。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・眼の刺激が続く場合は、医師に連絡すること。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118354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2</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第一種有機溶剤等</a:t>
            </a:r>
            <a:endParaRPr lang="en-US" dirty="0"/>
          </a:p>
        </p:txBody>
      </p:sp>
      <p:pic>
        <p:nvPicPr>
          <p:cNvPr id="2" name="図 1">
            <a:extLst>
              <a:ext uri="{FF2B5EF4-FFF2-40B4-BE49-F238E27FC236}">
                <a16:creationId xmlns:a16="http://schemas.microsoft.com/office/drawing/2014/main" id="{1D5CB809-F739-711F-8C80-294CBFCD50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9127" y="1184332"/>
            <a:ext cx="436020" cy="434437"/>
          </a:xfrm>
          <a:prstGeom prst="rect">
            <a:avLst/>
          </a:prstGeom>
        </p:spPr>
      </p:pic>
    </p:spTree>
    <p:extLst>
      <p:ext uri="{BB962C8B-B14F-4D97-AF65-F5344CB8AC3E}">
        <p14:creationId xmlns:p14="http://schemas.microsoft.com/office/powerpoint/2010/main" val="26883064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452974752"/>
              </p:ext>
            </p:extLst>
          </p:nvPr>
        </p:nvGraphicFramePr>
        <p:xfrm>
          <a:off x="366276" y="734647"/>
          <a:ext cx="4595097" cy="641362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エチレングリコールモノエチルエーテル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Ethylene glycol </a:t>
                      </a:r>
                      <a:r>
                        <a:rPr lang="en-US" altLang="ja-JP" sz="900" u="none" strike="noStrike" dirty="0" err="1">
                          <a:solidFill>
                            <a:schemeClr val="tx1">
                              <a:lumMod val="95000"/>
                              <a:lumOff val="5000"/>
                            </a:schemeClr>
                          </a:solidFill>
                          <a:effectLst/>
                          <a:latin typeface="MS Gothic" charset="-128"/>
                          <a:ea typeface="MS Gothic" charset="-128"/>
                          <a:cs typeface="MS Gothic" charset="-128"/>
                        </a:rPr>
                        <a:t>monoethyl</a:t>
                      </a:r>
                      <a:r>
                        <a:rPr lang="en-US" altLang="ja-JP" sz="900" u="none" strike="noStrike" dirty="0">
                          <a:solidFill>
                            <a:schemeClr val="tx1">
                              <a:lumMod val="95000"/>
                              <a:lumOff val="5000"/>
                            </a:schemeClr>
                          </a:solidFill>
                          <a:effectLst/>
                          <a:latin typeface="MS Gothic" charset="-128"/>
                          <a:ea typeface="MS Gothic" charset="-128"/>
                          <a:cs typeface="MS Gothic" charset="-128"/>
                        </a:rPr>
                        <a:t> ether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C₂H₅O–CH₂–CH₂–OH</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RN:110-80-5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a:latin typeface="MS Gothic" charset="-128"/>
                          <a:ea typeface="MS Gothic" charset="-128"/>
                          <a:cs typeface="MS Gothic" charset="-128"/>
                        </a:rPr>
                        <a:t>前眼部障害、中枢神経障害、肝障害、腎障害、血液系障害、生殖毒性のおそれ、精巣障害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眼の痛み、流涙、結膜充血、頭痛、頭重、めまい、眠気、嘔吐、全身倦怠感、易疲労感、黄疸、血尿、多尿、乏尿、むくみ、顔面蒼白、心悸亢進（動悸）、ふらつき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32782">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a:t>
                      </a:r>
                      <a:r>
                        <a:rPr kumimoji="1" lang="ja-JP" altLang="en-US" sz="80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、ネオプレン△</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・直ちに、すべての汚染された衣類を脱ぎ取り去ること。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・皮膚刺激があれば、医師の診断、手当てを求めること。</a:t>
                      </a:r>
                    </a:p>
                    <a:p>
                      <a:r>
                        <a:rPr kumimoji="1" lang="ja-JP" altLang="en-US" sz="800" dirty="0">
                          <a:latin typeface="MS Gothic" charset="-128"/>
                          <a:ea typeface="MS Gothic" charset="-128"/>
                          <a:cs typeface="MS Gothic" charset="-128"/>
                        </a:rPr>
                        <a:t>・脱いだ衣類を再使用する前に洗濯し汚染除去すること。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速やかに口をすすぎ、医師の診断を受けること。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1823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94225971"/>
              </p:ext>
            </p:extLst>
          </p:nvPr>
        </p:nvGraphicFramePr>
        <p:xfrm>
          <a:off x="366276" y="734647"/>
          <a:ext cx="4595097" cy="642323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エチレングリコールモノエチルエーテルアセタート</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Ethylene glycol </a:t>
                      </a:r>
                      <a:r>
                        <a:rPr lang="en-US" altLang="ja-JP" sz="900" u="none" strike="noStrike" dirty="0" err="1">
                          <a:solidFill>
                            <a:schemeClr val="tx1">
                              <a:lumMod val="95000"/>
                              <a:lumOff val="5000"/>
                            </a:schemeClr>
                          </a:solidFill>
                          <a:effectLst/>
                          <a:latin typeface="MS Gothic" charset="-128"/>
                          <a:ea typeface="MS Gothic" charset="-128"/>
                          <a:cs typeface="MS Gothic" charset="-128"/>
                        </a:rPr>
                        <a:t>monoethyl</a:t>
                      </a:r>
                      <a:r>
                        <a:rPr lang="en-US" altLang="ja-JP" sz="900" u="none" strike="noStrike" dirty="0">
                          <a:solidFill>
                            <a:schemeClr val="tx1">
                              <a:lumMod val="95000"/>
                              <a:lumOff val="5000"/>
                            </a:schemeClr>
                          </a:solidFill>
                          <a:effectLst/>
                          <a:latin typeface="MS Gothic" charset="-128"/>
                          <a:ea typeface="MS Gothic" charset="-128"/>
                          <a:cs typeface="MS Gothic" charset="-128"/>
                        </a:rPr>
                        <a:t> ether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CH₃COO–CH₂–CH₂–OC₂H₅</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RN:111-15-9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前眼部障害、中枢神経障害、肝障害、腎障害、血液系障害、生殖毒性のおそれ、精巣障害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眼の痛み、流涙、結膜充血、頭痛、頭重、めまい、眠気、嘔吐、全身倦怠感、易疲労感、黄疸、血尿、多尿、乏尿、むくみ、顔面蒼白、心悸亢進（動悸）、ふらつき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a:t>
                      </a:r>
                      <a:r>
                        <a:rPr kumimoji="1" lang="ja-JP" altLang="en-US" sz="80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、ネオプレン△</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66607">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・呼吸困難な場合は酸素吸入をさせる。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・できるだけ早く、グルココルチコイド吸入用スプレーで繰り返し</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深呼吸させる。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4512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・汚染された衣服を直ちに脱がせる。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・皮膚に付着した部分を多量の流水で少なくとも</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20</a:t>
                      </a:r>
                      <a:r>
                        <a:rPr kumimoji="1" lang="ja-JP" altLang="en-US" sz="800" dirty="0">
                          <a:latin typeface="MS Gothic" charset="-128"/>
                          <a:ea typeface="MS Gothic" charset="-128"/>
                          <a:cs typeface="MS Gothic" charset="-128"/>
                        </a:rPr>
                        <a:t>分間洗浄する。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702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・多量の流水で</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分間洗浄する。できればコンタクトレンズを外す。</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5228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・口をすすぐ。意識があればコップ一杯の水（約</a:t>
                      </a:r>
                      <a:r>
                        <a:rPr kumimoji="1" lang="en-US" altLang="ja-JP" sz="800" dirty="0">
                          <a:latin typeface="MS Gothic" charset="-128"/>
                          <a:ea typeface="MS Gothic" charset="-128"/>
                          <a:cs typeface="MS Gothic" charset="-128"/>
                        </a:rPr>
                        <a:t>200mL</a:t>
                      </a:r>
                      <a:r>
                        <a:rPr kumimoji="1" lang="ja-JP" altLang="en-US" sz="800" dirty="0">
                          <a:latin typeface="MS Gothic" charset="-128"/>
                          <a:ea typeface="MS Gothic" charset="-128"/>
                          <a:cs typeface="MS Gothic" charset="-128"/>
                        </a:rPr>
                        <a:t>）を飲ませる。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・嘔吐させないこと。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65671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763142068"/>
              </p:ext>
            </p:extLst>
          </p:nvPr>
        </p:nvGraphicFramePr>
        <p:xfrm>
          <a:off x="366276" y="734647"/>
          <a:ext cx="4595097" cy="634847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エチレングリコールモノ</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ノルマル</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ブチルエーテル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Ethylene glycol mono-n-butyl ether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C₄H₉O–CH₂–CH₂–OH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RN:111-76-2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前眼部障害、皮膚障害、中枢神経障害、気道障害、肺障害、肝障害、腎障害、血液系障害、生殖毒性のおそれの疑い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せき、息切れ、胸痛、呼吸困難、鼻水、鼻閉、鼻・喉の痛み、易疲労感、黄疸、血尿、多尿、乏尿、むくみ、顔面蒼白、心悸亢進（動悸）、ふらつ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・屋外又は換気の良い場所でのみ使用すること。</a:t>
                      </a:r>
                      <a:endParaRPr kumimoji="1" lang="ja-JP" altLang="en-US" sz="800" dirty="0">
                        <a:solidFill>
                          <a:srgbClr val="FF0000"/>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、クロロプレン〇、ネオプレン〇</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・直ちに医師に連絡すること。</a:t>
                      </a:r>
                      <a:endParaRPr kumimoji="1" lang="ja-JP" altLang="en-US" sz="800" dirty="0">
                        <a:solidFill>
                          <a:srgbClr val="FF0000"/>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・直ちに、汚染された衣類をすべて脱ぐこと、取り除くこと。</a:t>
                      </a:r>
                    </a:p>
                    <a:p>
                      <a:r>
                        <a:rPr kumimoji="1" lang="ja-JP" altLang="en-US" sz="800" dirty="0">
                          <a:latin typeface="MS Gothic" charset="-128"/>
                          <a:ea typeface="MS Gothic" charset="-128"/>
                          <a:cs typeface="MS Gothic" charset="-128"/>
                        </a:rPr>
                        <a:t>・汚染された衣類を再使用する場合には洗濯すること。</a:t>
                      </a:r>
                    </a:p>
                    <a:p>
                      <a:r>
                        <a:rPr kumimoji="1" lang="ja-JP" altLang="en-US" sz="800" dirty="0">
                          <a:latin typeface="MS Gothic" charset="-128"/>
                          <a:ea typeface="MS Gothic" charset="-128"/>
                          <a:cs typeface="MS Gothic" charset="-128"/>
                        </a:rPr>
                        <a:t>・皮膚刺激が生じた場合、医師の診断、手当てを受けること。</a:t>
                      </a:r>
                      <a:endParaRPr kumimoji="1" lang="ja-JP" altLang="en-US" sz="800" dirty="0">
                        <a:solidFill>
                          <a:srgbClr val="FF0000"/>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・眼の刺激が持続する場合は、医師に連絡すること。</a:t>
                      </a:r>
                      <a:endParaRPr kumimoji="1" lang="ja-JP" altLang="en-US" sz="800" dirty="0">
                        <a:solidFill>
                          <a:srgbClr val="FF0000"/>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・気分が悪い時は、医師に連絡すること。</a:t>
                      </a:r>
                      <a:endParaRPr kumimoji="1" lang="ja-JP" altLang="en-US" sz="800" dirty="0">
                        <a:solidFill>
                          <a:srgbClr val="FF0000"/>
                        </a:solidFill>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793" y="1183541"/>
            <a:ext cx="436020" cy="436020"/>
          </a:xfrm>
          <a:prstGeom prst="rect">
            <a:avLst/>
          </a:prstGeom>
        </p:spPr>
      </p:pic>
      <p:pic>
        <p:nvPicPr>
          <p:cNvPr id="5" name="Picture 2" descr="skull">
            <a:extLst>
              <a:ext uri="{FF2B5EF4-FFF2-40B4-BE49-F238E27FC236}">
                <a16:creationId xmlns:a16="http://schemas.microsoft.com/office/drawing/2014/main" id="{26ED5174-D1A8-8C81-4270-565A7C9335A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9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0682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110844235"/>
              </p:ext>
            </p:extLst>
          </p:nvPr>
        </p:nvGraphicFramePr>
        <p:xfrm>
          <a:off x="366276" y="734647"/>
          <a:ext cx="4595097" cy="644324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エチレングリコールモノメチルエーテル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Ethylene glycol monomethyl ether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CH₃O–CH₂–CH₂–OH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RN:109-86-4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中枢神経障害（協調運動障害、振せん等）、気道障害、肝障害、腎障害、血液系障害、生殖毒性のおそれ、精巣障害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手指のふるえ、眠気、嘔吐、全身倦怠感、せき、息切れ、鼻水、鼻閉、鼻・喉の痛み、易疲労感、黄疸、血尿、多尿、乏尿、むくみ、顔面蒼白、心悸亢進（動悸）、ふらつ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、ネオプレン△</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・空気の新鮮な場所に移し、呼吸しやすい姿勢で休息させること。安静。</a:t>
                      </a:r>
                    </a:p>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・特別な処置が必要である。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・気分が悪いときは、医師の診断、手当てを受けること。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・汚染された衣類を直ちに全て脱ぐこと。皮膚を流水、シャワーで洗う。</a:t>
                      </a:r>
                    </a:p>
                    <a:p>
                      <a:r>
                        <a:rPr kumimoji="1" lang="ja-JP" altLang="en-US" sz="800" dirty="0">
                          <a:latin typeface="MS Gothic" charset="-128"/>
                          <a:ea typeface="MS Gothic" charset="-128"/>
                          <a:cs typeface="MS Gothic" charset="-128"/>
                        </a:rPr>
                        <a:t>・多量の水と石けんで洗うこと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・ばく露又はばく露の懸念がある場合：医師に連絡すること。</a:t>
                      </a:r>
                    </a:p>
                    <a:p>
                      <a:r>
                        <a:rPr kumimoji="1" lang="ja-JP" altLang="en-US" sz="800" dirty="0">
                          <a:latin typeface="MS Gothic" charset="-128"/>
                          <a:ea typeface="MS Gothic" charset="-128"/>
                          <a:cs typeface="MS Gothic" charset="-128"/>
                        </a:rPr>
                        <a:t>・気分が悪いときは、医師の診断、手当てを受けること。</a:t>
                      </a:r>
                    </a:p>
                    <a:p>
                      <a:r>
                        <a:rPr kumimoji="1" lang="ja-JP" altLang="en-US" sz="800" dirty="0">
                          <a:latin typeface="MS Gothic" charset="-128"/>
                          <a:ea typeface="MS Gothic" charset="-128"/>
                          <a:cs typeface="MS Gothic" charset="-128"/>
                        </a:rPr>
                        <a:t>・汚染された衣服を再使用する場合には洗濯をすること。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・数分間多量の水で洗い流し</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できればコンタクトレンズをはずして</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医師の診断、手当てを受けること。</a:t>
                      </a:r>
                    </a:p>
                    <a:p>
                      <a:r>
                        <a:rPr kumimoji="1" lang="ja-JP" altLang="en-US" sz="800" dirty="0">
                          <a:latin typeface="MS Gothic" charset="-128"/>
                          <a:ea typeface="MS Gothic" charset="-128"/>
                          <a:cs typeface="MS Gothic" charset="-128"/>
                        </a:rPr>
                        <a:t>・特別な処置が必要である。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・口をすすぐ。多量の水を飲ませる。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・医師に連絡し、診断、手当てを受けること。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155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325475204"/>
              </p:ext>
            </p:extLst>
          </p:nvPr>
        </p:nvGraphicFramePr>
        <p:xfrm>
          <a:off x="366276" y="734647"/>
          <a:ext cx="4595097" cy="6338819"/>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オルト</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ジクロロベンゼン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o-Dichlorobenzene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r>
                        <a:rPr lang="en-US" altLang="ja-JP" sz="900" u="none" strike="noStrike" dirty="0">
                          <a:solidFill>
                            <a:schemeClr val="tx1">
                              <a:lumMod val="95000"/>
                              <a:lumOff val="5000"/>
                            </a:schemeClr>
                          </a:solidFill>
                          <a:effectLst/>
                          <a:latin typeface="MS Gothic" charset="-128"/>
                          <a:ea typeface="MS Gothic" charset="-128"/>
                          <a:cs typeface="MS Gothic" charset="-128"/>
                        </a:rPr>
                        <a:t>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RN:95-50-1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前眼部障害、皮膚障害、中枢神経障害、末梢神経障害、肝障害、腎障害、気道障害、生殖毒性のおそれ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せき、息切れ、鼻水、鼻閉、鼻・喉の痛み、易疲労感、黄疸、血尿、多尿、乏尿、むくみ、顔面蒼白、心悸亢進（動悸）、ふらつ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51296">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・粉じん・蒸気などを吸入しないこと。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・呼吸困難な場合は酸素吸入をさせる。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・呼吸が止まっている場合は、口鼻蘇生法を行う。それが不可能な場合</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は、口対口蘇生法を行う。</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3557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・汚染された衣服を脱がせる。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・皮膚に付着した部分を多量の水／石けんで丁寧に洗浄する。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・皮膚刺激が生じた場合は医師の診察／手当を受けること。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191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・多量の流水で</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分間洗浄する。コンタクトレンズを着用していて容易</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に外せる場合は外すこと。その後も洗浄を続けること。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0551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・口をすすぐ。意識があればコップ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杯の水か活性炭懸濁水（コップ</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杯の水に大さじ</a:t>
                      </a:r>
                      <a:r>
                        <a:rPr kumimoji="1" lang="en-US" altLang="ja-JP" sz="800" dirty="0">
                          <a:latin typeface="MS Gothic" charset="-128"/>
                          <a:ea typeface="MS Gothic" charset="-128"/>
                          <a:cs typeface="MS Gothic" charset="-128"/>
                        </a:rPr>
                        <a:t>3</a:t>
                      </a:r>
                      <a:r>
                        <a:rPr kumimoji="1" lang="ja-JP" altLang="en-US" sz="800" dirty="0">
                          <a:latin typeface="MS Gothic" charset="-128"/>
                          <a:ea typeface="MS Gothic" charset="-128"/>
                          <a:cs typeface="MS Gothic" charset="-128"/>
                        </a:rPr>
                        <a:t>杯を懸濁させたもの）を飲ませる。嘔吐させない。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・食用油、ひまし油、牛乳またはアルコールは使用しない。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55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67" y="1184332"/>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2946680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99657268"/>
              </p:ext>
            </p:extLst>
          </p:nvPr>
        </p:nvGraphicFramePr>
        <p:xfrm>
          <a:off x="366276" y="734647"/>
          <a:ext cx="4595097" cy="644894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キシレン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Xylene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C₆H₄(CH₃)₂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RN:1330-20-7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95-47-6</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108-38-3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106-42-3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前眼部障害、皮膚障害、中枢神経障害、肝障害、腎障害、気道障害、生殖毒性のおそれ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易疲労感、黄疸、血尿、多尿、乏尿、むくみ、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115629">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・医師の手当、診断を受けること。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・汚染された衣類を脱ぐこと。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・医師の手当、診断を受けること。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047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431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20607" y="1184332"/>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327" y="1184332"/>
            <a:ext cx="436019"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3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08073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476745708"/>
              </p:ext>
            </p:extLst>
          </p:nvPr>
        </p:nvGraphicFramePr>
        <p:xfrm>
          <a:off x="366276" y="734647"/>
          <a:ext cx="4595097" cy="644697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クレゾール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ct val="1500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Cresol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C₆H₄–CH₃–OH</a:t>
                      </a:r>
                    </a:p>
                    <a:p>
                      <a:pPr algn="l" fontAlgn="b">
                        <a:lnSpc>
                          <a:spcPct val="1500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RN:1319-77-3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95-48-7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108-39-4</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106-44-5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前眼部障害、皮膚障害、中枢神経障害、気道障害、肺障害、肝障害、腎障害、血液系障害、循環器系障害、発がんのおそれの疑い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易疲労感、黄疸、血尿、多尿、乏尿、むくみ、顔面蒼白、心悸亢進（動悸）、せき、息切れ、鼻水、鼻閉、鼻・喉の痛み、呼吸困難、胸痛、息切れ、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51296">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、クロロプレン〇、ネオプレン〇</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5447">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・直ちに、汚染された衣類をすべて脱ぐこと、又は取り去ること。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・皮膚を流水又はシャワーで洗うこと。</a:t>
                      </a:r>
                    </a:p>
                    <a:p>
                      <a:r>
                        <a:rPr kumimoji="1" lang="ja-JP" altLang="en-US" sz="800" dirty="0">
                          <a:latin typeface="MS Gothic" charset="-128"/>
                          <a:ea typeface="MS Gothic" charset="-128"/>
                          <a:cs typeface="MS Gothic" charset="-128"/>
                        </a:rPr>
                        <a:t>・気分が悪い時は、医師の手当て、診断を受けること。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0419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・口をすすぐこと。無理に吐かせないこと。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84263" y="1183541"/>
            <a:ext cx="436020" cy="436020"/>
          </a:xfrm>
          <a:prstGeom prst="rect">
            <a:avLst/>
          </a:prstGeom>
        </p:spPr>
      </p:pic>
      <p:pic>
        <p:nvPicPr>
          <p:cNvPr id="5" name="図 4" descr="腐食性">
            <a:extLst>
              <a:ext uri="{FF2B5EF4-FFF2-40B4-BE49-F238E27FC236}">
                <a16:creationId xmlns:a16="http://schemas.microsoft.com/office/drawing/2014/main" id="{38418220-EEF9-52F6-6E41-22FBF68503E4}"/>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2992" y="11894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skull">
            <a:extLst>
              <a:ext uri="{FF2B5EF4-FFF2-40B4-BE49-F238E27FC236}">
                <a16:creationId xmlns:a16="http://schemas.microsoft.com/office/drawing/2014/main" id="{3CD59889-3DA3-F66C-4B17-FA65166379F8}"/>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2828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1431251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319394113"/>
              </p:ext>
            </p:extLst>
          </p:nvPr>
        </p:nvGraphicFramePr>
        <p:xfrm>
          <a:off x="366276" y="734647"/>
          <a:ext cx="4595097" cy="630943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クロロベンゼン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Chlorobenzene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5</a:t>
                      </a:r>
                      <a:r>
                        <a:rPr lang="en-US" altLang="ja-JP" sz="900" u="none" strike="noStrike" dirty="0">
                          <a:solidFill>
                            <a:schemeClr val="tx1">
                              <a:lumMod val="95000"/>
                              <a:lumOff val="5000"/>
                            </a:schemeClr>
                          </a:solidFill>
                          <a:effectLst/>
                          <a:latin typeface="MS Gothic" charset="-128"/>
                          <a:ea typeface="MS Gothic" charset="-128"/>
                          <a:cs typeface="MS Gothic" charset="-128"/>
                        </a:rPr>
                        <a:t>Cl</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RN:108-90-7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末梢神経障害、肝障害、腎障害、血液系障害、内分泌系障害（副腎）、発がんのおそれの疑い、全身毒性（ばく露による影響が複数の臓器にわたる可能性がある等臓器を特定できないもの）</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四肢の知覚異常、四肢の運動障害、せき、息切れ、鼻水、鼻閉、鼻・喉の痛み、胸痛、呼吸困難、易疲労感、黄疸、血尿、多尿、乏尿、むくみ、顔面蒼白、心悸亢進（動悸）、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・屋外又は換気の良い区域でのみ使用すること。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・取扱い後はよく手を洗うこと。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85416">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835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p>
                    <a:p>
                      <a:r>
                        <a:rPr kumimoji="1" lang="ja-JP" altLang="en-US" sz="800" dirty="0">
                          <a:latin typeface="MS Gothic" charset="-128"/>
                          <a:ea typeface="MS Gothic" charset="-128"/>
                          <a:cs typeface="MS Gothic" charset="-128"/>
                        </a:rPr>
                        <a:t>・直ちに医師を呼ぶこと。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・汚染された衣類を取り去り、再使用する前に洗濯すること。</a:t>
                      </a:r>
                    </a:p>
                    <a:p>
                      <a:r>
                        <a:rPr kumimoji="1" lang="ja-JP" altLang="en-US" sz="800" dirty="0">
                          <a:latin typeface="MS Gothic" charset="-128"/>
                          <a:ea typeface="MS Gothic" charset="-128"/>
                          <a:cs typeface="MS Gothic" charset="-128"/>
                        </a:rPr>
                        <a:t>・皮膚を速やかに多量の石鹸と水で洗浄すること。</a:t>
                      </a:r>
                    </a:p>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・脱いだ衣類を再使用する前に洗濯し汚染除去すること。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・ロを洗うこと。直ちに医師を呼ぶこと。</a:t>
                      </a:r>
                    </a:p>
                    <a:p>
                      <a:r>
                        <a:rPr kumimoji="1" lang="ja-JP" altLang="en-US" sz="800" dirty="0">
                          <a:latin typeface="MS Gothic" charset="-128"/>
                          <a:ea typeface="MS Gothic" charset="-128"/>
                          <a:cs typeface="MS Gothic" charset="-128"/>
                        </a:rPr>
                        <a:t>・吐かせないこと。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436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7857" y="1184332"/>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7327" y="1184332"/>
            <a:ext cx="436019"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3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7229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580043696"/>
              </p:ext>
            </p:extLst>
          </p:nvPr>
        </p:nvGraphicFramePr>
        <p:xfrm>
          <a:off x="366276" y="734647"/>
          <a:ext cx="4595097" cy="630245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酢酸イソブチル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Isobutyl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CH(CH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RN:110-19-0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CN" altLang="en-US" sz="800" dirty="0">
                          <a:latin typeface="MS Gothic" charset="-128"/>
                          <a:ea typeface="MS Gothic" charset="-128"/>
                          <a:cs typeface="MS Gothic" charset="-128"/>
                        </a:rPr>
                        <a:t>前眼部障害、中枢神経障害、気道障害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5409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・粉じん・蒸気などの吸入を避けること。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34993">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・皮膚刺激があれば、医師の診断、手当てを求めること。</a:t>
                      </a:r>
                    </a:p>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・脱いだ衣類を再使用する前に洗濯し汚染除去すること。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口をすすぐこと。 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00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1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6320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29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444831291"/>
              </p:ext>
            </p:extLst>
          </p:nvPr>
        </p:nvGraphicFramePr>
        <p:xfrm>
          <a:off x="366276" y="734647"/>
          <a:ext cx="4595097" cy="619631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酢酸イソプロピル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Isopropyl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RN:108-21-4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CN" altLang="en-US" sz="800" dirty="0">
                          <a:latin typeface="MS Gothic" charset="-128"/>
                          <a:ea typeface="MS Gothic" charset="-128"/>
                          <a:cs typeface="MS Gothic" charset="-128"/>
                        </a:rPr>
                        <a:t>前眼部障害、中枢神経障害、気道障害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・粉じん・蒸気などの吸入を避けること。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04283">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・皮膚刺激があれば、医師の診断、手当てを求めること。</a:t>
                      </a:r>
                    </a:p>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・脱いだ衣類を再使用する前に洗濯し汚染除去すること。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 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速やかに口をすすぎ、医師の診断を受けること。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00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1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393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2655749090"/>
              </p:ext>
            </p:extLst>
          </p:nvPr>
        </p:nvGraphicFramePr>
        <p:xfrm>
          <a:off x="366276" y="734647"/>
          <a:ext cx="4547097" cy="6461786"/>
        </p:xfrm>
        <a:graphic>
          <a:graphicData uri="http://schemas.openxmlformats.org/drawingml/2006/table">
            <a:tbl>
              <a:tblPr firstRow="1" bandRow="1">
                <a:tableStyleId>{2D5ABB26-0587-4C30-8999-92F81FD0307C}</a:tableStyleId>
              </a:tblPr>
              <a:tblGrid>
                <a:gridCol w="523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1,2-</a:t>
                      </a:r>
                      <a:r>
                        <a:rPr lang="ja-JP" altLang="en-US" sz="1400" u="none" strike="noStrike" dirty="0">
                          <a:solidFill>
                            <a:schemeClr val="tx1">
                              <a:lumMod val="95000"/>
                              <a:lumOff val="5000"/>
                            </a:schemeClr>
                          </a:solidFill>
                          <a:effectLst/>
                          <a:latin typeface="MS Gothic" charset="-128"/>
                          <a:ea typeface="MS Gothic" charset="-128"/>
                          <a:cs typeface="MS Gothic" charset="-128"/>
                        </a:rPr>
                        <a:t>ジクロロエタン</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1,2-Dichloroethane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ClCH</a:t>
                      </a:r>
                      <a:r>
                        <a:rPr lang="en-US" altLang="ja-JP" sz="900" u="none" strike="noStrike" dirty="0">
                          <a:solidFill>
                            <a:schemeClr val="tx1">
                              <a:lumMod val="95000"/>
                              <a:lumOff val="5000"/>
                            </a:schemeClr>
                          </a:solidFill>
                          <a:effectLst/>
                          <a:latin typeface="MS Gothic" charset="-128"/>
                          <a:ea typeface="MS Gothic" charset="-128"/>
                          <a:cs typeface="MS Gothic" charset="-128"/>
                        </a:rPr>
                        <a:t>₂–</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CH₂Cl</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RN:107-06-2</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前眼部障害、皮膚障害、中枢神経障害、末梢神経障害、気道障害、肺障害、肝障害、腎障害、循環器系障害、血液系障害、消化器系障害、内分泌系障害（甲状腺）、発がんのおそれ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吐き気、嘔吐、全身倦怠感、せき、息切れ、鼻水、鼻閉、鼻・喉の痛み、動悸、多汗、疲労、胸痛、呼吸困難、易疲労感、黄疸、血尿、多尿、乏尿、むくみ、腹痛、下痢、食欲不振、顔面蒼白、心悸亢進（動悸）、めまい、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4693">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・気分が悪い時は、医師の診断、手当てを受けること。</a:t>
                      </a:r>
                    </a:p>
                    <a:p>
                      <a:r>
                        <a:rPr kumimoji="1" lang="ja-JP" altLang="en-US" sz="800" dirty="0">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1153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大量の水で洗うこと。症状が続く場合には、医師に連絡すること。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水で</a:t>
                      </a:r>
                      <a:r>
                        <a:rPr kumimoji="1" lang="en-US" altLang="ja-JP" sz="800" dirty="0">
                          <a:latin typeface="MS Gothic" charset="-128"/>
                          <a:ea typeface="MS Gothic" charset="-128"/>
                          <a:cs typeface="MS Gothic" charset="-128"/>
                        </a:rPr>
                        <a:t>15</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20</a:t>
                      </a:r>
                      <a:r>
                        <a:rPr kumimoji="1" lang="ja-JP" altLang="en-US" sz="800" dirty="0">
                          <a:latin typeface="MS Gothic" charset="-128"/>
                          <a:ea typeface="MS Gothic" charset="-128"/>
                          <a:cs typeface="MS Gothic" charset="-128"/>
                        </a:rPr>
                        <a:t>分間注意深く洗うこと。次に、コンタクトレンズを着用していて容易に外せる場合は外すこと。その後も洗浄を続けること。症状が続く場合には、医師に連絡すること。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水で口をすすぎ、直ちに医師の診断を受けること。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313" y="118354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3</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第一種有機溶剤等</a:t>
            </a:r>
            <a:endParaRPr lang="en-US" dirty="0"/>
          </a:p>
        </p:txBody>
      </p:sp>
      <p:pic>
        <p:nvPicPr>
          <p:cNvPr id="2" name="Picture 2" descr="skull">
            <a:extLst>
              <a:ext uri="{FF2B5EF4-FFF2-40B4-BE49-F238E27FC236}">
                <a16:creationId xmlns:a16="http://schemas.microsoft.com/office/drawing/2014/main" id="{DB85234B-F413-02FB-CB8A-26428F7035D6}"/>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6097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descr="炎">
            <a:extLst>
              <a:ext uri="{FF2B5EF4-FFF2-40B4-BE49-F238E27FC236}">
                <a16:creationId xmlns:a16="http://schemas.microsoft.com/office/drawing/2014/main" id="{E74E1DC0-808C-4AAC-9426-7C4F8F77F1E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23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288745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093259596"/>
              </p:ext>
            </p:extLst>
          </p:nvPr>
        </p:nvGraphicFramePr>
        <p:xfrm>
          <a:off x="366276" y="734647"/>
          <a:ext cx="4595097" cy="624591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酢酸イソペンチル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Isopentyl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CH(CH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RN:123-92-2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TW" altLang="en-US" sz="800">
                          <a:latin typeface="MS Gothic" charset="-128"/>
                          <a:ea typeface="MS Gothic" charset="-128"/>
                          <a:cs typeface="MS Gothic" charset="-128"/>
                        </a:rPr>
                        <a:t>前眼部障害、皮膚障害、中枢神経障害、末梢神経障害（視神経）、気道障害</a:t>
                      </a:r>
                      <a:endParaRPr kumimoji="1" lang="zh-TW"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5696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7974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8587">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・脱いだ衣類を再使用する前に洗濯し汚染除去すること。</a:t>
                      </a:r>
                    </a:p>
                    <a:p>
                      <a:r>
                        <a:rPr kumimoji="1" lang="ja-JP" altLang="en-US" sz="800" dirty="0">
                          <a:latin typeface="MS Gothic" charset="-128"/>
                          <a:ea typeface="MS Gothic" charset="-128"/>
                          <a:cs typeface="MS Gothic" charset="-128"/>
                        </a:rPr>
                        <a:t>・皮膚刺激があれば、医師の診断、手当てを求めること。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・水で数分間、注意深く洗うこと。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速やかに口をすすぎ、医師の診断を受けること。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84410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419629800"/>
              </p:ext>
            </p:extLst>
          </p:nvPr>
        </p:nvGraphicFramePr>
        <p:xfrm>
          <a:off x="366276" y="734647"/>
          <a:ext cx="4595097" cy="619631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酢酸エチル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Ethyl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RN:141-78-6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CN" altLang="en-US" sz="800" dirty="0">
                          <a:latin typeface="MS Gothic" charset="-128"/>
                          <a:ea typeface="MS Gothic" charset="-128"/>
                          <a:cs typeface="MS Gothic" charset="-128"/>
                        </a:rPr>
                        <a:t>前眼部障害、中枢神経障害、気道障害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・粉じん・蒸気などの吸入を避けること。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・屋外又は換気の良い場所でだけ使用すること。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42383">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・皮膚を水又はシャワーで洗うこと。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00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1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3847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996206395"/>
              </p:ext>
            </p:extLst>
          </p:nvPr>
        </p:nvGraphicFramePr>
        <p:xfrm>
          <a:off x="366276" y="734647"/>
          <a:ext cx="4595097" cy="613503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酢酸ノルマル</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ブチル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Butyl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CH₃COO–CH₂CH₂CH₂CH₃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RN:123-86-4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CN" altLang="en-US" sz="800" dirty="0">
                          <a:latin typeface="MS Gothic" charset="-128"/>
                          <a:ea typeface="MS Gothic" charset="-128"/>
                          <a:cs typeface="MS Gothic" charset="-128"/>
                        </a:rPr>
                        <a:t>前眼部障害、中枢神経障害、気道障害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67439">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2409">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・直ちに、汚染された衣類をすべて脱ぐこと、取り除くこと。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・皮膚を流水、シャワーで洗うこと。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・眼の刺激が続く場合は、医師に連絡すること。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4431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252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64579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255619841"/>
              </p:ext>
            </p:extLst>
          </p:nvPr>
        </p:nvGraphicFramePr>
        <p:xfrm>
          <a:off x="366276" y="734647"/>
          <a:ext cx="4595097" cy="643182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700961">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酢酸ノルマルプロピル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n-Propyl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RN:109-60-4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CN" altLang="en-US" sz="800" dirty="0">
                          <a:latin typeface="MS Gothic" charset="-128"/>
                          <a:ea typeface="MS Gothic" charset="-128"/>
                          <a:cs typeface="MS Gothic" charset="-128"/>
                        </a:rPr>
                        <a:t>前眼部障害、中枢神経障害、気道障害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0047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・粉じん・蒸気などの吸入を避けること。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30077">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77421">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a:latin typeface="MS Gothic" charset="-128"/>
                          <a:ea typeface="MS Gothic" charset="-128"/>
                          <a:cs typeface="MS Gothic" charset="-128"/>
                        </a:rPr>
                        <a:t>吸入した</a:t>
                      </a:r>
                      <a:endParaRPr kumimoji="1" lang="en-US" altLang="ja-JP" sz="800">
                        <a:latin typeface="MS Gothic" charset="-128"/>
                        <a:ea typeface="MS Gothic" charset="-128"/>
                        <a:cs typeface="MS Gothic" charset="-128"/>
                      </a:endParaRPr>
                    </a:p>
                    <a:p>
                      <a:pPr algn="ctr"/>
                      <a:r>
                        <a:rPr kumimoji="1" lang="ja-JP" altLang="en-US" sz="800">
                          <a:latin typeface="MS Gothic" charset="-128"/>
                          <a:ea typeface="MS Gothic" charset="-128"/>
                          <a:cs typeface="MS Gothic" charset="-128"/>
                        </a:rPr>
                        <a:t>場合</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81607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・直ちに、すべての汚染された衣類を脱ぎ取り去ること。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・脱いだ衣類を再使用する前に洗濯し汚染除去すること。</a:t>
                      </a:r>
                    </a:p>
                    <a:p>
                      <a:r>
                        <a:rPr kumimoji="1" lang="ja-JP" altLang="en-US" sz="800" dirty="0">
                          <a:latin typeface="MS Gothic" charset="-128"/>
                          <a:ea typeface="MS Gothic" charset="-128"/>
                          <a:cs typeface="MS Gothic" charset="-128"/>
                        </a:rPr>
                        <a:t>・皮膚刺激があれば、医師の診断、手当てを求めること。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67935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・意識のない人の口には何も与えないこと。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・ただちに医師に連絡すること。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・医師の指示がない場合には、無理に吐かせないこと。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8318" y="964876"/>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7420" y="963860"/>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102424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18015007"/>
              </p:ext>
            </p:extLst>
          </p:nvPr>
        </p:nvGraphicFramePr>
        <p:xfrm>
          <a:off x="366276" y="734647"/>
          <a:ext cx="4595097" cy="635513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酢酸ノルマル</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ペンチル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n-Pentyl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RN:628-63-7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TW" altLang="en-US" sz="800" dirty="0">
                          <a:latin typeface="MS Gothic" charset="-128"/>
                          <a:ea typeface="MS Gothic" charset="-128"/>
                          <a:cs typeface="MS Gothic" charset="-128"/>
                        </a:rPr>
                        <a:t>前眼部障害、皮膚障害、中枢神経障害、末梢神経障害（視神経）、気道障害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354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12379">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4119">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 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4419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・皮膚刺激があれば、医師の診断、手当てを求めること。</a:t>
                      </a:r>
                    </a:p>
                    <a:p>
                      <a:r>
                        <a:rPr kumimoji="1" lang="ja-JP" altLang="en-US" sz="800" dirty="0">
                          <a:latin typeface="MS Gothic" charset="-128"/>
                          <a:ea typeface="MS Gothic" charset="-128"/>
                          <a:cs typeface="MS Gothic" charset="-128"/>
                        </a:rPr>
                        <a:t>・脱いだ衣類を再使用する前に洗濯し汚染除去すること。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3900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・意識のない人の口には何も与えないこと。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・ただちに医師に連絡すること。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・医師の指示がない場合には、無理に吐かせないこと。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4540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125911871"/>
              </p:ext>
            </p:extLst>
          </p:nvPr>
        </p:nvGraphicFramePr>
        <p:xfrm>
          <a:off x="366276" y="734647"/>
          <a:ext cx="4595097" cy="631191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酢酸メチル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Methyl acetate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COOCH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RN:79-20-9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TW" altLang="en-US" sz="800" dirty="0">
                          <a:latin typeface="MS Gothic" charset="-128"/>
                          <a:ea typeface="MS Gothic" charset="-128"/>
                          <a:cs typeface="MS Gothic" charset="-128"/>
                        </a:rPr>
                        <a:t>前眼部障害、中枢神経障害、末梢神経障害（視神経）、気道障害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眼の痛み、流涙、結膜充血、頭痛、頭重、めまい、眠気、嘔吐、全身倦怠感、四肢の知覚異常、四肢の運動障害、視覚異常、せき、息切れ、鼻水、鼻閉、鼻・喉の痛み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1030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80051">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4217">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8767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・気分が悪い時は医師を呼ぶこと。 水又は適温の緩やかな流水で洗浄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した後に、石鹸を用いてよく洗い落とす。</a:t>
                      </a:r>
                    </a:p>
                    <a:p>
                      <a:r>
                        <a:rPr kumimoji="1" lang="ja-JP" altLang="en-US" sz="800" dirty="0">
                          <a:latin typeface="MS Gothic" charset="-128"/>
                          <a:ea typeface="MS Gothic" charset="-128"/>
                          <a:cs typeface="MS Gothic" charset="-128"/>
                        </a:rPr>
                        <a:t>・皮膚刺激があれば、医師の診断、手当てを求めること。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60735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・意識のない人の口には何も与えないこと。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・ただちに医師に連絡すること。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・医師の指示がない場合には、無理に吐かせないこと。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58400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97751432"/>
              </p:ext>
            </p:extLst>
          </p:nvPr>
        </p:nvGraphicFramePr>
        <p:xfrm>
          <a:off x="366276" y="734647"/>
          <a:ext cx="4595097" cy="630525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シクロヘキサノール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Cyclohexanol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11</a:t>
                      </a:r>
                      <a:r>
                        <a:rPr lang="en-US" altLang="ja-JP" sz="900" u="none" strike="noStrike" dirty="0">
                          <a:solidFill>
                            <a:schemeClr val="tx1">
                              <a:lumMod val="95000"/>
                              <a:lumOff val="5000"/>
                            </a:schemeClr>
                          </a:solidFill>
                          <a:effectLst/>
                          <a:latin typeface="MS Gothic" charset="-128"/>
                          <a:ea typeface="MS Gothic" charset="-128"/>
                          <a:cs typeface="MS Gothic" charset="-128"/>
                        </a:rPr>
                        <a:t>OH</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RN:108-93-0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前眼部障害、中枢神経障害、末梢神経障害、循環器系障害、気道障害、肝障害、腎障害、生殖器障害（男性）、生殖毒性のおそれの疑い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眼の痛み、流涙、結膜充血、頭痛、頭重、めまい、眠気、嘔吐、全身倦怠感、せき、息切れ、鼻水、鼻閉、鼻・喉の痛み、易疲労感、黄疸、血尿、多尿、乏尿、むくみ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50319">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ニトリル〇、ラテックス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・人工呼吸が必要なことがある。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・医療機関に連絡する。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・多量の水と石けん（鹸）で洗うこと。</a:t>
                      </a:r>
                    </a:p>
                    <a:p>
                      <a:r>
                        <a:rPr kumimoji="1" lang="ja-JP" altLang="en-US" sz="800" dirty="0">
                          <a:latin typeface="MS Gothic" charset="-128"/>
                          <a:ea typeface="MS Gothic" charset="-128"/>
                          <a:cs typeface="MS Gothic" charset="-128"/>
                        </a:rPr>
                        <a:t>・皮膚刺激が生じた場合：医師の診断、手当てを受けること。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3409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・医療機関に連絡する。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6963" y="118989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0557" y="1184332"/>
            <a:ext cx="436020" cy="434437"/>
          </a:xfrm>
          <a:prstGeom prst="rect">
            <a:avLst/>
          </a:prstGeom>
        </p:spPr>
      </p:pic>
      <p:pic>
        <p:nvPicPr>
          <p:cNvPr id="5" name="図 4" descr="腐食性">
            <a:extLst>
              <a:ext uri="{FF2B5EF4-FFF2-40B4-BE49-F238E27FC236}">
                <a16:creationId xmlns:a16="http://schemas.microsoft.com/office/drawing/2014/main" id="{38418220-EEF9-52F6-6E41-22FBF68503E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9342"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80091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518417171"/>
              </p:ext>
            </p:extLst>
          </p:nvPr>
        </p:nvGraphicFramePr>
        <p:xfrm>
          <a:off x="366276" y="734647"/>
          <a:ext cx="4595097" cy="6374076"/>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シクロヘキサノン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Cyclohexanone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O=(CH₂)</a:t>
                      </a:r>
                      <a:r>
                        <a:rPr lang="ja-JP" altLang="en-US" sz="900" u="none" strike="noStrike" dirty="0">
                          <a:solidFill>
                            <a:schemeClr val="tx1">
                              <a:lumMod val="95000"/>
                              <a:lumOff val="5000"/>
                            </a:schemeClr>
                          </a:solidFill>
                          <a:effectLst/>
                          <a:latin typeface="MS Gothic" charset="-128"/>
                          <a:ea typeface="MS Gothic" charset="-128"/>
                          <a:cs typeface="MS Gothic" charset="-128"/>
                        </a:rPr>
                        <a:t>₅</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RN:108-94-1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前眼部障害、皮膚障害、皮膚感作性、中枢神経障害、気道障害、骨の異常、生殖毒性のおそれの疑い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眼の痛み、流涙、結膜充血、皮膚炎、皮膚掻痒感（かゆみ）、皮膚発赤、湿疹、膨疹、頭痛、頭重、めまい、眠気、嘔吐、全身倦怠感、せき、息切れ、鼻水、鼻閉、鼻・喉の痛み、骨の痛み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76299">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・使用場所で飲食または喫煙をしないこと。</a:t>
                      </a:r>
                    </a:p>
                    <a:p>
                      <a:r>
                        <a:rPr kumimoji="1" lang="ja-JP" altLang="en-US" sz="800" dirty="0">
                          <a:latin typeface="MS Gothic" charset="-128"/>
                          <a:ea typeface="MS Gothic" charset="-128"/>
                          <a:cs typeface="MS Gothic" charset="-128"/>
                        </a:rPr>
                        <a:t>・屋外または換気の良い場所でのみ使用すること。</a:t>
                      </a: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・粉じん・蒸気などを吸入しないこと。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1901">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・直ちに、汚染された衣類をすべて脱ぐこと、取り除くこと。 皮膚を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流水、シャワーで洗うこと。</a:t>
                      </a:r>
                    </a:p>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・汚染された衣類を再使用する場合には洗濯すること。</a:t>
                      </a:r>
                    </a:p>
                    <a:p>
                      <a:r>
                        <a:rPr kumimoji="1" lang="ja-JP" altLang="en-US" sz="800" dirty="0">
                          <a:latin typeface="MS Gothic" charset="-128"/>
                          <a:ea typeface="MS Gothic" charset="-128"/>
                          <a:cs typeface="MS Gothic" charset="-128"/>
                        </a:rPr>
                        <a:t>・皮膚刺激が生じた場合、医師に連絡すること。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・眼の刺激が続く場合は、医師に連絡すること。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303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・気分が悪い時は、医師に連絡すること。</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793" y="1183541"/>
            <a:ext cx="436020" cy="436020"/>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kull">
            <a:extLst>
              <a:ext uri="{FF2B5EF4-FFF2-40B4-BE49-F238E27FC236}">
                <a16:creationId xmlns:a16="http://schemas.microsoft.com/office/drawing/2014/main" id="{26ED5174-D1A8-8C81-4270-565A7C9335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29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8490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526786432"/>
              </p:ext>
            </p:extLst>
          </p:nvPr>
        </p:nvGraphicFramePr>
        <p:xfrm>
          <a:off x="366276" y="734647"/>
          <a:ext cx="4595097" cy="6434569"/>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N</a:t>
                      </a:r>
                      <a:r>
                        <a:rPr lang="ja-JP" altLang="en-US" sz="1400" u="none" strike="noStrike" dirty="0">
                          <a:solidFill>
                            <a:schemeClr val="tx1">
                              <a:lumMod val="95000"/>
                              <a:lumOff val="5000"/>
                            </a:schemeClr>
                          </a:solidFill>
                          <a:effectLst/>
                          <a:latin typeface="MS Gothic" charset="-128"/>
                          <a:ea typeface="MS Gothic" charset="-128"/>
                          <a:cs typeface="MS Gothic" charset="-128"/>
                        </a:rPr>
                        <a:t>，</a:t>
                      </a:r>
                      <a:r>
                        <a:rPr lang="en-US" altLang="ja-JP" sz="1400" u="none" strike="noStrike" dirty="0">
                          <a:solidFill>
                            <a:schemeClr val="tx1">
                              <a:lumMod val="95000"/>
                              <a:lumOff val="5000"/>
                            </a:schemeClr>
                          </a:solidFill>
                          <a:effectLst/>
                          <a:latin typeface="MS Gothic" charset="-128"/>
                          <a:ea typeface="MS Gothic" charset="-128"/>
                          <a:cs typeface="MS Gothic" charset="-128"/>
                        </a:rPr>
                        <a:t>N-</a:t>
                      </a:r>
                      <a:r>
                        <a:rPr lang="ja-JP" altLang="en-US" sz="1400" u="none" strike="noStrike" dirty="0">
                          <a:solidFill>
                            <a:schemeClr val="tx1">
                              <a:lumMod val="95000"/>
                              <a:lumOff val="5000"/>
                            </a:schemeClr>
                          </a:solidFill>
                          <a:effectLst/>
                          <a:latin typeface="MS Gothic" charset="-128"/>
                          <a:ea typeface="MS Gothic" charset="-128"/>
                          <a:cs typeface="MS Gothic" charset="-128"/>
                        </a:rPr>
                        <a:t>ジメチルホルムアミド</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N,N-Dimethylformamide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HCON(CH₃)₂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RN:68-12-2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4472-41-7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前眼部障害、皮膚障害、中枢神経障害、気道障害、肝障害、消化器系障害、発がんのおそれ、生殖毒性のおそれ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せき、息切れ、鼻水、鼻閉、鼻・喉の痛み、易疲労感、黄疸、腹痛、下痢、食欲不振、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41464">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855984">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・新鮮な空気のある場所に移動し、呼吸しやすい姿勢で安静にさせる。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・呼吸困難な場合は酸素吸入をさせる。</a:t>
                      </a:r>
                    </a:p>
                    <a:p>
                      <a:r>
                        <a:rPr kumimoji="1" lang="ja-JP" altLang="en-US" sz="800" dirty="0">
                          <a:latin typeface="MS Gothic" charset="-128"/>
                          <a:ea typeface="MS Gothic" charset="-128"/>
                          <a:cs typeface="MS Gothic" charset="-128"/>
                        </a:rPr>
                        <a:t>・気分が悪い時や呼吸に関する症状が現れた場合は、医師の診察／</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手当てを受けること。</a:t>
                      </a:r>
                    </a:p>
                    <a:p>
                      <a:r>
                        <a:rPr kumimoji="1" lang="ja-JP" altLang="en-US" sz="800" dirty="0">
                          <a:latin typeface="MS Gothic" charset="-128"/>
                          <a:ea typeface="MS Gothic" charset="-128"/>
                          <a:cs typeface="MS Gothic" charset="-128"/>
                        </a:rPr>
                        <a:t>・できるだけ早く、繰り返し、負傷者にグルココルチコイド吸入</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スプレーを深く吸い込んでもらいます。</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・皮膚刺激が生じた場合：医師の診察／手当てを受けること。</a:t>
                      </a:r>
                    </a:p>
                    <a:p>
                      <a:r>
                        <a:rPr kumimoji="1" lang="ja-JP" altLang="en-US" sz="800" dirty="0">
                          <a:latin typeface="MS Gothic" charset="-128"/>
                          <a:ea typeface="MS Gothic" charset="-128"/>
                          <a:cs typeface="MS Gothic" charset="-128"/>
                        </a:rPr>
                        <a:t>・直ちに汚染された衣類を全て脱ぐこと。 皮膚に付着した部分を流水ま</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たはシャワーで洗い流したのち、水と石けん（鹸）で丁寧に洗浄する。</a:t>
                      </a:r>
                    </a:p>
                    <a:p>
                      <a:r>
                        <a:rPr kumimoji="1" lang="ja-JP" altLang="en-US" sz="800" dirty="0">
                          <a:latin typeface="MS Gothic" charset="-128"/>
                          <a:ea typeface="MS Gothic" charset="-128"/>
                          <a:cs typeface="MS Gothic" charset="-128"/>
                        </a:rPr>
                        <a:t>・アルコール、ガソリン、その他の溶剤は絶対に使用しない。</a:t>
                      </a:r>
                    </a:p>
                    <a:p>
                      <a:r>
                        <a:rPr kumimoji="1" lang="ja-JP" altLang="en-US" sz="800" dirty="0">
                          <a:latin typeface="MS Gothic" charset="-128"/>
                          <a:ea typeface="MS Gothic" charset="-128"/>
                          <a:cs typeface="MS Gothic" charset="-128"/>
                        </a:rPr>
                        <a:t>・汚染された衣類は密閉式の容器に入れる。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2684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・まぶたを大きく広げて流水で少なくとも</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分間、患部を洗眼する。</a:t>
                      </a:r>
                    </a:p>
                    <a:p>
                      <a:r>
                        <a:rPr kumimoji="1" lang="ja-JP" altLang="en-US" sz="800" dirty="0">
                          <a:latin typeface="MS Gothic" charset="-128"/>
                          <a:ea typeface="MS Gothic" charset="-128"/>
                          <a:cs typeface="MS Gothic" charset="-128"/>
                        </a:rPr>
                        <a:t>・眼の刺激が続く場合は医師の診察／手当てを受けること。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・意識がある場合は、コップ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p>
                    <a:p>
                      <a:r>
                        <a:rPr kumimoji="1" lang="ja-JP" altLang="en-US" sz="800" dirty="0">
                          <a:latin typeface="MS Gothic" charset="-128"/>
                          <a:ea typeface="MS Gothic" charset="-128"/>
                          <a:cs typeface="MS Gothic" charset="-128"/>
                        </a:rPr>
                        <a:t>・自然嘔吐の場合は、嘔吐物が呼吸器に侵入するのを防ぐため、頭を胸より低くし、うつぶせの姿勢にする。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6793" y="1183541"/>
            <a:ext cx="436020" cy="436020"/>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skull">
            <a:extLst>
              <a:ext uri="{FF2B5EF4-FFF2-40B4-BE49-F238E27FC236}">
                <a16:creationId xmlns:a16="http://schemas.microsoft.com/office/drawing/2014/main" id="{26ED5174-D1A8-8C81-4270-565A7C9335A3}"/>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029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291831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39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884767224"/>
              </p:ext>
            </p:extLst>
          </p:nvPr>
        </p:nvGraphicFramePr>
        <p:xfrm>
          <a:off x="366276" y="734647"/>
          <a:ext cx="4595097" cy="631381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テトラヒドロフラン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Tetrahydrofuran</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O–(CH₂)₄</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RN:109-99-9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1693-74-9</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前眼部障害、皮膚障害、中枢神経障害、気道障害、肝障害、発がんのおそれの疑い、生殖毒性のおそれの疑い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眼の痛み、流涙、結膜充血、皮膚炎、皮膚掻痒感（かゆみ）、皮膚発赤、頭痛、頭重、めまい、眠気、嘔吐、全身倦怠感、せき、息切れ、鼻水、鼻閉、鼻・喉の痛み、易疲労感、黄疸、体重減少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51312">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・保護手袋／保護衣／保護眼鏡／保護面を着用すること。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・粉じん・蒸気などを吸入しないこと。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5614">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・脱いだ衣類を再使用する前に洗濯し汚染除去すること。</a:t>
                      </a: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・直ちに医師を呼ぶこと。</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1148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593682179"/>
              </p:ext>
            </p:extLst>
          </p:nvPr>
        </p:nvGraphicFramePr>
        <p:xfrm>
          <a:off x="366276" y="734647"/>
          <a:ext cx="4547097" cy="6348475"/>
        </p:xfrm>
        <a:graphic>
          <a:graphicData uri="http://schemas.openxmlformats.org/drawingml/2006/table">
            <a:tbl>
              <a:tblPr firstRow="1" bandRow="1">
                <a:tableStyleId>{2D5ABB26-0587-4C30-8999-92F81FD0307C}</a:tableStyleId>
              </a:tblPr>
              <a:tblGrid>
                <a:gridCol w="523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1,1,2,2-</a:t>
                      </a:r>
                      <a:r>
                        <a:rPr lang="ja-JP" altLang="en-US" sz="1400" u="none" strike="noStrike" dirty="0">
                          <a:solidFill>
                            <a:schemeClr val="tx1">
                              <a:lumMod val="95000"/>
                              <a:lumOff val="5000"/>
                            </a:schemeClr>
                          </a:solidFill>
                          <a:effectLst/>
                          <a:latin typeface="MS Gothic" charset="-128"/>
                          <a:ea typeface="MS Gothic" charset="-128"/>
                          <a:cs typeface="MS Gothic" charset="-128"/>
                        </a:rPr>
                        <a:t>テトラクロロエタン</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1,1,2,2-Tetrachloroethane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Cl₂CH</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CHCl</a:t>
                      </a:r>
                      <a:r>
                        <a:rPr lang="en-US" altLang="ja-JP" sz="900" u="none" strike="noStrike" dirty="0">
                          <a:solidFill>
                            <a:schemeClr val="tx1">
                              <a:lumMod val="95000"/>
                              <a:lumOff val="5000"/>
                            </a:schemeClr>
                          </a:solidFill>
                          <a:effectLst/>
                          <a:latin typeface="MS Gothic" charset="-128"/>
                          <a:ea typeface="MS Gothic" charset="-128"/>
                          <a:cs typeface="MS Gothic" charset="-128"/>
                        </a:rPr>
                        <a:t>₂</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RN:79-34-5</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前眼部障害、皮膚障害、中枢神経障害、気道障害、肝障害、腎障害、発がんのおそれ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せき、たん、息切れ、鼻・喉の痛み、頭痛、頭重、めまい、眠気、吐き気、嘔吐、全身倦怠感、易疲労感、顔面蒼白、心悸亢進（動悸）、黄疸、血尿、多尿、乏尿、むくみ、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・ばく露又はばく露の懸念がある場合：医師の診察／手当てを受ける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こと。</a:t>
                      </a:r>
                    </a:p>
                    <a:p>
                      <a:r>
                        <a:rPr kumimoji="1" lang="ja-JP" altLang="en-US" sz="800" dirty="0">
                          <a:latin typeface="MS Gothic" charset="-128"/>
                          <a:ea typeface="MS Gothic" charset="-128"/>
                          <a:cs typeface="MS Gothic" charset="-128"/>
                        </a:rPr>
                        <a:t>・気分が悪いときは、医師の診察／手当てを受けること。</a:t>
                      </a:r>
                    </a:p>
                    <a:p>
                      <a:r>
                        <a:rPr kumimoji="1" lang="ja-JP" altLang="en-US" sz="800" dirty="0">
                          <a:latin typeface="MS Gothic" charset="-128"/>
                          <a:ea typeface="MS Gothic" charset="-128"/>
                          <a:cs typeface="MS Gothic" charset="-128"/>
                        </a:rPr>
                        <a:t>・特別な処置が必要である。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・多量の水／石けん（鹸）で洗うこと。</a:t>
                      </a: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・皮膚刺激が生じた場合：医師の診察／手当てを受けること。</a:t>
                      </a:r>
                    </a:p>
                    <a:p>
                      <a:r>
                        <a:rPr kumimoji="1" lang="ja-JP" altLang="en-US" sz="800" dirty="0">
                          <a:latin typeface="MS Gothic" charset="-128"/>
                          <a:ea typeface="MS Gothic" charset="-128"/>
                          <a:cs typeface="MS Gothic" charset="-128"/>
                        </a:rPr>
                        <a:t>・汚染された衣類を脱ぎ、再使用する場合には洗濯をすること。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・気分が悪いときは医師に連絡すること。</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4</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第一種有機溶剤等</a:t>
            </a:r>
            <a:endParaRPr lang="en-US" dirty="0"/>
          </a:p>
        </p:txBody>
      </p:sp>
      <p:pic>
        <p:nvPicPr>
          <p:cNvPr id="2" name="Picture 2" descr="skull">
            <a:extLst>
              <a:ext uri="{FF2B5EF4-FFF2-40B4-BE49-F238E27FC236}">
                <a16:creationId xmlns:a16="http://schemas.microsoft.com/office/drawing/2014/main" id="{DB85234B-F413-02FB-CB8A-26428F7035D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9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1808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653259311"/>
              </p:ext>
            </p:extLst>
          </p:nvPr>
        </p:nvGraphicFramePr>
        <p:xfrm>
          <a:off x="366276" y="734647"/>
          <a:ext cx="4595097" cy="639830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1,1,1-</a:t>
                      </a:r>
                      <a:r>
                        <a:rPr lang="ja-JP" altLang="en-US" sz="1400" u="none" strike="noStrike" dirty="0">
                          <a:solidFill>
                            <a:schemeClr val="tx1">
                              <a:lumMod val="95000"/>
                              <a:lumOff val="5000"/>
                            </a:schemeClr>
                          </a:solidFill>
                          <a:effectLst/>
                          <a:latin typeface="MS Gothic" charset="-128"/>
                          <a:ea typeface="MS Gothic" charset="-128"/>
                          <a:cs typeface="MS Gothic" charset="-128"/>
                        </a:rPr>
                        <a:t>トリクロロエタン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1,1,1-Trichloroethane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CCl</a:t>
                      </a:r>
                      <a:r>
                        <a:rPr lang="en-US" altLang="ja-JP" sz="900" u="none" strike="noStrike" dirty="0">
                          <a:solidFill>
                            <a:schemeClr val="tx1">
                              <a:lumMod val="95000"/>
                              <a:lumOff val="5000"/>
                            </a:schemeClr>
                          </a:solidFill>
                          <a:effectLst/>
                          <a:latin typeface="MS Gothic" charset="-128"/>
                          <a:ea typeface="MS Gothic" charset="-128"/>
                          <a:cs typeface="MS Gothic" charset="-128"/>
                        </a:rPr>
                        <a:t>₃–CH₃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RN:71-55-6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前眼部障害、皮膚障害、協調運動障害等の中枢神経障害、循環器系障害（不整脈）、発がんのおそれ、生殖毒性のおそれ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眼の痛み、流涙、結膜充血、皮膚炎、皮膚掻痒感（かゆみ）、皮膚発赤、頭痛、頭重、めまい、眠気、嘔吐、全身倦怠感、体重減少、不整脈</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17468">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・保護手袋／保護衣／保護眼鏡／保護面を着用すること。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・汚染された衣類を脱ぐこと。</a:t>
                      </a:r>
                    </a:p>
                    <a:p>
                      <a:r>
                        <a:rPr kumimoji="1" lang="ja-JP" altLang="en-US" sz="800" dirty="0">
                          <a:latin typeface="MS Gothic" charset="-128"/>
                          <a:ea typeface="MS Gothic" charset="-128"/>
                          <a:cs typeface="MS Gothic" charset="-128"/>
                        </a:rPr>
                        <a:t>・皮膚刺激が生じた場合、医師の診断、手当てを受けること。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55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67" y="1184332"/>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29237190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792499341"/>
              </p:ext>
            </p:extLst>
          </p:nvPr>
        </p:nvGraphicFramePr>
        <p:xfrm>
          <a:off x="366276" y="734647"/>
          <a:ext cx="4595097" cy="639374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トルエン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Toluene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C₆H₅–CH₃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RN:108-88-3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2037-26-5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前眼部障害、皮膚障害、中枢神経障害、気道障害、腎障害、生殖毒性のおそれ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酩酊、ふるえ、運動失調、意識障害、記憶障害、せき、息切れ、鼻水、鼻閉、鼻・喉の痛み、血尿、多尿、乏尿、むく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火花</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裸火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高温のもののような着火源から遠ざけること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・容器を密閉しておくこと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・静電気放電に対する予防措置を講ずること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・粉じん</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煙</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ｶﾞｽ</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粉じん・蒸気などを吸入しないこと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・妊娠中</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授乳期中は接触を避けること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・取扱後は手などをよく洗うこと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・使用場所で飲食・喫煙をしないこと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・屋外又は換気の良い場所でのみ使用すること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・環境への放出を避けること</a:t>
                      </a:r>
                      <a:r>
                        <a:rPr kumimoji="1" lang="en-US" altLang="ja-JP" sz="800" dirty="0">
                          <a:latin typeface="MS Gothic" charset="-128"/>
                          <a:ea typeface="MS Gothic" charset="-128"/>
                          <a:cs typeface="MS Gothic" charset="-128"/>
                        </a:rPr>
                        <a: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28456">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・空気の新鮮な場所に移し、呼吸しやすい姿勢で休息させること。安静。</a:t>
                      </a:r>
                    </a:p>
                    <a:p>
                      <a:r>
                        <a:rPr kumimoji="1" lang="ja-JP" altLang="en-US" sz="800" dirty="0">
                          <a:latin typeface="MS Gothic" charset="-128"/>
                          <a:ea typeface="MS Gothic" charset="-128"/>
                          <a:cs typeface="MS Gothic" charset="-128"/>
                        </a:rPr>
                        <a:t>・医師の診断、手当てを受けること。</a:t>
                      </a:r>
                    </a:p>
                    <a:p>
                      <a:r>
                        <a:rPr kumimoji="1" lang="ja-JP" altLang="en-US" sz="800" dirty="0">
                          <a:latin typeface="MS Gothic" charset="-128"/>
                          <a:ea typeface="MS Gothic" charset="-128"/>
                          <a:cs typeface="MS Gothic" charset="-128"/>
                        </a:rPr>
                        <a:t>・特別な処置が必要である。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4077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・多量の水と石けんで洗うこと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・医師の診断、手当てを受けること。</a:t>
                      </a: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・汚染された衣服を脱ぎ、再使用する場合には洗濯をすること。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2111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・医師の診断、手当てを受けること。</a:t>
                      </a:r>
                    </a:p>
                    <a:p>
                      <a:r>
                        <a:rPr kumimoji="1" lang="ja-JP" altLang="en-US" sz="800" dirty="0">
                          <a:latin typeface="MS Gothic" charset="-128"/>
                          <a:ea typeface="MS Gothic" charset="-128"/>
                          <a:cs typeface="MS Gothic" charset="-128"/>
                        </a:rPr>
                        <a:t>・特別な処置が必要である。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・直ちに医師に連絡し、医師の診断、手当てを受けること。</a:t>
                      </a: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・揮発性液体なので、吐き出させるとかえって肺への吸引などの危険が</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増す。水でよく口の中を洗わせてもよい。</a:t>
                      </a:r>
                    </a:p>
                    <a:p>
                      <a:r>
                        <a:rPr kumimoji="1" lang="ja-JP" altLang="en-US" sz="800" dirty="0">
                          <a:latin typeface="MS Gothic" charset="-128"/>
                          <a:ea typeface="MS Gothic" charset="-128"/>
                          <a:cs typeface="MS Gothic" charset="-128"/>
                        </a:rPr>
                        <a:t>・被災者に意識の無い場合は、口から何も与えてはならない。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659615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710854574"/>
              </p:ext>
            </p:extLst>
          </p:nvPr>
        </p:nvGraphicFramePr>
        <p:xfrm>
          <a:off x="366276" y="734647"/>
          <a:ext cx="4595097" cy="638273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ノルマルヘキサン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n-Hexane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14</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RN:110-54-3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前眼部障害、皮膚障害、中枢神経障害、末梢神経障害、気道障害、生殖毒性のおそれの疑い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眼の痛み、流涙、結膜充血、皮膚炎、皮膚掻痒感（かゆみ）、皮膚発赤、頭痛、頭重、めまい、眠気、嘔吐、全身倦怠感、四肢の知覚異常、四肢の運動障害、せき、息切れ、鼻水、鼻閉、鼻・喉の痛み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76299">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、クロロプレン△、ネオプレン</a:t>
                      </a:r>
                      <a:r>
                        <a:rPr kumimoji="1" lang="ja-JP" altLang="en-US" sz="800" dirty="0">
                          <a:solidFill>
                            <a:schemeClr val="tx1"/>
                          </a:solidFill>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・呼吸困難な場合は酸素吸入をさせる。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・汚染された衣服を脱がせる。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・皮膚に付着した部分を多量の水と石けんで丁寧に洗浄する。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7359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・多量の流水で</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分間洗浄する。できればコンタクトレンズを外す。</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・口をすすぐ。嘔吐させないこと。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・直ちに医師の診察／手当てを受けること。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288982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364313249"/>
              </p:ext>
            </p:extLst>
          </p:nvPr>
        </p:nvGraphicFramePr>
        <p:xfrm>
          <a:off x="366276" y="734647"/>
          <a:ext cx="4595097" cy="637482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a:t>
                      </a:r>
                      <a:r>
                        <a:rPr lang="ja-JP" altLang="en-US" sz="1400" u="none" strike="noStrike" dirty="0">
                          <a:solidFill>
                            <a:schemeClr val="tx1">
                              <a:lumMod val="95000"/>
                              <a:lumOff val="5000"/>
                            </a:schemeClr>
                          </a:solidFill>
                          <a:effectLst/>
                          <a:latin typeface="MS Gothic" charset="-128"/>
                          <a:ea typeface="MS Gothic" charset="-128"/>
                          <a:cs typeface="MS Gothic" charset="-128"/>
                        </a:rPr>
                        <a:t>ブタノール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1-Butanol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CH₃–CH₂–CH₂–CH₂OH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RN:71-36-3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CN" altLang="en-US" sz="800" dirty="0">
                          <a:latin typeface="MS Gothic" charset="-128"/>
                          <a:ea typeface="MS Gothic" charset="-128"/>
                          <a:cs typeface="MS Gothic" charset="-128"/>
                        </a:rPr>
                        <a:t>前眼部障害、皮膚障害、中枢神経障害、聴覚障害、気道障害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眼の痛み、流涙、結膜充血、皮膚炎、皮膚掻痒感（かゆみ）、皮膚発赤、頭痛、頭重、めまい、眠気、嘔吐、全身倦怠感、聴力低下、せき、息切れ、鼻水、鼻閉、鼻・喉の痛み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41480">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・呼吸困難な場合は酸素吸入をさせる。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・呼吸が止まっている場合は、口鼻蘇生法を行う。それが不可能な場合</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は、口対口蘇生法を行う。</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・汚染された衣服を脱がせる。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・皮膚に付着した部分を流水で少なくとも</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20</a:t>
                      </a:r>
                      <a:r>
                        <a:rPr kumimoji="1" lang="ja-JP" altLang="en-US" sz="800" dirty="0">
                          <a:latin typeface="MS Gothic" charset="-128"/>
                          <a:ea typeface="MS Gothic" charset="-128"/>
                          <a:cs typeface="MS Gothic" charset="-128"/>
                        </a:rPr>
                        <a:t>分間洗浄する。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369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・流水で</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分間洗浄する。できればコンタクトレンズを外す。その後も</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2353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・意識があればコップ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杯の水を飲ませる。嘔吐させないこと。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61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055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33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5" name="図 4" descr="腐食性">
            <a:extLst>
              <a:ext uri="{FF2B5EF4-FFF2-40B4-BE49-F238E27FC236}">
                <a16:creationId xmlns:a16="http://schemas.microsoft.com/office/drawing/2014/main" id="{38418220-EEF9-52F6-6E41-22FBF68503E4}"/>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5532"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6031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025814705"/>
              </p:ext>
            </p:extLst>
          </p:nvPr>
        </p:nvGraphicFramePr>
        <p:xfrm>
          <a:off x="366276" y="734647"/>
          <a:ext cx="4595097" cy="635834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2-</a:t>
                      </a:r>
                      <a:r>
                        <a:rPr lang="ja-JP" altLang="en-US" sz="1400" u="none" strike="noStrike" dirty="0">
                          <a:solidFill>
                            <a:schemeClr val="tx1">
                              <a:lumMod val="95000"/>
                              <a:lumOff val="5000"/>
                            </a:schemeClr>
                          </a:solidFill>
                          <a:effectLst/>
                          <a:latin typeface="MS Gothic" charset="-128"/>
                          <a:ea typeface="MS Gothic" charset="-128"/>
                          <a:cs typeface="MS Gothic" charset="-128"/>
                        </a:rPr>
                        <a:t>ブタノール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2-Butanol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CH₃–CHOH–CH₂–CH₃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RN:78-92-2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前眼部障害、中枢神経障害、気道障害、生殖毒性のおそれの疑い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27300">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・粉じん・蒸気などの吸入を避けること。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00455">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・汚染された衣類を脱ぎ、再使用する前に洗濯すること。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42684">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・医師の手当、診断を受けること。</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61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489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02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537594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38587484"/>
              </p:ext>
            </p:extLst>
          </p:nvPr>
        </p:nvGraphicFramePr>
        <p:xfrm>
          <a:off x="366276" y="734647"/>
          <a:ext cx="4595097" cy="638808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メタノール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Methanol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RN:67-56-1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前眼部障害、中枢神経障害、視神経障害、気道障害、肺障害、生殖毒性のおそれ、全身毒性（ばく露による影響が複数の臓器にわたる可能性がある等臓器を特定できないもの）</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眼の痛み、流涙、結膜充血、頭痛、頭重、めまい、眠気、嘔吐、全身倦怠感、四肢の知覚異常、四肢の運動障害、視覚異常、せき、息切れ、鼻水、鼻閉、鼻・喉の痛み、胸痛、呼吸困難</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55539">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・火花を発生させない工具を使用すること。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・粉じん・蒸気などを吸入しないこと。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、クロロプレン△、ネオプレン△</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5949">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・空気の新鮮な場所に移し、呼吸しやすい姿勢で休息させること。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・直ちに、汚染された衣類をすべて脱ぐこと、取り除くこと。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・皮膚を流水、シャワーで洗うこと。</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・眼の刺激が続く場合は医師の診断、手当てを受けること。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61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489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02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4215580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242008008"/>
              </p:ext>
            </p:extLst>
          </p:nvPr>
        </p:nvGraphicFramePr>
        <p:xfrm>
          <a:off x="366276" y="734647"/>
          <a:ext cx="4595097" cy="639858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メチルエチルケトン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Methyl ethyl ketone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CH₃–CO–CH₂–CH₃</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RN:78-93-3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TW" altLang="en-US" sz="800" dirty="0">
                          <a:latin typeface="MS Gothic" charset="-128"/>
                          <a:ea typeface="MS Gothic" charset="-128"/>
                          <a:cs typeface="MS Gothic" charset="-128"/>
                        </a:rPr>
                        <a:t>前眼部障害、皮膚障害、中枢神経障害、気道障害、腎障害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眼の痛み、流涙、結膜充血、皮膚炎、皮膚掻痒感（かゆみ）、皮膚発赤、頭痛、頭重、めまい、眠気、嘔吐、全身倦怠感、血尿、多尿、乏尿、むくみ、せき、息切れ、鼻水、鼻閉、鼻・喉の痛み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1198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、ネオプレン</a:t>
                      </a:r>
                      <a:r>
                        <a:rPr kumimoji="1" lang="en-US" altLang="ja-JP" sz="800" b="0" dirty="0">
                          <a:solidFill>
                            <a:schemeClr val="tx1"/>
                          </a:solidFill>
                          <a:latin typeface="MS Gothic" charset="-128"/>
                          <a:ea typeface="MS Gothic" charset="-128"/>
                          <a:cs typeface="MS Gothic" charset="-128"/>
                        </a:rPr>
                        <a:t>×</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・気分が悪い時は、医師の手当て、診断を受けること。</a:t>
                      </a:r>
                    </a:p>
                    <a:p>
                      <a:r>
                        <a:rPr kumimoji="1" lang="ja-JP" altLang="en-US" sz="800" dirty="0">
                          <a:latin typeface="MS Gothic" charset="-128"/>
                          <a:ea typeface="MS Gothic" charset="-128"/>
                          <a:cs typeface="MS Gothic" charset="-128"/>
                        </a:rPr>
                        <a:t>・特別処置。</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・汚染された衣類を脱ぎ、再使用する前に洗濯すること。</a:t>
                      </a:r>
                    </a:p>
                    <a:p>
                      <a:r>
                        <a:rPr kumimoji="1" lang="ja-JP" altLang="en-US" sz="800" dirty="0">
                          <a:latin typeface="MS Gothic" charset="-128"/>
                          <a:ea typeface="MS Gothic" charset="-128"/>
                          <a:cs typeface="MS Gothic" charset="-128"/>
                        </a:rPr>
                        <a:t>・医師に連絡し、診断、手当てを受けること。</a:t>
                      </a:r>
                    </a:p>
                    <a:p>
                      <a:r>
                        <a:rPr kumimoji="1" lang="ja-JP" altLang="en-US" sz="800" dirty="0">
                          <a:latin typeface="MS Gothic" charset="-128"/>
                          <a:ea typeface="MS Gothic" charset="-128"/>
                          <a:cs typeface="MS Gothic" charset="-128"/>
                        </a:rPr>
                        <a:t>・特別処置。</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・眼の刺激が持続する場合、気分が悪い時は、医師の診断、手当てを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受けること。</a:t>
                      </a:r>
                    </a:p>
                    <a:p>
                      <a:r>
                        <a:rPr kumimoji="1" lang="ja-JP" altLang="en-US" sz="800" dirty="0">
                          <a:latin typeface="MS Gothic" charset="-128"/>
                          <a:ea typeface="MS Gothic" charset="-128"/>
                          <a:cs typeface="MS Gothic" charset="-128"/>
                        </a:rPr>
                        <a:t>・特別処置。</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・医師に連絡し、医師の手当て、診断を受けること。</a:t>
                      </a:r>
                    </a:p>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・特別処置。</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61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489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02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074248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67060410"/>
              </p:ext>
            </p:extLst>
          </p:nvPr>
        </p:nvGraphicFramePr>
        <p:xfrm>
          <a:off x="366276" y="734647"/>
          <a:ext cx="4595097" cy="635431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メチルシクロヘキサノール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err="1">
                          <a:solidFill>
                            <a:schemeClr val="tx1">
                              <a:lumMod val="95000"/>
                              <a:lumOff val="5000"/>
                            </a:schemeClr>
                          </a:solidFill>
                          <a:effectLst/>
                          <a:latin typeface="MS Gothic" charset="-128"/>
                          <a:ea typeface="MS Gothic" charset="-128"/>
                          <a:cs typeface="MS Gothic" charset="-128"/>
                        </a:rPr>
                        <a:t>Methylcyclohexanol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11</a:t>
                      </a:r>
                      <a:r>
                        <a:rPr lang="en-US" altLang="ja-JP" sz="900" u="none" strike="noStrike" dirty="0">
                          <a:solidFill>
                            <a:schemeClr val="tx1">
                              <a:lumMod val="95000"/>
                              <a:lumOff val="5000"/>
                            </a:schemeClr>
                          </a:solidFill>
                          <a:effectLst/>
                          <a:latin typeface="MS Gothic" charset="-128"/>
                          <a:ea typeface="MS Gothic" charset="-128"/>
                          <a:cs typeface="MS Gothic" charset="-128"/>
                        </a:rPr>
                        <a:t>OH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RN:25639-42-3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CN" altLang="en-US" sz="800" dirty="0">
                          <a:latin typeface="MS Gothic" charset="-128"/>
                          <a:ea typeface="MS Gothic" charset="-128"/>
                          <a:cs typeface="MS Gothic" charset="-128"/>
                        </a:rPr>
                        <a:t>前眼部障害、皮膚障害、中枢神経障害、気道障害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05958">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・粉じん・蒸気などの吸入を避けること。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8513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ニトリル〇、ラテックス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、クロロプレン△、ネオプレン</a:t>
                      </a:r>
                      <a:r>
                        <a:rPr kumimoji="1" lang="ja-JP" altLang="en-US" sz="800" dirty="0">
                          <a:solidFill>
                            <a:schemeClr val="tx1"/>
                          </a:solidFill>
                          <a:latin typeface="MS Gothic" charset="-128"/>
                          <a:ea typeface="MS Gothic" charset="-128"/>
                          <a:cs typeface="MS Gothic" charset="-128"/>
                        </a:rPr>
                        <a:t>◎</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a:latin typeface="MS Gothic" charset="-128"/>
                          <a:ea typeface="MS Gothic" charset="-128"/>
                          <a:cs typeface="MS Gothic" charset="-128"/>
                        </a:rPr>
                        <a:t>吸入した</a:t>
                      </a:r>
                      <a:endParaRPr kumimoji="1" lang="en-US" altLang="ja-JP" sz="800">
                        <a:latin typeface="MS Gothic" charset="-128"/>
                        <a:ea typeface="MS Gothic" charset="-128"/>
                        <a:cs typeface="MS Gothic" charset="-128"/>
                      </a:endParaRPr>
                    </a:p>
                    <a:p>
                      <a:pPr algn="ctr"/>
                      <a:r>
                        <a:rPr kumimoji="1" lang="ja-JP" altLang="en-US" sz="800">
                          <a:latin typeface="MS Gothic" charset="-128"/>
                          <a:ea typeface="MS Gothic" charset="-128"/>
                          <a:cs typeface="MS Gothic" charset="-128"/>
                        </a:rPr>
                        <a:t>場合</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・汚染された衣類を脱ぎ、再使用する前に洗濯すること。</a:t>
                      </a:r>
                    </a:p>
                    <a:p>
                      <a:r>
                        <a:rPr kumimoji="1" lang="ja-JP" altLang="en-US" sz="800" dirty="0">
                          <a:latin typeface="MS Gothic" charset="-128"/>
                          <a:ea typeface="MS Gothic" charset="-128"/>
                          <a:cs typeface="MS Gothic" charset="-128"/>
                        </a:rPr>
                        <a:t>・皮膚刺激が生じた場合、気分が悪い時は、医師の診断、手当てを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・眼の刺激が持続する場合、気分が悪い時は、医師の診断、手当てを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・気分が悪い時は、医師に連絡すること。</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00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1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48132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03428948"/>
              </p:ext>
            </p:extLst>
          </p:nvPr>
        </p:nvGraphicFramePr>
        <p:xfrm>
          <a:off x="366276" y="734647"/>
          <a:ext cx="4595097" cy="6346467"/>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メチルシクロヘキサノン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Methylcyclohexanone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C₆H₉(CH₃)–CO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RN:1331-22-2</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zh-CN" altLang="en-US" sz="800" dirty="0">
                          <a:latin typeface="MS Gothic" charset="-128"/>
                          <a:ea typeface="MS Gothic" charset="-128"/>
                          <a:cs typeface="MS Gothic" charset="-128"/>
                        </a:rPr>
                        <a:t>前眼部障害、皮膚障害、中枢神経障害、気道障害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・粉じん・蒸気などの吸入を避けること。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・屋外又は換気の良い場所でだけ使用すること。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、ネオプレン△</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81152">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a:latin typeface="MS Gothic" charset="-128"/>
                          <a:ea typeface="MS Gothic" charset="-128"/>
                          <a:cs typeface="MS Gothic" charset="-128"/>
                        </a:rPr>
                        <a:t>吸入した</a:t>
                      </a:r>
                      <a:endParaRPr kumimoji="1" lang="en-US" altLang="ja-JP" sz="800">
                        <a:latin typeface="MS Gothic" charset="-128"/>
                        <a:ea typeface="MS Gothic" charset="-128"/>
                        <a:cs typeface="MS Gothic" charset="-128"/>
                      </a:endParaRPr>
                    </a:p>
                    <a:p>
                      <a:pPr algn="ctr"/>
                      <a:r>
                        <a:rPr kumimoji="1" lang="ja-JP" altLang="en-US" sz="800">
                          <a:latin typeface="MS Gothic" charset="-128"/>
                          <a:ea typeface="MS Gothic" charset="-128"/>
                          <a:cs typeface="MS Gothic" charset="-128"/>
                        </a:rPr>
                        <a:t>場合</a:t>
                      </a:r>
                      <a:endParaRPr kumimoji="1" lang="ja-JP" altLang="en-US" sz="8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・直ちに汚染された衣類を全て脱ぐこと。皮膚を水又はシャワーで洗う</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こと。</a:t>
                      </a:r>
                    </a:p>
                    <a:p>
                      <a:r>
                        <a:rPr kumimoji="1" lang="ja-JP" altLang="en-US" sz="800" dirty="0">
                          <a:latin typeface="MS Gothic" charset="-128"/>
                          <a:ea typeface="MS Gothic" charset="-128"/>
                          <a:cs typeface="MS Gothic" charset="-128"/>
                        </a:rPr>
                        <a:t>・皮膚刺激が生じた場合：医師の診察／手当てを受けること。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445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・口をすすぐ。無理に吐かせない。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・意識がある場合、水を飲ませる。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・安静にして、温める。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00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61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2212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49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650635598"/>
              </p:ext>
            </p:extLst>
          </p:nvPr>
        </p:nvGraphicFramePr>
        <p:xfrm>
          <a:off x="366276" y="734647"/>
          <a:ext cx="4595097" cy="633428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メチル</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ノルマル</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ブチルケトン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2-Methyl-n-butylketone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CH₃–CO–CH₂–CH₂–CH₂–CH₃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RN:591-78-6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前眼部障害、中枢神経障害、気道障害、末梢神経障害、生殖毒性のおそれの疑い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眼の痛み、流涙、結膜充血、頭痛、頭重、めまい、眠気、嘔吐、全身倦怠感、四肢の知覚異常、四肢の運動障害、脱力感、せき、息切れ、鼻水、鼻閉、鼻・喉の痛み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、ネオプレン</a:t>
                      </a:r>
                      <a:r>
                        <a:rPr kumimoji="1" lang="en-US" altLang="ja-JP" sz="800" b="0" dirty="0">
                          <a:solidFill>
                            <a:schemeClr val="tx1"/>
                          </a:solidFill>
                          <a:latin typeface="MS Gothic" charset="-128"/>
                          <a:ea typeface="MS Gothic" charset="-128"/>
                          <a:cs typeface="MS Gothic" charset="-128"/>
                        </a:rPr>
                        <a:t>×</a:t>
                      </a: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・気分が悪い時は、医師の診断、手当てを受けること。</a:t>
                      </a:r>
                    </a:p>
                    <a:p>
                      <a:r>
                        <a:rPr kumimoji="1" lang="ja-JP" altLang="en-US" sz="800" dirty="0">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・大量の水で洗うこと。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a:t>
                      </a:r>
                      <a:r>
                        <a:rPr kumimoji="1" lang="en-US" altLang="ja-JP" sz="800" dirty="0">
                          <a:latin typeface="MS Gothic" charset="-128"/>
                          <a:ea typeface="MS Gothic" charset="-128"/>
                          <a:cs typeface="MS Gothic" charset="-128"/>
                        </a:rPr>
                        <a:t>15</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20</a:t>
                      </a:r>
                      <a:r>
                        <a:rPr kumimoji="1" lang="ja-JP" altLang="en-US" sz="800" dirty="0">
                          <a:latin typeface="MS Gothic" charset="-128"/>
                          <a:ea typeface="MS Gothic" charset="-128"/>
                          <a:cs typeface="MS Gothic" charset="-128"/>
                        </a:rPr>
                        <a:t>分間注意深く洗うこと。次に、コンタクトレンズを着用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していて容易に外せる場合は外すこと。その後も洗浄を続けること。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・症状が続く場合には、医師に連絡すること。</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水で口をすすぎ、直ちに医師の診断を受けること。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9061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5489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002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7303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4245895407"/>
              </p:ext>
            </p:extLst>
          </p:nvPr>
        </p:nvGraphicFramePr>
        <p:xfrm>
          <a:off x="366276" y="734647"/>
          <a:ext cx="4547097" cy="6451038"/>
        </p:xfrm>
        <a:graphic>
          <a:graphicData uri="http://schemas.openxmlformats.org/drawingml/2006/table">
            <a:tbl>
              <a:tblPr firstRow="1" bandRow="1">
                <a:tableStyleId>{2D5ABB26-0587-4C30-8999-92F81FD0307C}</a:tableStyleId>
              </a:tblPr>
              <a:tblGrid>
                <a:gridCol w="523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トリクロロエチレン</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Trichloroethylene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ClCH</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err="1">
                          <a:solidFill>
                            <a:schemeClr val="tx1">
                              <a:lumMod val="95000"/>
                              <a:lumOff val="5000"/>
                            </a:schemeClr>
                          </a:solidFill>
                          <a:effectLst/>
                          <a:latin typeface="MS Gothic" charset="-128"/>
                          <a:ea typeface="MS Gothic" charset="-128"/>
                          <a:cs typeface="MS Gothic" charset="-128"/>
                        </a:rPr>
                        <a:t>CCl</a:t>
                      </a:r>
                      <a:r>
                        <a:rPr lang="en-US" altLang="ja-JP" sz="900" u="none" strike="noStrike" dirty="0">
                          <a:solidFill>
                            <a:schemeClr val="tx1">
                              <a:lumMod val="95000"/>
                              <a:lumOff val="5000"/>
                            </a:schemeClr>
                          </a:solidFill>
                          <a:effectLst/>
                          <a:latin typeface="MS Gothic" charset="-128"/>
                          <a:ea typeface="MS Gothic" charset="-128"/>
                          <a:cs typeface="MS Gothic" charset="-128"/>
                        </a:rPr>
                        <a:t>₂</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RN:79-01-6</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前眼部障害、皮膚障害、皮膚感作性、中枢神経障害、末梢神経障害（視神経障害・三叉神経障害等）、気道障害、肺障害、肝障害、腎障害、腎臓がん、肝胆道系がん、造血器がん、生殖毒性のおそれの疑い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湿疹、じんま疹、頭痛、頭重、めまい、眠気、吐き気、嘔吐、全身倦怠感、ふるえ、四肢の知覚異常、四肢の運動障害、せき、たん、息切れ、鼻・喉の痛み、胸痛、呼吸困難、顔面蒼白、心悸亢進（動悸）、易疲労感、黄疸、血尿、多尿、乏尿、むくみ、頸部等のリンパ節の腫大、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・汚染された作業衣は作業場から出さないこと。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 データなし、ラテックス データなし、クロロプレン データなし、</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3109">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半座位をとる。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・人工呼吸が必要な場合がある。直ちに医療機関に連絡する。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9236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・多量の水と石けん（鹸）で洗うこと。</a:t>
                      </a:r>
                    </a:p>
                    <a:p>
                      <a:r>
                        <a:rPr kumimoji="1" lang="ja-JP" altLang="en-US" sz="800" dirty="0">
                          <a:latin typeface="MS Gothic" charset="-128"/>
                          <a:ea typeface="MS Gothic" charset="-128"/>
                          <a:cs typeface="MS Gothic" charset="-128"/>
                        </a:rPr>
                        <a:t>・皮膚刺激又は発しん（疹）が生じた場合：医師の診断、手当てを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口をすすぐ。吐かせない。直ちに医療機関に連絡する。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5</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第一種有機溶剤等</a:t>
            </a:r>
            <a:endParaRPr lang="en-US" dirty="0"/>
          </a:p>
        </p:txBody>
      </p:sp>
      <p:pic>
        <p:nvPicPr>
          <p:cNvPr id="6" name="図 5">
            <a:extLst>
              <a:ext uri="{FF2B5EF4-FFF2-40B4-BE49-F238E27FC236}">
                <a16:creationId xmlns:a16="http://schemas.microsoft.com/office/drawing/2014/main" id="{5A4CBA3C-2B21-7943-3FDC-84F46ACE28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1183541"/>
            <a:ext cx="436020" cy="436020"/>
          </a:xfrm>
          <a:prstGeom prst="rect">
            <a:avLst/>
          </a:prstGeom>
        </p:spPr>
      </p:pic>
      <p:pic>
        <p:nvPicPr>
          <p:cNvPr id="9" name="図 8">
            <a:extLst>
              <a:ext uri="{FF2B5EF4-FFF2-40B4-BE49-F238E27FC236}">
                <a16:creationId xmlns:a16="http://schemas.microsoft.com/office/drawing/2014/main" id="{8A71E2BD-6847-F001-D65D-10C6BB01EF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pic>
        <p:nvPicPr>
          <p:cNvPr id="10" name="図 9">
            <a:extLst>
              <a:ext uri="{FF2B5EF4-FFF2-40B4-BE49-F238E27FC236}">
                <a16:creationId xmlns:a16="http://schemas.microsoft.com/office/drawing/2014/main" id="{121B33F2-E04B-74FA-CCA9-E5FB11023F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09127" y="1184332"/>
            <a:ext cx="436020" cy="434437"/>
          </a:xfrm>
          <a:prstGeom prst="rect">
            <a:avLst/>
          </a:prstGeom>
        </p:spPr>
      </p:pic>
    </p:spTree>
    <p:extLst>
      <p:ext uri="{BB962C8B-B14F-4D97-AF65-F5344CB8AC3E}">
        <p14:creationId xmlns:p14="http://schemas.microsoft.com/office/powerpoint/2010/main" val="5197744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98780960"/>
              </p:ext>
            </p:extLst>
          </p:nvPr>
        </p:nvGraphicFramePr>
        <p:xfrm>
          <a:off x="366276" y="734647"/>
          <a:ext cx="4595097" cy="645264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ガソリン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lang="en-US" altLang="ja-JP" sz="900" u="none" strike="noStrike" dirty="0">
                          <a:solidFill>
                            <a:schemeClr val="tx1">
                              <a:lumMod val="95000"/>
                              <a:lumOff val="5000"/>
                            </a:schemeClr>
                          </a:solidFill>
                          <a:effectLst/>
                          <a:latin typeface="MS Gothic" charset="-128"/>
                          <a:ea typeface="MS Gothic" charset="-128"/>
                          <a:cs typeface="MS Gothic" charset="-128"/>
                        </a:rPr>
                        <a:t>Gasoline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ja-JP" altLang="en-US" sz="900" u="none" strike="noStrike" dirty="0">
                          <a:solidFill>
                            <a:schemeClr val="tx1"/>
                          </a:solidFill>
                          <a:effectLst/>
                          <a:latin typeface="MS Gothic" charset="-128"/>
                          <a:ea typeface="MS Gothic" charset="-128"/>
                          <a:cs typeface="MS Gothic" charset="-128"/>
                        </a:rPr>
                        <a:t>化学式：特定なし</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RN:8006-61-9</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前眼部障害、皮膚障害、中枢神経障害、肺障害、腎障害、循環器系障害、発がんのおそれの疑い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、皮膚発赤、頭痛、頭重、めまい、眠気、嘔吐、全身倦怠感、血尿、多尿、乏尿、むくみ、胸痛、呼吸困難、息切れ、体重減少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104281">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・静電気放電や火花による引火を防止すること。</a:t>
                      </a:r>
                    </a:p>
                    <a:p>
                      <a:r>
                        <a:rPr kumimoji="1" lang="ja-JP" altLang="en-US" sz="800" dirty="0">
                          <a:latin typeface="MS Gothic" charset="-128"/>
                          <a:ea typeface="MS Gothic" charset="-128"/>
                          <a:cs typeface="MS Gothic" charset="-128"/>
                        </a:rPr>
                        <a:t>・個人用保護具や換気装置を使用し、ばく露を避けること。</a:t>
                      </a:r>
                    </a:p>
                    <a:p>
                      <a:r>
                        <a:rPr kumimoji="1" lang="ja-JP" altLang="en-US" sz="800" dirty="0">
                          <a:latin typeface="MS Gothic" charset="-128"/>
                          <a:ea typeface="MS Gothic" charset="-128"/>
                          <a:cs typeface="MS Gothic" charset="-128"/>
                        </a:rPr>
                        <a:t>・屋外又は換気の良い区域でのみ使用すること。</a:t>
                      </a:r>
                    </a:p>
                    <a:p>
                      <a:r>
                        <a:rPr kumimoji="1" lang="ja-JP" altLang="en-US" sz="800" dirty="0">
                          <a:latin typeface="MS Gothic" charset="-128"/>
                          <a:ea typeface="MS Gothic" charset="-128"/>
                          <a:cs typeface="MS Gothic" charset="-128"/>
                        </a:rPr>
                        <a:t>・粉じん・蒸気などを吸入しないこと。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・取扱い後はよく手を洗うこと。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69406">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、クロロプレン△、ネオプレン〇</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・医師の手当、診断を受けること。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・汚染された衣類を脱ぐこと。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・医師の手当、診断を受けること。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118354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第三種有機溶剤等</a:t>
            </a:r>
            <a:endParaRPr lang="en-US" dirty="0"/>
          </a:p>
        </p:txBody>
      </p:sp>
      <p:pic>
        <p:nvPicPr>
          <p:cNvPr id="2" name="図 1" descr="炎">
            <a:extLst>
              <a:ext uri="{FF2B5EF4-FFF2-40B4-BE49-F238E27FC236}">
                <a16:creationId xmlns:a16="http://schemas.microsoft.com/office/drawing/2014/main" id="{28EA0B34-6F17-7208-5DBD-1A87FAC502D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58405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30892816"/>
              </p:ext>
            </p:extLst>
          </p:nvPr>
        </p:nvGraphicFramePr>
        <p:xfrm>
          <a:off x="366276" y="734647"/>
          <a:ext cx="4595097" cy="605289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コールタールナフサ</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lang="en-US" altLang="ja-JP" sz="900" u="none" strike="noStrike" dirty="0">
                          <a:solidFill>
                            <a:schemeClr val="tx1">
                              <a:lumMod val="95000"/>
                              <a:lumOff val="5000"/>
                            </a:schemeClr>
                          </a:solidFill>
                          <a:effectLst/>
                          <a:latin typeface="MS Gothic" charset="-128"/>
                          <a:ea typeface="MS Gothic" charset="-128"/>
                          <a:cs typeface="MS Gothic" charset="-128"/>
                        </a:rPr>
                        <a:t>Solvent naphtha (coal)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ja-JP" altLang="en-US" sz="900" u="none" strike="noStrike" dirty="0">
                          <a:solidFill>
                            <a:schemeClr val="tx1"/>
                          </a:solidFill>
                          <a:effectLst/>
                          <a:latin typeface="MS Gothic" charset="-128"/>
                          <a:ea typeface="MS Gothic" charset="-128"/>
                          <a:cs typeface="MS Gothic" charset="-128"/>
                        </a:rPr>
                        <a:t>化学式：特定なし</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RN:65996-79-4</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04538">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 から遠ざけること。</a:t>
                      </a: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・火花を発生させない工具を使用すること。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8929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、クロロプレン△、ネオプレン</a:t>
                      </a:r>
                      <a:r>
                        <a:rPr kumimoji="1" lang="ja-JP" altLang="en-US" sz="800" dirty="0">
                          <a:solidFill>
                            <a:schemeClr val="tx1"/>
                          </a:solidFill>
                          <a:latin typeface="MS Gothic" charset="-128"/>
                          <a:ea typeface="MS Gothic" charset="-128"/>
                          <a:cs typeface="MS Gothic" charset="-128"/>
                        </a:rPr>
                        <a:t>◎</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・気分が悪い時は、医師の診断、手当てを受けること。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・直ちに、汚染された衣類をすべて脱ぐこと、取り除くこと。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・皮膚を流水、シャワーで洗うこと。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・眼の刺激が続く場合は、医師の診断、手当てを受けること。</a:t>
                      </a:r>
                    </a:p>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第三種有機溶剤等</a:t>
            </a:r>
            <a:endParaRPr lang="en-US" dirty="0"/>
          </a:p>
        </p:txBody>
      </p:sp>
      <p:pic>
        <p:nvPicPr>
          <p:cNvPr id="12" name="図 11" descr="炎">
            <a:extLst>
              <a:ext uri="{FF2B5EF4-FFF2-40B4-BE49-F238E27FC236}">
                <a16:creationId xmlns:a16="http://schemas.microsoft.com/office/drawing/2014/main" id="{34C515CE-97C4-A87D-FB0F-1627A0D30FE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6584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520472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970101139"/>
              </p:ext>
            </p:extLst>
          </p:nvPr>
        </p:nvGraphicFramePr>
        <p:xfrm>
          <a:off x="366276" y="734647"/>
          <a:ext cx="4595097" cy="616002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石油エーテル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lang="en-US" altLang="ja-JP" sz="900" u="none" strike="noStrike" dirty="0">
                          <a:solidFill>
                            <a:schemeClr val="tx1">
                              <a:lumMod val="95000"/>
                              <a:lumOff val="5000"/>
                            </a:schemeClr>
                          </a:solidFill>
                          <a:effectLst/>
                          <a:latin typeface="MS Gothic" charset="-128"/>
                          <a:ea typeface="MS Gothic" charset="-128"/>
                          <a:cs typeface="MS Gothic" charset="-128"/>
                        </a:rPr>
                        <a:t>Petroleum Ether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ja-JP" altLang="en-US" sz="900" u="none" strike="noStrike" dirty="0">
                          <a:solidFill>
                            <a:schemeClr val="tx1"/>
                          </a:solidFill>
                          <a:effectLst/>
                          <a:latin typeface="MS Gothic" charset="-128"/>
                          <a:ea typeface="MS Gothic" charset="-128"/>
                          <a:cs typeface="MS Gothic" charset="-128"/>
                        </a:rPr>
                        <a:t>化学式：特定なし</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a:t>
                      </a:r>
                      <a:r>
                        <a:rPr lang="ja-JP" altLang="en-US" sz="800" u="none" strike="noStrike" dirty="0">
                          <a:solidFill>
                            <a:schemeClr val="tx1"/>
                          </a:solidFill>
                          <a:effectLst/>
                          <a:latin typeface="MS Gothic" charset="-128"/>
                          <a:ea typeface="MS Gothic" charset="-128"/>
                          <a:cs typeface="MS Gothic" charset="-128"/>
                        </a:rPr>
                        <a:t>特定なし</a:t>
                      </a:r>
                      <a:endParaRPr lang="en-US" altLang="ja-JP" sz="800" u="none" strike="noStrike" baseline="-2500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前眼部障害、皮膚障害、中枢神経障害、末梢神経障害、気道障害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0385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・熱、火花、裸火のような着火源から遠ざけること。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・火災を発生しない工具を使用すること。</a:t>
                      </a:r>
                    </a:p>
                    <a:p>
                      <a:r>
                        <a:rPr kumimoji="1" lang="ja-JP" altLang="en-US" sz="800" dirty="0">
                          <a:latin typeface="MS Gothic" charset="-128"/>
                          <a:ea typeface="MS Gothic" charset="-128"/>
                          <a:cs typeface="MS Gothic" charset="-128"/>
                        </a:rPr>
                        <a:t>・ガスを吸入しないこと。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・屋外又は換気の良い区域でのみ使用すること。</a:t>
                      </a:r>
                    </a:p>
                    <a:p>
                      <a:r>
                        <a:rPr kumimoji="1" lang="ja-JP" altLang="en-US" sz="800" dirty="0">
                          <a:latin typeface="MS Gothic" charset="-128"/>
                          <a:ea typeface="MS Gothic" charset="-128"/>
                          <a:cs typeface="MS Gothic" charset="-128"/>
                        </a:rPr>
                        <a:t>・容器を密閉しておくこと。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9023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0497">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・水と石鹸で洗うこと。</a:t>
                      </a:r>
                    </a:p>
                    <a:p>
                      <a:r>
                        <a:rPr kumimoji="1" lang="ja-JP" altLang="en-US" sz="800" dirty="0">
                          <a:latin typeface="MS Gothic" charset="-128"/>
                          <a:ea typeface="MS Gothic" charset="-128"/>
                          <a:cs typeface="MS Gothic" charset="-128"/>
                        </a:rPr>
                        <a:t>・皮膚刺激が生じた場合、医師の診断、手当てを受けること。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266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・気分が悪い時は、医師の手当て、診断を受けること。</a:t>
                      </a:r>
                    </a:p>
                    <a:p>
                      <a:r>
                        <a:rPr kumimoji="1" lang="ja-JP" altLang="en-US" sz="800" dirty="0">
                          <a:latin typeface="MS Gothic" charset="-128"/>
                          <a:ea typeface="MS Gothic" charset="-128"/>
                          <a:cs typeface="MS Gothic" charset="-128"/>
                        </a:rPr>
                        <a:t>・吐かせないこと。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553" y="118354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2087" y="1184332"/>
            <a:ext cx="436020" cy="434437"/>
          </a:xfrm>
          <a:prstGeom prst="rect">
            <a:avLst/>
          </a:prstGeom>
        </p:spPr>
      </p:pic>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第三種有機溶剤等</a:t>
            </a:r>
            <a:endParaRPr lang="en-US" dirty="0"/>
          </a:p>
        </p:txBody>
      </p:sp>
      <p:pic>
        <p:nvPicPr>
          <p:cNvPr id="2" name="図 1" descr="炎">
            <a:extLst>
              <a:ext uri="{FF2B5EF4-FFF2-40B4-BE49-F238E27FC236}">
                <a16:creationId xmlns:a16="http://schemas.microsoft.com/office/drawing/2014/main" id="{82A13F92-177D-9543-EE3A-842D552AB7F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44672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686291256"/>
              </p:ext>
            </p:extLst>
          </p:nvPr>
        </p:nvGraphicFramePr>
        <p:xfrm>
          <a:off x="366276" y="734647"/>
          <a:ext cx="4595097" cy="599978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石油ナフサ</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Solvent naphtha (petroleum), light </a:t>
                      </a:r>
                      <a:r>
                        <a:rPr lang="en-US" altLang="ja-JP" sz="900" u="none" strike="noStrike" dirty="0" err="1">
                          <a:solidFill>
                            <a:schemeClr val="tx1">
                              <a:lumMod val="95000"/>
                              <a:lumOff val="5000"/>
                            </a:schemeClr>
                          </a:solidFill>
                          <a:effectLst/>
                          <a:latin typeface="MS Gothic" charset="-128"/>
                          <a:ea typeface="MS Gothic" charset="-128"/>
                          <a:cs typeface="MS Gothic" charset="-128"/>
                        </a:rPr>
                        <a:t>arom</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ja-JP" altLang="en-US" sz="900" u="none" strike="noStrike" dirty="0">
                          <a:solidFill>
                            <a:schemeClr val="tx1"/>
                          </a:solidFill>
                          <a:effectLst/>
                          <a:latin typeface="MS Gothic" charset="-128"/>
                          <a:ea typeface="MS Gothic" charset="-128"/>
                          <a:cs typeface="MS Gothic" charset="-128"/>
                        </a:rPr>
                        <a:t>化学式：特定なし</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RN:64742-95-6</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zh-TW" altLang="en-US" sz="800" dirty="0">
                          <a:latin typeface="MS Gothic" charset="-128"/>
                          <a:ea typeface="MS Gothic" charset="-128"/>
                          <a:cs typeface="MS Gothic" charset="-128"/>
                        </a:rPr>
                        <a:t>皮膚障害、気道障害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ja-JP" altLang="en-US" sz="800" dirty="0">
                          <a:latin typeface="MS Gothic" charset="-128"/>
                          <a:ea typeface="MS Gothic" charset="-128"/>
                          <a:cs typeface="MS Gothic" charset="-128"/>
                        </a:rPr>
                        <a:t>皮膚炎、皮膚掻痒感、皮膚発赤、頭痛、せき、息切れ、鼻水、鼻閉、鼻・喉の痛み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 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・火花を発生させない工具を使用すること。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34993">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気分が悪い時は、医師の診断、手当てを受けること。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・汚染された衣類を脱ぎ、再使用する場合には洗濯すること。</a:t>
                      </a:r>
                    </a:p>
                    <a:p>
                      <a:r>
                        <a:rPr kumimoji="1" lang="ja-JP" altLang="en-US" sz="800" dirty="0">
                          <a:latin typeface="MS Gothic" charset="-128"/>
                          <a:ea typeface="MS Gothic" charset="-128"/>
                          <a:cs typeface="MS Gothic" charset="-128"/>
                        </a:rPr>
                        <a:t>・直ちに、汚染された衣類をすべて脱ぐこと、取り除くこと。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皮膚を流水、シャワーで洗うこと。</a:t>
                      </a:r>
                    </a:p>
                    <a:p>
                      <a:r>
                        <a:rPr kumimoji="1" lang="ja-JP" altLang="en-US" sz="800" dirty="0">
                          <a:latin typeface="MS Gothic" charset="-128"/>
                          <a:ea typeface="MS Gothic" charset="-128"/>
                          <a:cs typeface="MS Gothic" charset="-128"/>
                        </a:rPr>
                        <a:t>・水と石鹸で洗うこと。</a:t>
                      </a:r>
                    </a:p>
                    <a:p>
                      <a:r>
                        <a:rPr kumimoji="1" lang="ja-JP" altLang="en-US" sz="800" dirty="0">
                          <a:latin typeface="MS Gothic" charset="-128"/>
                          <a:ea typeface="MS Gothic" charset="-128"/>
                          <a:cs typeface="MS Gothic" charset="-128"/>
                        </a:rPr>
                        <a:t>・皮膚刺激が生じた場合、医師の診断、手当てを受けること。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・眼の刺激が続く場合は、医師の診断、手当てを受けること。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・無理に吐かせないこと。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37273" y="118354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90027" y="1184332"/>
            <a:ext cx="436020" cy="434437"/>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020607" y="1184332"/>
            <a:ext cx="436019" cy="434437"/>
          </a:xfrm>
          <a:prstGeom prst="rect">
            <a:avLst/>
          </a:prstGeom>
        </p:spPr>
      </p:pic>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第三種有機溶剤等</a:t>
            </a:r>
            <a:endParaRPr lang="en-US" dirty="0"/>
          </a:p>
        </p:txBody>
      </p:sp>
      <p:pic>
        <p:nvPicPr>
          <p:cNvPr id="2" name="図 1" descr="炎">
            <a:extLst>
              <a:ext uri="{FF2B5EF4-FFF2-40B4-BE49-F238E27FC236}">
                <a16:creationId xmlns:a16="http://schemas.microsoft.com/office/drawing/2014/main" id="{6123A7B6-DDBB-F1CF-D173-8F29F72CD29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002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6979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020425090"/>
              </p:ext>
            </p:extLst>
          </p:nvPr>
        </p:nvGraphicFramePr>
        <p:xfrm>
          <a:off x="366276" y="734647"/>
          <a:ext cx="4595097" cy="639762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石油ベンジン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lang="en-US" altLang="ja-JP" sz="900" u="none" strike="noStrike" dirty="0">
                          <a:solidFill>
                            <a:schemeClr val="tx1">
                              <a:lumMod val="95000"/>
                              <a:lumOff val="5000"/>
                            </a:schemeClr>
                          </a:solidFill>
                          <a:effectLst/>
                          <a:latin typeface="MS Gothic" charset="-128"/>
                          <a:ea typeface="MS Gothic" charset="-128"/>
                          <a:cs typeface="MS Gothic" charset="-128"/>
                        </a:rPr>
                        <a:t>Petroleum Benzine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ja-JP" altLang="en-US" sz="900" u="none" strike="noStrike" dirty="0">
                          <a:solidFill>
                            <a:schemeClr val="tx1"/>
                          </a:solidFill>
                          <a:effectLst/>
                          <a:latin typeface="MS Gothic" charset="-128"/>
                          <a:ea typeface="MS Gothic" charset="-128"/>
                          <a:cs typeface="MS Gothic" charset="-128"/>
                        </a:rPr>
                        <a:t>化学式：特定なし</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RN:8032-32-4</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前眼部障害、皮膚障害、中枢神経障害、末梢神経障害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ja-JP" altLang="en-US" sz="800" dirty="0">
                          <a:latin typeface="MS Gothic" charset="-128"/>
                          <a:ea typeface="MS Gothic" charset="-128"/>
                          <a:cs typeface="MS Gothic" charset="-128"/>
                        </a:rPr>
                        <a:t>四肢の知覚異常、四肢の運動障害、眼の痛み、流涙、結膜充血、皮膚炎、皮膚掻痒感（かゆみ）、皮膚発赤、頭痛、頭重、めまい、眠気、嘔吐、全身倦怠感</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049261">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 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・火花を発生させない工具を使用すること。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・粉じん・蒸気などを吸入しないこと。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9404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、クロロプレン△、ネオプレン</a:t>
                      </a:r>
                      <a:r>
                        <a:rPr kumimoji="1" lang="ja-JP" altLang="en-US" sz="800" dirty="0">
                          <a:solidFill>
                            <a:schemeClr val="tx1"/>
                          </a:solidFill>
                          <a:latin typeface="MS Gothic" charset="-128"/>
                          <a:ea typeface="MS Gothic" charset="-128"/>
                          <a:cs typeface="MS Gothic" charset="-128"/>
                        </a:rPr>
                        <a:t>◎</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・気分が悪い時は、医師に連絡すること。</a:t>
                      </a:r>
                    </a:p>
                    <a:p>
                      <a:r>
                        <a:rPr kumimoji="1" lang="ja-JP" altLang="en-US" sz="800" dirty="0">
                          <a:latin typeface="MS Gothic" charset="-128"/>
                          <a:ea typeface="MS Gothic" charset="-128"/>
                          <a:cs typeface="MS Gothic" charset="-128"/>
                        </a:rPr>
                        <a:t>・空気の新鮮な場所に移し、呼吸しやすい姿勢で休息させること。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・直ちに、汚染された衣類をすべて脱ぐこと、取り除くこと。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・皮膚を流水又はシャワーで洗うこと。</a:t>
                      </a:r>
                    </a:p>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・汚染された衣類を脱ぎ、再使用する場合には洗濯すること。</a:t>
                      </a:r>
                    </a:p>
                    <a:p>
                      <a:r>
                        <a:rPr kumimoji="1" lang="ja-JP" altLang="en-US" sz="800" dirty="0">
                          <a:latin typeface="MS Gothic" charset="-128"/>
                          <a:ea typeface="MS Gothic" charset="-128"/>
                          <a:cs typeface="MS Gothic" charset="-128"/>
                        </a:rPr>
                        <a:t>・皮膚刺激が生じた場合、医師の診断、手当てを受けること。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・無理に吐かせないこと。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413" y="118354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647" y="1184332"/>
            <a:ext cx="436020" cy="434437"/>
          </a:xfrm>
          <a:prstGeom prst="rect">
            <a:avLst/>
          </a:prstGeom>
        </p:spPr>
      </p:pic>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第三種有機溶剤等</a:t>
            </a:r>
            <a:endParaRPr lang="en-US" dirty="0"/>
          </a:p>
        </p:txBody>
      </p:sp>
      <p:pic>
        <p:nvPicPr>
          <p:cNvPr id="2" name="図 1" descr="炎">
            <a:extLst>
              <a:ext uri="{FF2B5EF4-FFF2-40B4-BE49-F238E27FC236}">
                <a16:creationId xmlns:a16="http://schemas.microsoft.com/office/drawing/2014/main" id="{20D05EC9-6095-7A36-7588-F92ABFBDD4A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0864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360952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337616632"/>
              </p:ext>
            </p:extLst>
          </p:nvPr>
        </p:nvGraphicFramePr>
        <p:xfrm>
          <a:off x="366276" y="734647"/>
          <a:ext cx="4595097" cy="633002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テレピン油</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marL="0" marR="0" lvl="0" indent="0" algn="l" defTabSz="399593" rtl="0" eaLnBrk="1" fontAlgn="b" latinLnBrk="0" hangingPunct="1">
                        <a:lnSpc>
                          <a:spcPts val="1200"/>
                        </a:lnSpc>
                        <a:spcBef>
                          <a:spcPts val="0"/>
                        </a:spcBef>
                        <a:spcAft>
                          <a:spcPts val="0"/>
                        </a:spcAft>
                        <a:buClrTx/>
                        <a:buSzTx/>
                        <a:buFontTx/>
                        <a:buNone/>
                        <a:tabLst/>
                        <a:defRPr/>
                      </a:pPr>
                      <a:r>
                        <a:rPr lang="en-US" altLang="ja-JP" sz="900" u="none" strike="noStrike" dirty="0">
                          <a:solidFill>
                            <a:schemeClr val="tx1">
                              <a:lumMod val="95000"/>
                              <a:lumOff val="5000"/>
                            </a:schemeClr>
                          </a:solidFill>
                          <a:effectLst/>
                          <a:latin typeface="MS Gothic" charset="-128"/>
                          <a:ea typeface="MS Gothic" charset="-128"/>
                          <a:cs typeface="MS Gothic" charset="-128"/>
                        </a:rPr>
                        <a:t>Turpentine oil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ja-JP" altLang="en-US" sz="900" u="none" strike="noStrike" dirty="0">
                          <a:solidFill>
                            <a:schemeClr val="tx1"/>
                          </a:solidFill>
                          <a:effectLst/>
                          <a:latin typeface="MS Gothic" charset="-128"/>
                          <a:ea typeface="MS Gothic" charset="-128"/>
                          <a:cs typeface="MS Gothic" charset="-128"/>
                        </a:rPr>
                        <a:t>化学式：特定なし</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RN:8006-64-2</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zh-TW" altLang="en-US" sz="800" dirty="0">
                          <a:latin typeface="MS Gothic" charset="-128"/>
                          <a:ea typeface="MS Gothic" charset="-128"/>
                          <a:cs typeface="MS Gothic" charset="-128"/>
                        </a:rPr>
                        <a:t>前眼部障害、皮膚障害、皮膚感作性、中枢神経障害、気道障害、腎障害、血液系障害、泌尿器系障害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湿疹、じんま疹、頭痛、頭重、めまい、眠気、嘔吐、全身倦怠感、せき、息切れ、鼻水、鼻閉、鼻・喉の痛み、血尿、多尿、乏尿、むくみ、頻尿、排尿痛、下腹部痛、残尿感、顔面蒼白、心悸亢進（動悸）、ふらつ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22778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・火花を発生させない工具を使用すること。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・汚染された作業衣は作業場から出さないこと。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1246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、ネオプレン〇</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8924">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1127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・皮膚を流水／シャワーで洗うこと。</a:t>
                      </a:r>
                    </a:p>
                    <a:p>
                      <a:r>
                        <a:rPr kumimoji="1" lang="ja-JP" altLang="en-US" sz="800" dirty="0">
                          <a:latin typeface="MS Gothic" charset="-128"/>
                          <a:ea typeface="MS Gothic" charset="-128"/>
                          <a:cs typeface="MS Gothic" charset="-128"/>
                        </a:rPr>
                        <a:t>・皮膚刺激又は発しん（疹）が生じた場合：医師の診断、手当てを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・無理に吐かせないこと。コップ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9531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第三種有機溶剤等</a:t>
            </a:r>
            <a:endParaRPr lang="en-US" dirty="0"/>
          </a:p>
        </p:txBody>
      </p:sp>
      <p:pic>
        <p:nvPicPr>
          <p:cNvPr id="2" name="図 1" descr="炎">
            <a:extLst>
              <a:ext uri="{FF2B5EF4-FFF2-40B4-BE49-F238E27FC236}">
                <a16:creationId xmlns:a16="http://schemas.microsoft.com/office/drawing/2014/main" id="{DBC64B81-C2D1-36D2-5F11-3F30CD35F2F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43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skull">
            <a:extLst>
              <a:ext uri="{FF2B5EF4-FFF2-40B4-BE49-F238E27FC236}">
                <a16:creationId xmlns:a16="http://schemas.microsoft.com/office/drawing/2014/main" id="{85F0DDA1-AC00-7041-D953-9796D623510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2965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83152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471630587"/>
              </p:ext>
            </p:extLst>
          </p:nvPr>
        </p:nvGraphicFramePr>
        <p:xfrm>
          <a:off x="366276" y="734647"/>
          <a:ext cx="4595097" cy="644747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ミネラルスピリット</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Mineral spirit</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ja-JP" altLang="en-US" sz="900" u="none" strike="noStrike" dirty="0">
                          <a:solidFill>
                            <a:schemeClr val="tx1"/>
                          </a:solidFill>
                          <a:effectLst/>
                          <a:latin typeface="MS Gothic" charset="-128"/>
                          <a:ea typeface="MS Gothic" charset="-128"/>
                          <a:cs typeface="MS Gothic" charset="-128"/>
                        </a:rPr>
                        <a:t>化学式：特定なし</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RN:64742-47-8</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8052-41-3</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7A5">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ja-JP" altLang="en-US" sz="800" dirty="0">
                          <a:latin typeface="MS Gothic" charset="-128"/>
                          <a:ea typeface="MS Gothic" charset="-128"/>
                          <a:cs typeface="MS Gothic" charset="-128"/>
                        </a:rPr>
                        <a:t>皮膚障害、中枢神経障害、気道障害、肝障害、精巣障害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20000"/>
                      </a:srgbClr>
                    </a:solidFill>
                  </a:tcPr>
                </a:tc>
                <a:tc gridSpan="2">
                  <a:txBody>
                    <a:bodyPr/>
                    <a:lstStyle/>
                    <a:p>
                      <a:r>
                        <a:rPr kumimoji="1" lang="ja-JP" altLang="en-US" sz="800" dirty="0">
                          <a:latin typeface="MS Gothic" charset="-128"/>
                          <a:ea typeface="MS Gothic" charset="-128"/>
                          <a:cs typeface="MS Gothic" charset="-128"/>
                        </a:rPr>
                        <a:t>皮膚炎、皮膚掻痒感（かゆみ）、皮膚発赤、頭痛、頭重、めまい、眠気、嘔吐、全身倦怠感、せき、息切れ、鼻水、鼻閉、鼻・喉の痛み、易疲労感、黄疸</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9623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latin typeface="MS Gothic" charset="-128"/>
                          <a:ea typeface="MS Gothic" charset="-128"/>
                          <a:cs typeface="MS Gothic" charset="-128"/>
                        </a:rPr>
                        <a:t>・熱、火花、裸火のような着火源から遠ざけること。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・火災を発生しない工具を使用すること。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・屋外又は換気の良い区域でのみ使用すること。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11193">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endParaRPr kumimoji="1" lang="ja-JP" altLang="en-US" sz="800" dirty="0">
                        <a:solidFill>
                          <a:schemeClr val="tx1"/>
                        </a:solidFill>
                        <a:latin typeface="MS Gothic" charset="-128"/>
                        <a:ea typeface="MS Gothic" charset="-128"/>
                        <a:cs typeface="MS Gothic" charset="-128"/>
                      </a:endParaRPr>
                    </a:p>
                    <a:p>
                      <a:r>
                        <a:rPr kumimoji="1" lang="ja-JP" altLang="en-US" sz="800" b="0" dirty="0">
                          <a:solidFill>
                            <a:schemeClr val="tx1"/>
                          </a:solidFill>
                          <a:latin typeface="MS Gothic" charset="-128"/>
                          <a:ea typeface="MS Gothic" charset="-128"/>
                          <a:cs typeface="MS Gothic" charset="-128"/>
                        </a:rPr>
                        <a:t>ニトリル△、ラテックス</a:t>
                      </a:r>
                      <a:r>
                        <a:rPr kumimoji="1" lang="en-US" altLang="ja-JP" sz="800" b="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、クロロプレン△、ネオプレン〇</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81434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・汚染された衣類を脱ぐこと。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・皮膚刺激が生じた場合、医師の診断、手当てを受けること。</a:t>
                      </a:r>
                    </a:p>
                    <a:p>
                      <a:r>
                        <a:rPr kumimoji="1" lang="ja-JP" altLang="en-US" sz="800" dirty="0">
                          <a:latin typeface="MS Gothic" charset="-128"/>
                          <a:ea typeface="MS Gothic" charset="-128"/>
                          <a:cs typeface="MS Gothic" charset="-128"/>
                        </a:rPr>
                        <a:t>・気分が悪い時は、医師の手当て、診断を受けること。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18767">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257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0067A5">
                        <a:alpha val="15000"/>
                      </a:srgbClr>
                    </a:solidFill>
                  </a:tcPr>
                </a:tc>
                <a:tc gridSpan="2">
                  <a:txBody>
                    <a:bodyPr/>
                    <a:lstStyle/>
                    <a:p>
                      <a:r>
                        <a:rPr kumimoji="1" lang="ja-JP" altLang="en-US" sz="800" dirty="0">
                          <a:latin typeface="MS Gothic" charset="-128"/>
                          <a:ea typeface="MS Gothic" charset="-128"/>
                          <a:cs typeface="MS Gothic" charset="-128"/>
                        </a:rPr>
                        <a:t>・吐かせないこと。</a:t>
                      </a:r>
                    </a:p>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173" y="118354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647" y="1184332"/>
            <a:ext cx="436020" cy="434437"/>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
        <p:nvSpPr>
          <p:cNvPr id="8" name="Title 1"/>
          <p:cNvSpPr>
            <a:spLocks noGrp="1"/>
          </p:cNvSpPr>
          <p:nvPr>
            <p:ph type="title" idx="4294967295"/>
          </p:nvPr>
        </p:nvSpPr>
        <p:spPr>
          <a:xfrm>
            <a:off x="366713" y="298450"/>
            <a:ext cx="4592637" cy="360363"/>
          </a:xfrm>
          <a:solidFill>
            <a:srgbClr val="0067A5"/>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第三種有機溶剤等</a:t>
            </a:r>
            <a:endParaRPr lang="en-US" dirty="0"/>
          </a:p>
        </p:txBody>
      </p:sp>
      <p:pic>
        <p:nvPicPr>
          <p:cNvPr id="11" name="図 10" descr="炎">
            <a:extLst>
              <a:ext uri="{FF2B5EF4-FFF2-40B4-BE49-F238E27FC236}">
                <a16:creationId xmlns:a16="http://schemas.microsoft.com/office/drawing/2014/main" id="{71B42AF5-466A-53D0-160B-ABC3DE7AFBE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044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551711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69155307"/>
              </p:ext>
            </p:extLst>
          </p:nvPr>
        </p:nvGraphicFramePr>
        <p:xfrm>
          <a:off x="366276" y="734647"/>
          <a:ext cx="4595097" cy="634847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アルファ</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ナフチルアミン及びその塩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α-Naphthylamine</a:t>
                      </a:r>
                      <a:r>
                        <a:rPr lang="ja-JP" altLang="en-US" sz="900" u="none" strike="noStrike" dirty="0">
                          <a:solidFill>
                            <a:schemeClr val="tx1">
                              <a:lumMod val="95000"/>
                              <a:lumOff val="5000"/>
                            </a:schemeClr>
                          </a:solidFill>
                          <a:effectLst/>
                          <a:latin typeface="MS Gothic" charset="-128"/>
                          <a:ea typeface="MS Gothic" charset="-128"/>
                          <a:cs typeface="MS Gothic" charset="-128"/>
                        </a:rPr>
                        <a:t> </a:t>
                      </a:r>
                      <a:r>
                        <a:rPr lang="en-US" altLang="ja-JP" sz="900" u="none" strike="noStrike" dirty="0">
                          <a:solidFill>
                            <a:schemeClr val="tx1">
                              <a:lumMod val="95000"/>
                              <a:lumOff val="5000"/>
                            </a:schemeClr>
                          </a:solidFill>
                          <a:effectLst/>
                          <a:latin typeface="MS Gothic" charset="-128"/>
                          <a:ea typeface="MS Gothic" charset="-128"/>
                          <a:cs typeface="MS Gothic" charset="-128"/>
                        </a:rPr>
                        <a:t>and</a:t>
                      </a:r>
                      <a:r>
                        <a:rPr lang="ja-JP" altLang="en-US" sz="900" u="none" strike="noStrike" dirty="0">
                          <a:solidFill>
                            <a:schemeClr val="tx1">
                              <a:lumMod val="95000"/>
                              <a:lumOff val="5000"/>
                            </a:schemeClr>
                          </a:solidFill>
                          <a:effectLst/>
                          <a:latin typeface="MS Gothic" charset="-128"/>
                          <a:ea typeface="MS Gothic" charset="-128"/>
                          <a:cs typeface="MS Gothic" charset="-128"/>
                        </a:rPr>
                        <a:t> </a:t>
                      </a:r>
                      <a:r>
                        <a:rPr lang="en-US" altLang="ja-JP" sz="900" u="none" strike="noStrike" dirty="0">
                          <a:solidFill>
                            <a:schemeClr val="tx1">
                              <a:lumMod val="95000"/>
                              <a:lumOff val="5000"/>
                            </a:schemeClr>
                          </a:solidFill>
                          <a:effectLst/>
                          <a:latin typeface="MS Gothic" charset="-128"/>
                          <a:ea typeface="MS Gothic" charset="-128"/>
                          <a:cs typeface="MS Gothic" charset="-128"/>
                        </a:rPr>
                        <a:t>its</a:t>
                      </a:r>
                      <a:r>
                        <a:rPr lang="ja-JP" altLang="en-US" sz="900" u="none" strike="noStrike" dirty="0">
                          <a:solidFill>
                            <a:schemeClr val="tx1">
                              <a:lumMod val="95000"/>
                              <a:lumOff val="5000"/>
                            </a:schemeClr>
                          </a:solidFill>
                          <a:effectLst/>
                          <a:latin typeface="MS Gothic" charset="-128"/>
                          <a:ea typeface="MS Gothic" charset="-128"/>
                          <a:cs typeface="MS Gothic" charset="-128"/>
                        </a:rPr>
                        <a:t> </a:t>
                      </a:r>
                      <a:r>
                        <a:rPr lang="en-US" altLang="ja-JP" sz="900" u="none" strike="noStrike" dirty="0">
                          <a:solidFill>
                            <a:schemeClr val="tx1">
                              <a:lumMod val="95000"/>
                              <a:lumOff val="5000"/>
                            </a:schemeClr>
                          </a:solidFill>
                          <a:effectLst/>
                          <a:latin typeface="MS Gothic" charset="-128"/>
                          <a:ea typeface="MS Gothic" charset="-128"/>
                          <a:cs typeface="MS Gothic" charset="-128"/>
                        </a:rPr>
                        <a:t>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C₁₀H₆NH₂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RN:134-32-7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kumimoji="1" lang="en-US" altLang="ja-JP" sz="700" b="0" u="none" strike="noStrike" kern="1200" baseline="0" dirty="0">
                          <a:solidFill>
                            <a:schemeClr val="tx1">
                              <a:lumMod val="95000"/>
                              <a:lumOff val="5000"/>
                            </a:schemeClr>
                          </a:solidFill>
                          <a:effectLst/>
                          <a:latin typeface="MS Gothic" charset="-128"/>
                          <a:ea typeface="MS Gothic" charset="-128"/>
                          <a:cs typeface="MS Gothic" charset="-128"/>
                        </a:rPr>
                        <a:t>552-46-5</a:t>
                      </a:r>
                      <a:r>
                        <a:rPr kumimoji="1" lang="ja-JP" altLang="en-US" sz="700" b="0" u="none" strike="noStrike" kern="1200" baseline="0" dirty="0">
                          <a:solidFill>
                            <a:schemeClr val="tx1">
                              <a:lumMod val="95000"/>
                              <a:lumOff val="5000"/>
                            </a:schemeClr>
                          </a:solidFill>
                          <a:effectLst/>
                          <a:latin typeface="MS Gothic" charset="-128"/>
                          <a:ea typeface="MS Gothic" charset="-128"/>
                          <a:cs typeface="MS Gothic" charset="-128"/>
                        </a:rPr>
                        <a:t>など</a:t>
                      </a:r>
                      <a:endParaRPr kumimoji="1" lang="en-US" altLang="ja-JP" sz="700" b="0" u="none" strike="noStrike" kern="1200"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前眼部障害、皮膚障害、血液系障害、泌尿器系障害、尿路系腫瘍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顔面蒼白、心悸亢進（動悸）、頭痛、吐き気、意識障害、チアノーゼ、めまい、ふらつき、血尿、血尿、多尿、乏尿、むくみ、頻尿、排尿痛、排尿時不快感、下腹部痛、残尿感、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endParaRPr kumimoji="1" lang="en-US" altLang="ja-JP" sz="750" dirty="0">
                        <a:latin typeface="MS Gothic" charset="-128"/>
                        <a:ea typeface="MS Gothic" charset="-128"/>
                        <a:cs typeface="MS Gothic" charset="-128"/>
                      </a:endParaRPr>
                    </a:p>
                    <a:p>
                      <a:pPr algn="ctr"/>
                      <a:r>
                        <a:rPr kumimoji="1" lang="ja-JP" altLang="en-US" sz="600" dirty="0">
                          <a:latin typeface="MS Gothic" charset="-128"/>
                          <a:ea typeface="MS Gothic" charset="-128"/>
                          <a:cs typeface="MS Gothic" charset="-128"/>
                        </a:rPr>
                        <a:t>（</a:t>
                      </a:r>
                      <a:r>
                        <a:rPr lang="en-US" altLang="ja-JP" sz="600" u="none" strike="noStrike" dirty="0">
                          <a:solidFill>
                            <a:schemeClr val="tx1">
                              <a:lumMod val="95000"/>
                              <a:lumOff val="5000"/>
                            </a:schemeClr>
                          </a:solidFill>
                          <a:effectLst/>
                          <a:latin typeface="MS Gothic" charset="-128"/>
                          <a:ea typeface="MS Gothic" charset="-128"/>
                          <a:cs typeface="MS Gothic" charset="-128"/>
                        </a:rPr>
                        <a:t>α-</a:t>
                      </a:r>
                      <a:r>
                        <a:rPr lang="ja-JP" altLang="en-US" sz="600" u="none" strike="noStrike" dirty="0">
                          <a:solidFill>
                            <a:schemeClr val="tx1">
                              <a:lumMod val="95000"/>
                              <a:lumOff val="5000"/>
                            </a:schemeClr>
                          </a:solidFill>
                          <a:effectLst/>
                          <a:latin typeface="MS Gothic" charset="-128"/>
                          <a:ea typeface="MS Gothic" charset="-128"/>
                          <a:cs typeface="MS Gothic" charset="-128"/>
                        </a:rPr>
                        <a:t>ナフチル</a:t>
                      </a:r>
                      <a:endParaRPr lang="en-US" altLang="ja-JP" sz="600" u="none" strike="noStrike" dirty="0">
                        <a:solidFill>
                          <a:schemeClr val="tx1">
                            <a:lumMod val="95000"/>
                            <a:lumOff val="5000"/>
                          </a:schemeClr>
                        </a:solidFill>
                        <a:effectLst/>
                        <a:latin typeface="MS Gothic" charset="-128"/>
                        <a:ea typeface="MS Gothic" charset="-128"/>
                        <a:cs typeface="MS Gothic" charset="-128"/>
                      </a:endParaRPr>
                    </a:p>
                    <a:p>
                      <a:pPr algn="ctr"/>
                      <a:r>
                        <a:rPr lang="ja-JP" altLang="en-US" sz="600" u="none" strike="noStrike" dirty="0">
                          <a:solidFill>
                            <a:schemeClr val="tx1">
                              <a:lumMod val="95000"/>
                              <a:lumOff val="5000"/>
                            </a:schemeClr>
                          </a:solidFill>
                          <a:effectLst/>
                          <a:latin typeface="MS Gothic" charset="-128"/>
                          <a:ea typeface="MS Gothic" charset="-128"/>
                          <a:cs typeface="MS Gothic" charset="-128"/>
                        </a:rPr>
                        <a:t>アミン</a:t>
                      </a:r>
                      <a:r>
                        <a:rPr kumimoji="1" lang="ja-JP" altLang="en-US" sz="600" dirty="0">
                          <a:latin typeface="MS Gothic" charset="-128"/>
                          <a:ea typeface="MS Gothic" charset="-128"/>
                          <a:cs typeface="MS Gothic" charset="-128"/>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00" dirty="0">
                          <a:latin typeface="MS Gothic" charset="-128"/>
                          <a:ea typeface="MS Gothic" charset="-128"/>
                          <a:cs typeface="MS Gothic" charset="-128"/>
                        </a:rPr>
                        <a:t>応急措置</a:t>
                      </a:r>
                      <a:endParaRPr kumimoji="1" lang="en-US" altLang="ja-JP" sz="70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600" dirty="0">
                          <a:latin typeface="MS Gothic" charset="-128"/>
                          <a:ea typeface="MS Gothic" charset="-128"/>
                          <a:cs typeface="MS Gothic" charset="-128"/>
                        </a:rPr>
                        <a:t>（</a:t>
                      </a:r>
                      <a:r>
                        <a:rPr lang="en-US" altLang="ja-JP" sz="600" u="none" strike="noStrike" dirty="0">
                          <a:solidFill>
                            <a:schemeClr val="tx1">
                              <a:lumMod val="95000"/>
                              <a:lumOff val="5000"/>
                            </a:schemeClr>
                          </a:solidFill>
                          <a:effectLst/>
                          <a:latin typeface="MS Gothic" charset="-128"/>
                          <a:ea typeface="MS Gothic" charset="-128"/>
                          <a:cs typeface="MS Gothic" charset="-128"/>
                        </a:rPr>
                        <a:t>α-</a:t>
                      </a:r>
                      <a:r>
                        <a:rPr lang="ja-JP" altLang="en-US" sz="600" u="none" strike="noStrike" dirty="0">
                          <a:solidFill>
                            <a:schemeClr val="tx1">
                              <a:lumMod val="95000"/>
                              <a:lumOff val="5000"/>
                            </a:schemeClr>
                          </a:solidFill>
                          <a:effectLst/>
                          <a:latin typeface="MS Gothic" charset="-128"/>
                          <a:ea typeface="MS Gothic" charset="-128"/>
                          <a:cs typeface="MS Gothic" charset="-128"/>
                        </a:rPr>
                        <a:t>ナフチル</a:t>
                      </a:r>
                      <a:endParaRPr lang="en-US" altLang="ja-JP" sz="600" u="none" strike="noStrike" dirty="0">
                        <a:solidFill>
                          <a:schemeClr val="tx1">
                            <a:lumMod val="95000"/>
                            <a:lumOff val="5000"/>
                          </a:schemeClr>
                        </a:solidFill>
                        <a:effectLst/>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lang="ja-JP" altLang="en-US" sz="600" u="none" strike="noStrike" dirty="0">
                          <a:solidFill>
                            <a:schemeClr val="tx1">
                              <a:lumMod val="95000"/>
                              <a:lumOff val="5000"/>
                            </a:schemeClr>
                          </a:solidFill>
                          <a:effectLst/>
                          <a:latin typeface="MS Gothic" charset="-128"/>
                          <a:ea typeface="MS Gothic" charset="-128"/>
                          <a:cs typeface="MS Gothic" charset="-128"/>
                        </a:rPr>
                        <a:t>アミン</a:t>
                      </a:r>
                      <a:r>
                        <a:rPr kumimoji="1" lang="ja-JP" altLang="en-US" sz="600" dirty="0">
                          <a:latin typeface="MS Gothic" charset="-128"/>
                          <a:ea typeface="MS Gothic" charset="-128"/>
                          <a:cs typeface="MS Gothic" charset="-128"/>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・直ちに、すべての汚染された衣類を脱ぎ取り去ること。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・多量の石鹸と水で優しく洗うこと。</a:t>
                      </a:r>
                    </a:p>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・汚染された衣類、靴等は廃棄する。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速やかに口をすすぎ、医師の診断を受けること。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特定化学物質第一類物質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9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389342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229408045"/>
              </p:ext>
            </p:extLst>
          </p:nvPr>
        </p:nvGraphicFramePr>
        <p:xfrm>
          <a:off x="366276" y="734647"/>
          <a:ext cx="4595097" cy="6378256"/>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b="0" u="none" strike="noStrike" dirty="0">
                          <a:solidFill>
                            <a:schemeClr val="tx1">
                              <a:lumMod val="95000"/>
                              <a:lumOff val="5000"/>
                            </a:schemeClr>
                          </a:solidFill>
                          <a:effectLst/>
                          <a:latin typeface="MS Gothic" charset="-128"/>
                          <a:ea typeface="MS Gothic" charset="-128"/>
                          <a:cs typeface="MS Gothic" charset="-128"/>
                        </a:rPr>
                        <a:t>塩素化ビフェニル</a:t>
                      </a:r>
                      <a:r>
                        <a:rPr lang="en-US" altLang="ja-JP" sz="1400" b="0" u="none" strike="noStrike" dirty="0">
                          <a:solidFill>
                            <a:schemeClr val="tx1">
                              <a:lumMod val="95000"/>
                              <a:lumOff val="5000"/>
                            </a:schemeClr>
                          </a:solidFill>
                          <a:effectLst/>
                          <a:latin typeface="MS Gothic" charset="-128"/>
                          <a:ea typeface="MS Gothic" charset="-128"/>
                          <a:cs typeface="MS Gothic" charset="-128"/>
                        </a:rPr>
                        <a:t>(PCB)</a:t>
                      </a:r>
                    </a:p>
                    <a:p>
                      <a:pPr algn="l" fontAlgn="b">
                        <a:lnSpc>
                          <a:spcPts val="1200"/>
                        </a:lnSpc>
                      </a:pPr>
                      <a:r>
                        <a:rPr lang="en-US" altLang="ja-JP" sz="900" b="0" u="none" strike="noStrike" dirty="0">
                          <a:solidFill>
                            <a:schemeClr val="tx1">
                              <a:lumMod val="95000"/>
                              <a:lumOff val="5000"/>
                            </a:schemeClr>
                          </a:solidFill>
                          <a:effectLst/>
                          <a:latin typeface="MS Gothic" charset="-128"/>
                          <a:ea typeface="MS Gothic" charset="-128"/>
                          <a:cs typeface="MS Gothic" charset="-128"/>
                        </a:rPr>
                        <a:t>Polychlorinated biphenyls</a:t>
                      </a:r>
                      <a:br>
                        <a:rPr lang="ja-JP" altLang="en-US" sz="900" b="0" u="none" strike="noStrike" dirty="0">
                          <a:solidFill>
                            <a:schemeClr val="tx1">
                              <a:lumMod val="95000"/>
                              <a:lumOff val="5000"/>
                            </a:schemeClr>
                          </a:solidFill>
                          <a:effectLst/>
                          <a:latin typeface="MS Gothic" charset="-128"/>
                          <a:ea typeface="MS Gothic" charset="-128"/>
                          <a:cs typeface="MS Gothic" charset="-128"/>
                        </a:rPr>
                      </a:br>
                      <a:r>
                        <a:rPr lang="en-US" altLang="ja-JP" sz="900" b="0" u="none" strike="noStrike" dirty="0">
                          <a:solidFill>
                            <a:schemeClr val="tx1">
                              <a:lumMod val="95000"/>
                              <a:lumOff val="5000"/>
                            </a:schemeClr>
                          </a:solidFill>
                          <a:effectLst/>
                          <a:latin typeface="MS Gothic" charset="-128"/>
                          <a:ea typeface="MS Gothic" charset="-128"/>
                          <a:cs typeface="MS Gothic" charset="-128"/>
                        </a:rPr>
                        <a:t>C</a:t>
                      </a:r>
                      <a:r>
                        <a:rPr lang="en-US" altLang="ja-JP" sz="900" b="0" u="none" strike="noStrike" baseline="-25000" dirty="0">
                          <a:solidFill>
                            <a:schemeClr val="tx1">
                              <a:lumMod val="95000"/>
                              <a:lumOff val="5000"/>
                            </a:schemeClr>
                          </a:solidFill>
                          <a:effectLst/>
                          <a:latin typeface="MS Gothic" charset="-128"/>
                          <a:ea typeface="MS Gothic" charset="-128"/>
                          <a:cs typeface="MS Gothic" charset="-128"/>
                        </a:rPr>
                        <a:t>12</a:t>
                      </a:r>
                      <a:r>
                        <a:rPr lang="en-US" altLang="ja-JP" sz="900" b="0" u="none" strike="noStrike" dirty="0">
                          <a:solidFill>
                            <a:schemeClr val="tx1">
                              <a:lumMod val="95000"/>
                              <a:lumOff val="5000"/>
                            </a:schemeClr>
                          </a:solidFill>
                          <a:effectLst/>
                          <a:latin typeface="MS Gothic" charset="-128"/>
                          <a:ea typeface="MS Gothic" charset="-128"/>
                          <a:cs typeface="MS Gothic" charset="-128"/>
                        </a:rPr>
                        <a:t>H</a:t>
                      </a:r>
                      <a:r>
                        <a:rPr lang="en-US" altLang="ja-JP" sz="900" b="0" u="none" strike="noStrike" baseline="-25000" dirty="0">
                          <a:solidFill>
                            <a:schemeClr val="tx1">
                              <a:lumMod val="95000"/>
                              <a:lumOff val="5000"/>
                            </a:schemeClr>
                          </a:solidFill>
                          <a:effectLst/>
                          <a:latin typeface="MS Gothic" charset="-128"/>
                          <a:ea typeface="MS Gothic" charset="-128"/>
                          <a:cs typeface="MS Gothic" charset="-128"/>
                        </a:rPr>
                        <a:t>10</a:t>
                      </a:r>
                      <a:r>
                        <a:rPr lang="en-US" altLang="ja-JP" sz="900" b="0" u="none" strike="noStrike" dirty="0">
                          <a:solidFill>
                            <a:schemeClr val="tx1">
                              <a:lumMod val="95000"/>
                              <a:lumOff val="5000"/>
                            </a:schemeClr>
                          </a:solidFill>
                          <a:effectLst/>
                          <a:latin typeface="MS Gothic" charset="-128"/>
                          <a:ea typeface="MS Gothic" charset="-128"/>
                          <a:cs typeface="MS Gothic" charset="-128"/>
                        </a:rPr>
                        <a:t>-nCl</a:t>
                      </a:r>
                      <a:r>
                        <a:rPr lang="en-US" altLang="ja-JP" sz="900" b="0" u="none" strike="noStrike" baseline="-25000" dirty="0">
                          <a:solidFill>
                            <a:schemeClr val="tx1">
                              <a:lumMod val="95000"/>
                              <a:lumOff val="5000"/>
                            </a:schemeClr>
                          </a:solidFill>
                          <a:effectLst/>
                          <a:latin typeface="MS Gothic" charset="-128"/>
                          <a:ea typeface="MS Gothic" charset="-128"/>
                          <a:cs typeface="MS Gothic" charset="-128"/>
                        </a:rPr>
                        <a:t>n</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RN:1336-36-3</a:t>
                      </a:r>
                      <a:r>
                        <a:rPr lang="ja-JP" altLang="en-US" sz="700" b="0" i="0" u="none" strike="noStrike" baseline="0" dirty="0">
                          <a:solidFill>
                            <a:schemeClr val="tx1"/>
                          </a:solidFill>
                          <a:effectLst/>
                          <a:latin typeface="MS Gothic" charset="-128"/>
                          <a:ea typeface="MS Gothic" charset="-128"/>
                          <a:cs typeface="MS Gothic" charset="-128"/>
                        </a:rPr>
                        <a:t>、</a:t>
                      </a:r>
                      <a:r>
                        <a:rPr lang="en-US" altLang="ja-JP" sz="700" b="0" i="0" u="none" strike="noStrike" baseline="0" dirty="0">
                          <a:solidFill>
                            <a:schemeClr val="tx1"/>
                          </a:solidFill>
                          <a:effectLst/>
                          <a:latin typeface="MS Gothic" charset="-128"/>
                          <a:ea typeface="MS Gothic" charset="-128"/>
                          <a:cs typeface="MS Gothic" charset="-128"/>
                        </a:rPr>
                        <a:t>11097-69-1</a:t>
                      </a:r>
                      <a:r>
                        <a:rPr lang="ja-JP" altLang="en-US" sz="700" b="0" i="0" u="none" strike="noStrike" baseline="0" dirty="0">
                          <a:solidFill>
                            <a:schemeClr val="tx1"/>
                          </a:solidFill>
                          <a:effectLst/>
                          <a:latin typeface="MS Gothic" charset="-128"/>
                          <a:ea typeface="MS Gothic" charset="-128"/>
                          <a:cs typeface="MS Gothic" charset="-128"/>
                        </a:rPr>
                        <a:t>、</a:t>
                      </a:r>
                      <a:r>
                        <a:rPr lang="en-US" altLang="ja-JP" sz="700" b="0" i="0" u="none" strike="noStrike" baseline="0" dirty="0">
                          <a:solidFill>
                            <a:schemeClr val="tx1"/>
                          </a:solidFill>
                          <a:effectLst/>
                          <a:latin typeface="MS Gothic" charset="-128"/>
                          <a:ea typeface="MS Gothic" charset="-128"/>
                          <a:cs typeface="MS Gothic" charset="-128"/>
                        </a:rPr>
                        <a:t>53469-21-9</a:t>
                      </a:r>
                      <a:r>
                        <a:rPr lang="ja-JP" altLang="en-US" sz="700" b="0" i="0" u="none" strike="noStrike" baseline="0" dirty="0">
                          <a:solidFill>
                            <a:schemeClr val="tx1"/>
                          </a:solidFill>
                          <a:effectLst/>
                          <a:latin typeface="MS Gothic" charset="-128"/>
                          <a:ea typeface="MS Gothic" charset="-128"/>
                          <a:cs typeface="MS Gothic" charset="-128"/>
                        </a:rPr>
                        <a:t>など</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皮膚障害（塩素ざ瘡等）、気道障害、肝障害、消化器系障害、血液系障害、免疫系障害、発がんのおそれ、生殖毒性のおそれ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脂、結膜充血、爪の変色および変形、皮膚炎、皮膚掻痒感（かゆみ）、皮膚発赤、ざ瘡（にきび）、全身倦怠感、易疲労感、黄疸、腹痛、下痢、嘔吐、食欲不振、顔面蒼白、心悸亢進（動悸）、めまい、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9062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・個人用保護具や換気装置を使用し、ばく露を避けること。</a:t>
                      </a:r>
                    </a:p>
                    <a:p>
                      <a:r>
                        <a:rPr kumimoji="1" lang="ja-JP" altLang="en-US" sz="800" dirty="0">
                          <a:latin typeface="MS Gothic" charset="-128"/>
                          <a:ea typeface="MS Gothic" charset="-128"/>
                          <a:cs typeface="MS Gothic" charset="-128"/>
                        </a:rPr>
                        <a:t>・屋外又は換気の良い区域でのみ使用すること。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・取扱い後はよく手を洗うこと。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、クロロプレン〇、ネオプレン〇</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防じん機能を有する有機ガス用防毒マスク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5111">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・直ちに、すべての汚染された衣類を脱ぎ取り去ること。</a:t>
                      </a:r>
                    </a:p>
                    <a:p>
                      <a:r>
                        <a:rPr kumimoji="1" lang="ja-JP" altLang="en-US" sz="800" dirty="0">
                          <a:latin typeface="MS Gothic" charset="-128"/>
                          <a:ea typeface="MS Gothic" charset="-128"/>
                          <a:cs typeface="MS Gothic" charset="-128"/>
                        </a:rPr>
                        <a:t>・多量の石鹸と水で優しく洗うこと。</a:t>
                      </a:r>
                    </a:p>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・脱いだ衣類を再使用する前に洗濯し汚染除去すること。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速やかに口をすすぎ、医師の診断を受けること。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9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特定化学物質第一類物質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38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a:extLst>
              <a:ext uri="{FF2B5EF4-FFF2-40B4-BE49-F238E27FC236}">
                <a16:creationId xmlns:a16="http://schemas.microsoft.com/office/drawing/2014/main" id="{684FDCCB-F0D3-3E02-79DF-0CB124D2D4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24467" y="1184332"/>
            <a:ext cx="436019" cy="434437"/>
          </a:xfrm>
          <a:prstGeom prst="rect">
            <a:avLst/>
          </a:prstGeom>
        </p:spPr>
      </p:pic>
    </p:spTree>
    <p:extLst>
      <p:ext uri="{BB962C8B-B14F-4D97-AF65-F5344CB8AC3E}">
        <p14:creationId xmlns:p14="http://schemas.microsoft.com/office/powerpoint/2010/main" val="28441921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59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963062592"/>
              </p:ext>
            </p:extLst>
          </p:nvPr>
        </p:nvGraphicFramePr>
        <p:xfrm>
          <a:off x="366276" y="734647"/>
          <a:ext cx="4595097" cy="632879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オルト</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トリジン及びその塩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o-Tolidine and its 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CH₃–C₆H₃(NH₂)₂–CH₃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RN:119-93-7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612-82-8</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肝障害、腎障害、血液系障害、発がんのおそれ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眼の痛み、流涙、結膜充血、全身倦怠感、易疲労感、黄疸、血尿、多尿、乏尿、むくみ、顔面蒼白、心悸亢進（動悸）、めまい、ふらつき、息切れ、排尿痛、排尿時不快感、下腹部痛、残尿感、体重減少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endParaRPr kumimoji="1" lang="en-US" altLang="ja-JP" sz="750" dirty="0">
                        <a:latin typeface="MS Gothic" charset="-128"/>
                        <a:ea typeface="MS Gothic" charset="-128"/>
                        <a:cs typeface="MS Gothic" charset="-128"/>
                      </a:endParaRPr>
                    </a:p>
                    <a:p>
                      <a:pPr algn="ctr"/>
                      <a:r>
                        <a:rPr kumimoji="1" lang="ja-JP" altLang="en-US" sz="600" dirty="0">
                          <a:latin typeface="MS Gothic" charset="-128"/>
                          <a:ea typeface="MS Gothic" charset="-128"/>
                          <a:cs typeface="MS Gothic" charset="-128"/>
                        </a:rPr>
                        <a:t>（</a:t>
                      </a:r>
                      <a:r>
                        <a:rPr kumimoji="1" lang="en-US" altLang="ja-JP" sz="600" dirty="0">
                          <a:latin typeface="MS Gothic" charset="-128"/>
                          <a:ea typeface="MS Gothic" charset="-128"/>
                          <a:cs typeface="MS Gothic" charset="-128"/>
                        </a:rPr>
                        <a:t>o-</a:t>
                      </a:r>
                      <a:r>
                        <a:rPr lang="ja-JP" altLang="en-US" sz="600" u="none" strike="noStrike" dirty="0">
                          <a:solidFill>
                            <a:schemeClr val="tx1">
                              <a:lumMod val="95000"/>
                              <a:lumOff val="5000"/>
                            </a:schemeClr>
                          </a:solidFill>
                          <a:effectLst/>
                          <a:latin typeface="MS Gothic" charset="-128"/>
                          <a:ea typeface="MS Gothic" charset="-128"/>
                          <a:cs typeface="MS Gothic" charset="-128"/>
                        </a:rPr>
                        <a:t>トリジン</a:t>
                      </a:r>
                      <a:r>
                        <a:rPr kumimoji="1" lang="ja-JP" altLang="en-US" sz="600" dirty="0">
                          <a:latin typeface="MS Gothic" charset="-128"/>
                          <a:ea typeface="MS Gothic" charset="-128"/>
                          <a:cs typeface="MS Gothic" charset="-128"/>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o-</a:t>
                      </a:r>
                      <a:r>
                        <a:rPr kumimoji="1" lang="ja-JP" altLang="en-US" sz="600" b="0" i="0" u="none" strike="noStrike" kern="1200" cap="none" spc="0" normalizeH="0" baseline="0" noProof="0" dirty="0">
                          <a:ln>
                            <a:noFill/>
                          </a:ln>
                          <a:solidFill>
                            <a:prstClr val="black">
                              <a:lumMod val="95000"/>
                              <a:lumOff val="5000"/>
                            </a:prstClr>
                          </a:solidFill>
                          <a:effectLst/>
                          <a:uLnTx/>
                          <a:uFillTx/>
                          <a:latin typeface="MS Gothic" charset="-128"/>
                          <a:ea typeface="MS Gothic" charset="-128"/>
                          <a:cs typeface="MS Gothic" charset="-128"/>
                        </a:rPr>
                        <a:t>トリジン</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p>
                    <a:p>
                      <a:r>
                        <a:rPr kumimoji="1" lang="ja-JP" altLang="en-US" sz="800" dirty="0">
                          <a:latin typeface="MS Gothic" charset="-128"/>
                          <a:ea typeface="MS Gothic" charset="-128"/>
                          <a:cs typeface="MS Gothic" charset="-128"/>
                        </a:rPr>
                        <a:t>・医師の診断、手当てを受けること。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・医師の診断、手当てを受けること。</a:t>
                      </a:r>
                    </a:p>
                    <a:p>
                      <a:r>
                        <a:rPr kumimoji="1" lang="ja-JP" altLang="en-US" sz="800" dirty="0">
                          <a:latin typeface="MS Gothic" charset="-128"/>
                          <a:ea typeface="MS Gothic" charset="-128"/>
                          <a:cs typeface="MS Gothic" charset="-128"/>
                        </a:rPr>
                        <a:t>・脱いだ衣類を再使用する前に洗濯し汚染除去すること。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速やかに口をすすぎ、医師の診断を受けること。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9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特定化学物質第一類物質</a:t>
            </a:r>
            <a:endParaRPr lang="en-US" dirty="0"/>
          </a:p>
        </p:txBody>
      </p:sp>
      <p:pic>
        <p:nvPicPr>
          <p:cNvPr id="6" name="図 5">
            <a:extLst>
              <a:ext uri="{FF2B5EF4-FFF2-40B4-BE49-F238E27FC236}">
                <a16:creationId xmlns:a16="http://schemas.microsoft.com/office/drawing/2014/main" id="{684FDCCB-F0D3-3E02-79DF-0CB124D2D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467" y="1184332"/>
            <a:ext cx="436019" cy="434437"/>
          </a:xfrm>
          <a:prstGeom prst="rect">
            <a:avLst/>
          </a:prstGeom>
        </p:spPr>
      </p:pic>
      <p:pic>
        <p:nvPicPr>
          <p:cNvPr id="7" name="図 6">
            <a:extLst>
              <a:ext uri="{FF2B5EF4-FFF2-40B4-BE49-F238E27FC236}">
                <a16:creationId xmlns:a16="http://schemas.microsoft.com/office/drawing/2014/main" id="{78CB7A02-D600-F23B-9F32-5593D0619B8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78647" y="1184332"/>
            <a:ext cx="436020" cy="434437"/>
          </a:xfrm>
          <a:prstGeom prst="rect">
            <a:avLst/>
          </a:prstGeom>
        </p:spPr>
      </p:pic>
    </p:spTree>
    <p:extLst>
      <p:ext uri="{BB962C8B-B14F-4D97-AF65-F5344CB8AC3E}">
        <p14:creationId xmlns:p14="http://schemas.microsoft.com/office/powerpoint/2010/main" val="3015512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780138635"/>
              </p:ext>
            </p:extLst>
          </p:nvPr>
        </p:nvGraphicFramePr>
        <p:xfrm>
          <a:off x="366276" y="734647"/>
          <a:ext cx="4595097" cy="627959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1,2-</a:t>
                      </a:r>
                      <a:r>
                        <a:rPr lang="ja-JP" altLang="en-US" sz="1400" u="none" strike="noStrike" dirty="0">
                          <a:solidFill>
                            <a:schemeClr val="tx1">
                              <a:lumMod val="95000"/>
                              <a:lumOff val="5000"/>
                            </a:schemeClr>
                          </a:solidFill>
                          <a:effectLst/>
                          <a:latin typeface="MS Gothic" charset="-128"/>
                          <a:ea typeface="MS Gothic" charset="-128"/>
                          <a:cs typeface="MS Gothic" charset="-128"/>
                        </a:rPr>
                        <a:t>ジクロロエチレン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1,2-Dichloroethylene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CHCl</a:t>
                      </a:r>
                      <a:r>
                        <a:rPr lang="en-US" altLang="ja-JP" sz="900" u="none" strike="noStrike" dirty="0">
                          <a:solidFill>
                            <a:schemeClr val="tx1">
                              <a:lumMod val="95000"/>
                              <a:lumOff val="5000"/>
                            </a:schemeClr>
                          </a:solidFill>
                          <a:effectLst/>
                          <a:latin typeface="MS Gothic" charset="-128"/>
                          <a:ea typeface="MS Gothic" charset="-128"/>
                          <a:cs typeface="MS Gothic" charset="-128"/>
                        </a:rPr>
                        <a:t>=</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CHCl</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RN:540-59-0</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156-59-2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156-60-5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眼の痛み、流涙、結膜充血、皮膚炎、皮膚掻痒感（かゆみ）、皮膚発赤、頭痛、頭重、めまい、眠気、嘔吐、全身倦怠感</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36299">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・容器を接地すること／アースをとること。</a:t>
                      </a:r>
                    </a:p>
                    <a:p>
                      <a:r>
                        <a:rPr kumimoji="1" lang="ja-JP" altLang="en-US" sz="800" dirty="0">
                          <a:latin typeface="MS Gothic" charset="-128"/>
                          <a:ea typeface="MS Gothic" charset="-128"/>
                          <a:cs typeface="MS Gothic" charset="-128"/>
                        </a:rPr>
                        <a:t>・火花を発生させない工具を使用すること。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43553">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8173" y="1183541"/>
            <a:ext cx="436020" cy="43602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9127" y="1184332"/>
            <a:ext cx="436020" cy="434437"/>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6</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第一種有機溶剤等</a:t>
            </a:r>
            <a:endParaRPr lang="en-US" dirty="0"/>
          </a:p>
        </p:txBody>
      </p:sp>
      <p:pic>
        <p:nvPicPr>
          <p:cNvPr id="2" name="図 1" descr="炎">
            <a:extLst>
              <a:ext uri="{FF2B5EF4-FFF2-40B4-BE49-F238E27FC236}">
                <a16:creationId xmlns:a16="http://schemas.microsoft.com/office/drawing/2014/main" id="{F6C8062D-1648-97CF-6A7C-604A5409525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30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594176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065740858"/>
              </p:ext>
            </p:extLst>
          </p:nvPr>
        </p:nvGraphicFramePr>
        <p:xfrm>
          <a:off x="366276" y="734647"/>
          <a:ext cx="4595097" cy="634847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ジアニシジン及びその塩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Dianisidine</a:t>
                      </a:r>
                      <a:r>
                        <a:rPr lang="ja-JP" altLang="en-US" sz="900" u="none" strike="noStrike" dirty="0">
                          <a:solidFill>
                            <a:schemeClr val="tx1">
                              <a:lumMod val="95000"/>
                              <a:lumOff val="5000"/>
                            </a:schemeClr>
                          </a:solidFill>
                          <a:effectLst/>
                          <a:latin typeface="MS Gothic" charset="-128"/>
                          <a:ea typeface="MS Gothic" charset="-128"/>
                          <a:cs typeface="MS Gothic" charset="-128"/>
                        </a:rPr>
                        <a:t> </a:t>
                      </a:r>
                      <a:r>
                        <a:rPr lang="en-US" altLang="ja-JP" sz="900" u="none" strike="noStrike" dirty="0">
                          <a:solidFill>
                            <a:schemeClr val="tx1">
                              <a:lumMod val="95000"/>
                              <a:lumOff val="5000"/>
                            </a:schemeClr>
                          </a:solidFill>
                          <a:effectLst/>
                          <a:latin typeface="MS Gothic" charset="-128"/>
                          <a:ea typeface="MS Gothic" charset="-128"/>
                          <a:cs typeface="MS Gothic" charset="-128"/>
                        </a:rPr>
                        <a:t>and</a:t>
                      </a:r>
                      <a:r>
                        <a:rPr lang="ja-JP" altLang="en-US" sz="900" u="none" strike="noStrike" dirty="0">
                          <a:solidFill>
                            <a:schemeClr val="tx1">
                              <a:lumMod val="95000"/>
                              <a:lumOff val="5000"/>
                            </a:schemeClr>
                          </a:solidFill>
                          <a:effectLst/>
                          <a:latin typeface="MS Gothic" charset="-128"/>
                          <a:ea typeface="MS Gothic" charset="-128"/>
                          <a:cs typeface="MS Gothic" charset="-128"/>
                        </a:rPr>
                        <a:t> </a:t>
                      </a:r>
                      <a:r>
                        <a:rPr lang="en-US" altLang="ja-JP" sz="900" u="none" strike="noStrike" dirty="0">
                          <a:solidFill>
                            <a:schemeClr val="tx1">
                              <a:lumMod val="95000"/>
                              <a:lumOff val="5000"/>
                            </a:schemeClr>
                          </a:solidFill>
                          <a:effectLst/>
                          <a:latin typeface="MS Gothic" charset="-128"/>
                          <a:ea typeface="MS Gothic" charset="-128"/>
                          <a:cs typeface="MS Gothic" charset="-128"/>
                        </a:rPr>
                        <a:t>its</a:t>
                      </a:r>
                      <a:r>
                        <a:rPr lang="ja-JP" altLang="en-US" sz="900" u="none" strike="noStrike" dirty="0">
                          <a:solidFill>
                            <a:schemeClr val="tx1">
                              <a:lumMod val="95000"/>
                              <a:lumOff val="5000"/>
                            </a:schemeClr>
                          </a:solidFill>
                          <a:effectLst/>
                          <a:latin typeface="MS Gothic" charset="-128"/>
                          <a:ea typeface="MS Gothic" charset="-128"/>
                          <a:cs typeface="MS Gothic" charset="-128"/>
                        </a:rPr>
                        <a:t> </a:t>
                      </a:r>
                      <a:r>
                        <a:rPr lang="en-US" altLang="ja-JP" sz="900" u="none" strike="noStrike" dirty="0">
                          <a:solidFill>
                            <a:schemeClr val="tx1">
                              <a:lumMod val="95000"/>
                              <a:lumOff val="5000"/>
                            </a:schemeClr>
                          </a:solidFill>
                          <a:effectLst/>
                          <a:latin typeface="MS Gothic" charset="-128"/>
                          <a:ea typeface="MS Gothic" charset="-128"/>
                          <a:cs typeface="MS Gothic" charset="-128"/>
                        </a:rPr>
                        <a:t>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H₃CO–C₆H₃(NH₂)–OCH₃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RN:119-90-4</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solidFill>
                          <a:effectLst/>
                          <a:latin typeface="MS Gothic" charset="-128"/>
                          <a:ea typeface="MS Gothic" charset="-128"/>
                          <a:cs typeface="MS Gothic" charset="-128"/>
                        </a:rPr>
                        <a:t>20325-40-0</a:t>
                      </a:r>
                      <a:r>
                        <a:rPr lang="ja-JP" altLang="en-US" sz="700" b="0" u="none" strike="noStrike" baseline="0" dirty="0">
                          <a:solidFill>
                            <a:schemeClr val="tx1"/>
                          </a:solidFill>
                          <a:effectLst/>
                          <a:latin typeface="MS Gothic" charset="-128"/>
                          <a:ea typeface="MS Gothic" charset="-128"/>
                          <a:cs typeface="MS Gothic" charset="-128"/>
                        </a:rPr>
                        <a:t>など</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皮膚障害、呼吸器系障害、肝障害、血液系障害、泌尿器系障害、泌尿器系腫瘍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炎、皮膚掻痒感（かゆみ）、皮膚発赤、粘膜刺激症状、せき、全身倦怠感、易疲労感、黄疸、顔面蒼白、心悸亢進（動悸）、めまい、ふらつき、息切れ、血尿、頻尿、排尿痛、下腹部痛、排尿時不快感、残尿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注意事項</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（ジアニシジン）</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（ジアニシジン）</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・汚染された衣服を脱がせる。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・洗い流してから水と石鹸で皮膚を洗浄する。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数分間多量の水で洗い流し</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できればコンタクトレンズをはずして</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医師の診断を受ける。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・気分が悪いときは医師に連絡すること。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特定化学物質第一類物質</a:t>
            </a:r>
            <a:endParaRPr lang="en-US" dirty="0"/>
          </a:p>
        </p:txBody>
      </p:sp>
      <p:pic>
        <p:nvPicPr>
          <p:cNvPr id="9" name="図 8">
            <a:extLst>
              <a:ext uri="{FF2B5EF4-FFF2-40B4-BE49-F238E27FC236}">
                <a16:creationId xmlns:a16="http://schemas.microsoft.com/office/drawing/2014/main" id="{7B9DAFDA-F135-7B7C-8A92-FD85F773DE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97747" y="1184332"/>
            <a:ext cx="436020" cy="434437"/>
          </a:xfrm>
          <a:prstGeom prst="rect">
            <a:avLst/>
          </a:prstGeom>
        </p:spPr>
      </p:pic>
    </p:spTree>
    <p:extLst>
      <p:ext uri="{BB962C8B-B14F-4D97-AF65-F5344CB8AC3E}">
        <p14:creationId xmlns:p14="http://schemas.microsoft.com/office/powerpoint/2010/main" val="11157680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638587170"/>
              </p:ext>
            </p:extLst>
          </p:nvPr>
        </p:nvGraphicFramePr>
        <p:xfrm>
          <a:off x="366276" y="734647"/>
          <a:ext cx="4595097" cy="632879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ジクロロベンジジン及びその塩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Dichlorobenzidine and its 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ClC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ClNH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RN:91-94-1</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612-83-9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泌尿器系障害、泌尿器系腫瘍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皮膚炎、頭痛、めまい、せき、呼吸器の刺激症状、咽頭痛、血尿、多尿、</a:t>
                      </a:r>
                    </a:p>
                    <a:p>
                      <a:r>
                        <a:rPr kumimoji="1" lang="ja-JP" altLang="en-US" sz="800" dirty="0">
                          <a:latin typeface="MS Gothic" charset="-128"/>
                          <a:ea typeface="MS Gothic" charset="-128"/>
                          <a:cs typeface="MS Gothic" charset="-128"/>
                        </a:rPr>
                        <a:t>乏尿、むくみ、頻尿、排尿痛、排尿時不快感、下腹部痛、残尿感、</a:t>
                      </a:r>
                    </a:p>
                    <a:p>
                      <a:r>
                        <a:rPr kumimoji="1" lang="ja-JP" altLang="en-US" sz="800" dirty="0">
                          <a:latin typeface="MS Gothic" charset="-128"/>
                          <a:ea typeface="MS Gothic" charset="-128"/>
                          <a:cs typeface="MS Gothic" charset="-128"/>
                        </a:rPr>
                        <a:t>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（ジクロロベンジジン）</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・個人用保護具や換気装置を使用し、ばく露を避けること。</a:t>
                      </a:r>
                    </a:p>
                    <a:p>
                      <a:r>
                        <a:rPr kumimoji="1" lang="ja-JP" altLang="en-US" sz="800" dirty="0">
                          <a:latin typeface="MS Gothic" charset="-128"/>
                          <a:ea typeface="MS Gothic" charset="-128"/>
                          <a:cs typeface="MS Gothic" charset="-128"/>
                        </a:rPr>
                        <a:t>・屋外又は換気の良い区域でのみ使用すること。</a:t>
                      </a:r>
                    </a:p>
                    <a:p>
                      <a:r>
                        <a:rPr kumimoji="1" lang="ja-JP" altLang="en-US" sz="800" dirty="0">
                          <a:latin typeface="MS Gothic" charset="-128"/>
                          <a:ea typeface="MS Gothic" charset="-128"/>
                          <a:cs typeface="MS Gothic" charset="-128"/>
                        </a:rPr>
                        <a:t>・粉じんを吸入しないこと。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（ジクロロベンジジン）</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空気の新鮮な場所に移動し、呼吸しやすい姿勢で休息させること。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・直ちに、すべての汚染された衣類を取り去ること。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・脱いだ衣類を再使用する前に洗濯し汚染除去すること。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・コンタクトレンズを着用していて容易に外せる場合は外すこと。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p>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速やかに口をすすぎ、医師の診断を受けること。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83833" y="118354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pic>
        <p:nvPicPr>
          <p:cNvPr id="7" name="図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特定化学物質第一類物質</a:t>
            </a:r>
            <a:endParaRPr lang="en-US" dirty="0"/>
          </a:p>
        </p:txBody>
      </p:sp>
    </p:spTree>
    <p:extLst>
      <p:ext uri="{BB962C8B-B14F-4D97-AF65-F5344CB8AC3E}">
        <p14:creationId xmlns:p14="http://schemas.microsoft.com/office/powerpoint/2010/main" val="7290965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204618065"/>
              </p:ext>
            </p:extLst>
          </p:nvPr>
        </p:nvGraphicFramePr>
        <p:xfrm>
          <a:off x="366276" y="734647"/>
          <a:ext cx="4595097" cy="633428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ベリリウム及びその化合物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Beryllium and its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Be</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RN:7440-41-7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1304-56-9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13327-32-7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7787-56-6</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7787-49-7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前眼部障害、皮膚障害、皮膚感作性、気道・肺障害（ベリリウム肺等）、呼吸器感作性、呼吸器系腫瘍（肺がん等）</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皮膚潰瘍、湿疹、じんま疹、せき、息切れ、胸痛、呼吸困難、喘息様発作、胸部不安感、鼻水、鼻閉、鼻・喉の痛み、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（ベリリウム）</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・換気が十分でない場合には呼吸用保護具を着用すること。</a:t>
                      </a:r>
                    </a:p>
                    <a:p>
                      <a:r>
                        <a:rPr kumimoji="1" lang="ja-JP" altLang="en-US" sz="800" dirty="0">
                          <a:latin typeface="MS Gothic" charset="-128"/>
                          <a:ea typeface="MS Gothic" charset="-128"/>
                          <a:cs typeface="MS Gothic" charset="-128"/>
                        </a:rPr>
                        <a:t>・個人用保護具や換気装置を使用し、ばく露を避けること。</a:t>
                      </a:r>
                    </a:p>
                    <a:p>
                      <a:r>
                        <a:rPr kumimoji="1" lang="ja-JP" altLang="en-US" sz="800" dirty="0">
                          <a:latin typeface="MS Gothic" charset="-128"/>
                          <a:ea typeface="MS Gothic" charset="-128"/>
                          <a:cs typeface="MS Gothic" charset="-128"/>
                        </a:rPr>
                        <a:t>・粉じん、ヒュームを吸入しないこと。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endParaRPr kumimoji="1" lang="en-US" altLang="ja-JP" sz="80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（ベリリウム）</a:t>
                      </a:r>
                      <a:endParaRPr kumimoji="1" lang="ja-JP" altLang="en-US" sz="7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・呼吸が困難な場合には、新鮮な空気のある場所に移動し、</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呼吸しやすい姿勢で休息させること。</a:t>
                      </a:r>
                    </a:p>
                    <a:p>
                      <a:r>
                        <a:rPr kumimoji="1" lang="ja-JP" altLang="en-US" sz="800" dirty="0">
                          <a:latin typeface="MS Gothic" charset="-128"/>
                          <a:ea typeface="MS Gothic" charset="-128"/>
                          <a:cs typeface="MS Gothic" charset="-128"/>
                        </a:rPr>
                        <a:t>・医師の手当、診断を受けること。</a:t>
                      </a:r>
                    </a:p>
                    <a:p>
                      <a:r>
                        <a:rPr kumimoji="1" lang="ja-JP" altLang="en-US" sz="800" dirty="0">
                          <a:latin typeface="MS Gothic" charset="-128"/>
                          <a:ea typeface="MS Gothic" charset="-128"/>
                          <a:cs typeface="MS Gothic" charset="-128"/>
                        </a:rPr>
                        <a:t>・呼吸に関する症状が出た場合には、医師に連絡すること。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・医師の手当、診断を受けること。</a:t>
                      </a:r>
                    </a:p>
                    <a:p>
                      <a:r>
                        <a:rPr kumimoji="1" lang="ja-JP" altLang="en-US" sz="800" dirty="0">
                          <a:latin typeface="MS Gothic" charset="-128"/>
                          <a:ea typeface="MS Gothic" charset="-128"/>
                          <a:cs typeface="MS Gothic" charset="-128"/>
                        </a:rPr>
                        <a:t>・皮膚刺激又は発疹が生じた場合は、医師の診断、手当てを受けること。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77533" y="118354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9067" y="1184332"/>
            <a:ext cx="436020" cy="434437"/>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特定化学物質第一類物質</a:t>
            </a:r>
            <a:endParaRPr lang="en-US" dirty="0"/>
          </a:p>
        </p:txBody>
      </p:sp>
    </p:spTree>
    <p:extLst>
      <p:ext uri="{BB962C8B-B14F-4D97-AF65-F5344CB8AC3E}">
        <p14:creationId xmlns:p14="http://schemas.microsoft.com/office/powerpoint/2010/main" val="381406292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964925006"/>
              </p:ext>
            </p:extLst>
          </p:nvPr>
        </p:nvGraphicFramePr>
        <p:xfrm>
          <a:off x="366276" y="734647"/>
          <a:ext cx="4595097" cy="643486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ベンゾトリクロリド</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err="1">
                          <a:solidFill>
                            <a:schemeClr val="tx1">
                              <a:lumMod val="95000"/>
                              <a:lumOff val="5000"/>
                            </a:schemeClr>
                          </a:solidFill>
                          <a:effectLst/>
                          <a:latin typeface="MS Gothic" charset="-128"/>
                          <a:ea typeface="MS Gothic" charset="-128"/>
                          <a:cs typeface="MS Gothic" charset="-128"/>
                        </a:rPr>
                        <a:t>Benzotrichloride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6</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5</a:t>
                      </a:r>
                      <a:r>
                        <a:rPr lang="en-US" altLang="ja-JP" sz="900" u="none" strike="noStrike" dirty="0">
                          <a:solidFill>
                            <a:schemeClr val="tx1">
                              <a:lumMod val="95000"/>
                              <a:lumOff val="5000"/>
                            </a:schemeClr>
                          </a:solidFill>
                          <a:effectLst/>
                          <a:latin typeface="MS Gothic" charset="-128"/>
                          <a:ea typeface="MS Gothic" charset="-128"/>
                          <a:cs typeface="MS Gothic" charset="-128"/>
                        </a:rPr>
                        <a:t>CCl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RN:98-07-7</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前眼部障害、皮膚障害、中枢神経障害、気道障害、副鼻腔炎、肝障害、腎障害、血液系障害、肺がん、内分泌系障害（甲状腺）、生殖毒性のおそれの疑い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555652">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眼の痛み、流涙、結膜充血、皮膚炎、皮膚掻痒感（かゆみ）、皮膚発赤、鼻出血、嗅覚脱失、頬・鼻周囲・額の痛み、顔やまぶたの腫れ、発熱、鼻ポリープ、頭痛、頭重、めまい、眠気、嘔吐、せき、たん、息切れ、鼻水、鼻閉、鼻・喉の痛み、全身倦怠感、易疲労感、黄疸、血尿、多尿、乏尿、むくみ、顔面蒼白、心悸亢進（動悸）、めまい、ふらつき、胸痛、頸部等のリンパ節の肥大、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581988">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0197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ニトリル データなし、ラテックス データなし、クロロプレン データなし、ネオプレン△</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240</a:t>
                      </a:r>
                      <a:r>
                        <a:rPr kumimoji="1" lang="ja-JP" altLang="en-US" sz="700" dirty="0">
                          <a:latin typeface="MS Gothic" charset="-128"/>
                          <a:ea typeface="MS Gothic" charset="-128"/>
                          <a:cs typeface="MS Gothic" charset="-128"/>
                        </a:rPr>
                        <a:t>分超、〇：</a:t>
                      </a:r>
                      <a:r>
                        <a:rPr kumimoji="1" lang="en-US" altLang="ja-JP" sz="700" dirty="0">
                          <a:latin typeface="MS Gothic" charset="-128"/>
                          <a:ea typeface="MS Gothic" charset="-128"/>
                          <a:cs typeface="MS Gothic" charset="-128"/>
                        </a:rPr>
                        <a:t>60</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240</a:t>
                      </a:r>
                      <a:r>
                        <a:rPr kumimoji="1" lang="ja-JP" altLang="en-US" sz="700" dirty="0">
                          <a:latin typeface="MS Gothic" charset="-128"/>
                          <a:ea typeface="MS Gothic" charset="-128"/>
                          <a:cs typeface="MS Gothic" charset="-128"/>
                        </a:rPr>
                        <a:t>分、△：</a:t>
                      </a:r>
                      <a:r>
                        <a:rPr kumimoji="1" lang="en-US" altLang="ja-JP" sz="700" dirty="0">
                          <a:latin typeface="MS Gothic" charset="-128"/>
                          <a:ea typeface="MS Gothic" charset="-128"/>
                          <a:cs typeface="MS Gothic" charset="-128"/>
                        </a:rPr>
                        <a:t>10</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60</a:t>
                      </a:r>
                      <a:r>
                        <a:rPr kumimoji="1" lang="ja-JP" altLang="en-US" sz="700" dirty="0">
                          <a:latin typeface="MS Gothic" charset="-128"/>
                          <a:ea typeface="MS Gothic" charset="-128"/>
                          <a:cs typeface="MS Gothic" charset="-128"/>
                        </a:rPr>
                        <a:t>分、</a:t>
                      </a:r>
                      <a:r>
                        <a:rPr kumimoji="1" lang="en-US" altLang="ja-JP" sz="700" dirty="0">
                          <a:latin typeface="MS Gothic" charset="-128"/>
                          <a:ea typeface="MS Gothic" charset="-128"/>
                          <a:cs typeface="MS Gothic" charset="-128"/>
                        </a:rPr>
                        <a:t>×</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10</a:t>
                      </a:r>
                      <a:r>
                        <a:rPr kumimoji="1" lang="ja-JP" altLang="en-US" sz="7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4200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879932">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・医師に連絡すること。</a:t>
                      </a:r>
                    </a:p>
                    <a:p>
                      <a:r>
                        <a:rPr kumimoji="1" lang="ja-JP" altLang="en-US" sz="700" dirty="0">
                          <a:latin typeface="MS Gothic" charset="-128"/>
                          <a:ea typeface="MS Gothic" charset="-128"/>
                          <a:cs typeface="MS Gothic" charset="-128"/>
                        </a:rPr>
                        <a:t>・意識がないが呼吸がある場合は、横向きに安定した姿勢で寝かせ、</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低体温症から保護する。</a:t>
                      </a:r>
                    </a:p>
                    <a:p>
                      <a:r>
                        <a:rPr kumimoji="1" lang="ja-JP" altLang="en-US" sz="700" dirty="0">
                          <a:latin typeface="MS Gothic" charset="-128"/>
                          <a:ea typeface="MS Gothic" charset="-128"/>
                          <a:cs typeface="MS Gothic" charset="-128"/>
                        </a:rPr>
                        <a:t>・呼吸困難な場合は酸素吸入をさせる。</a:t>
                      </a:r>
                    </a:p>
                    <a:p>
                      <a:r>
                        <a:rPr kumimoji="1" lang="ja-JP" altLang="en-US" sz="700" dirty="0">
                          <a:latin typeface="MS Gothic" charset="-128"/>
                          <a:ea typeface="MS Gothic" charset="-128"/>
                          <a:cs typeface="MS Gothic" charset="-128"/>
                        </a:rPr>
                        <a:t>・気道</a:t>
                      </a:r>
                      <a:r>
                        <a:rPr kumimoji="1" lang="en-US" altLang="ja-JP" sz="700" dirty="0">
                          <a:latin typeface="MS Gothic" charset="-128"/>
                          <a:ea typeface="MS Gothic" charset="-128"/>
                          <a:cs typeface="MS Gothic" charset="-128"/>
                        </a:rPr>
                        <a:t>/</a:t>
                      </a:r>
                      <a:r>
                        <a:rPr kumimoji="1" lang="ja-JP" altLang="en-US" sz="700" dirty="0">
                          <a:latin typeface="MS Gothic" charset="-128"/>
                          <a:ea typeface="MS Gothic" charset="-128"/>
                          <a:cs typeface="MS Gothic" charset="-128"/>
                        </a:rPr>
                        <a:t>呼吸器疾患の刺激が発生した場合</a:t>
                      </a:r>
                      <a:r>
                        <a:rPr kumimoji="1" lang="en-US" altLang="ja-JP" sz="700" dirty="0">
                          <a:latin typeface="MS Gothic" charset="-128"/>
                          <a:ea typeface="MS Gothic" charset="-128"/>
                          <a:cs typeface="MS Gothic" charset="-128"/>
                        </a:rPr>
                        <a:t>: </a:t>
                      </a:r>
                      <a:r>
                        <a:rPr kumimoji="1" lang="ja-JP" altLang="en-US" sz="700" dirty="0">
                          <a:latin typeface="MS Gothic" charset="-128"/>
                          <a:ea typeface="MS Gothic" charset="-128"/>
                          <a:cs typeface="MS Gothic" charset="-128"/>
                        </a:rPr>
                        <a:t>できるだけ早く、グルココルチコイド</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吸入スプレーを吸入する。</a:t>
                      </a:r>
                    </a:p>
                    <a:p>
                      <a:r>
                        <a:rPr kumimoji="1" lang="ja-JP" altLang="en-US" sz="700" dirty="0">
                          <a:latin typeface="MS Gothic" charset="-128"/>
                          <a:ea typeface="MS Gothic" charset="-128"/>
                          <a:cs typeface="MS Gothic" charset="-128"/>
                        </a:rPr>
                        <a:t>・新鮮な空気のある場所に移動し、呼吸しやすい姿勢で安静にさせる。 </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・気分が悪い時や呼吸に関する症状が現れた場合は、医師の診察／手当てを受ける。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・皮膚刺激または発しん</a:t>
                      </a:r>
                      <a:r>
                        <a:rPr kumimoji="1" lang="en-US" altLang="ja-JP" sz="700" dirty="0">
                          <a:latin typeface="MS Gothic" charset="-128"/>
                          <a:ea typeface="MS Gothic" charset="-128"/>
                          <a:cs typeface="MS Gothic" charset="-128"/>
                        </a:rPr>
                        <a:t>(</a:t>
                      </a:r>
                      <a:r>
                        <a:rPr kumimoji="1" lang="ja-JP" altLang="en-US" sz="700" dirty="0">
                          <a:latin typeface="MS Gothic" charset="-128"/>
                          <a:ea typeface="MS Gothic" charset="-128"/>
                          <a:cs typeface="MS Gothic" charset="-128"/>
                        </a:rPr>
                        <a:t>疹</a:t>
                      </a:r>
                      <a:r>
                        <a:rPr kumimoji="1" lang="en-US" altLang="ja-JP" sz="700" dirty="0">
                          <a:latin typeface="MS Gothic" charset="-128"/>
                          <a:ea typeface="MS Gothic" charset="-128"/>
                          <a:cs typeface="MS Gothic" charset="-128"/>
                        </a:rPr>
                        <a:t>)</a:t>
                      </a:r>
                      <a:r>
                        <a:rPr kumimoji="1" lang="ja-JP" altLang="en-US" sz="700" dirty="0">
                          <a:latin typeface="MS Gothic" charset="-128"/>
                          <a:ea typeface="MS Gothic" charset="-128"/>
                          <a:cs typeface="MS Gothic" charset="-128"/>
                        </a:rPr>
                        <a:t>が生じた場合は、医師の診察／手当てを受けること。</a:t>
                      </a:r>
                    </a:p>
                    <a:p>
                      <a:r>
                        <a:rPr kumimoji="1" lang="ja-JP" altLang="en-US" sz="700" dirty="0">
                          <a:latin typeface="MS Gothic" charset="-128"/>
                          <a:ea typeface="MS Gothic" charset="-128"/>
                          <a:cs typeface="MS Gothic" charset="-128"/>
                        </a:rPr>
                        <a:t>・自分自身を保護しながら、被害者を危険源から遠ざける。</a:t>
                      </a:r>
                    </a:p>
                    <a:p>
                      <a:r>
                        <a:rPr kumimoji="1" lang="ja-JP" altLang="en-US" sz="700" dirty="0">
                          <a:latin typeface="MS Gothic" charset="-128"/>
                          <a:ea typeface="MS Gothic" charset="-128"/>
                          <a:cs typeface="MS Gothic" charset="-128"/>
                        </a:rPr>
                        <a:t>・直ちに汚染された衣類を全て脱ぐこと。</a:t>
                      </a:r>
                    </a:p>
                    <a:p>
                      <a:r>
                        <a:rPr kumimoji="1" lang="ja-JP" altLang="en-US" sz="700" dirty="0">
                          <a:latin typeface="MS Gothic" charset="-128"/>
                          <a:ea typeface="MS Gothic" charset="-128"/>
                          <a:cs typeface="MS Gothic" charset="-128"/>
                        </a:rPr>
                        <a:t>・皮膚に付着した部分を流水またはシャワーで洗い流したのち、水と石けんで</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丁寧に洗浄する。</a:t>
                      </a:r>
                    </a:p>
                    <a:p>
                      <a:r>
                        <a:rPr kumimoji="1" lang="ja-JP" altLang="en-US" sz="700" dirty="0">
                          <a:latin typeface="MS Gothic" charset="-128"/>
                          <a:ea typeface="MS Gothic" charset="-128"/>
                          <a:cs typeface="MS Gothic" charset="-128"/>
                        </a:rPr>
                        <a:t>・アルコール、ガソリン、その他の溶剤は絶対に使用しない。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1332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・できるだけ早く障害のない眼を保護しながら、流水で</a:t>
                      </a:r>
                      <a:r>
                        <a:rPr kumimoji="1" lang="en-US" altLang="ja-JP" sz="700" dirty="0">
                          <a:latin typeface="MS Gothic" charset="-128"/>
                          <a:ea typeface="MS Gothic" charset="-128"/>
                          <a:cs typeface="MS Gothic" charset="-128"/>
                        </a:rPr>
                        <a:t>10</a:t>
                      </a:r>
                      <a:r>
                        <a:rPr kumimoji="1" lang="ja-JP" altLang="en-US" sz="700" dirty="0">
                          <a:latin typeface="MS Gothic" charset="-128"/>
                          <a:ea typeface="MS Gothic" charset="-128"/>
                          <a:cs typeface="MS Gothic" charset="-128"/>
                        </a:rPr>
                        <a:t>分間、患部の眼を広く</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広げたまぶたですすぐこと。</a:t>
                      </a:r>
                    </a:p>
                    <a:p>
                      <a:r>
                        <a:rPr kumimoji="1" lang="ja-JP" altLang="en-US" sz="700" dirty="0">
                          <a:latin typeface="MS Gothic" charset="-128"/>
                          <a:ea typeface="MS Gothic" charset="-128"/>
                          <a:cs typeface="MS Gothic" charset="-128"/>
                        </a:rPr>
                        <a:t>・眼の刺激が続く場合は医師の診察／手当てを受けること。</a:t>
                      </a:r>
                    </a:p>
                    <a:p>
                      <a:r>
                        <a:rPr kumimoji="1" lang="ja-JP" altLang="en-US" sz="700" dirty="0">
                          <a:latin typeface="MS Gothic" charset="-128"/>
                          <a:ea typeface="MS Gothic" charset="-128"/>
                          <a:cs typeface="MS Gothic" charset="-128"/>
                        </a:rPr>
                        <a:t>・搬送中は、生理食塩水、または水ですすぎ続ける。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2844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・中毒の症状は、一定期間遅れて現れることがある。</a:t>
                      </a:r>
                    </a:p>
                    <a:p>
                      <a:r>
                        <a:rPr kumimoji="1" lang="ja-JP" altLang="en-US" sz="700" dirty="0">
                          <a:latin typeface="MS Gothic" charset="-128"/>
                          <a:ea typeface="MS Gothic" charset="-128"/>
                          <a:cs typeface="MS Gothic" charset="-128"/>
                        </a:rPr>
                        <a:t>・自然嘔吐の場合は、嘔吐物が呼吸器に侵入するのを防ぐため、頭を胸より低くし、</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うつぶせの姿勢にする。</a:t>
                      </a:r>
                    </a:p>
                    <a:p>
                      <a:r>
                        <a:rPr kumimoji="1" lang="ja-JP" altLang="en-US" sz="700" dirty="0">
                          <a:latin typeface="MS Gothic" charset="-128"/>
                          <a:ea typeface="MS Gothic" charset="-128"/>
                          <a:cs typeface="MS Gothic" charset="-128"/>
                        </a:rPr>
                        <a:t>・口をすすぎ、液体を吐き出す。 無理に吐かせないこと。意識がある場合は、</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コップ</a:t>
                      </a:r>
                      <a:r>
                        <a:rPr kumimoji="1" lang="en-US" altLang="ja-JP" sz="700" dirty="0">
                          <a:latin typeface="MS Gothic" charset="-128"/>
                          <a:ea typeface="MS Gothic" charset="-128"/>
                          <a:cs typeface="MS Gothic" charset="-128"/>
                        </a:rPr>
                        <a:t>1</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2</a:t>
                      </a:r>
                      <a:r>
                        <a:rPr kumimoji="1" lang="ja-JP" altLang="en-US" sz="700" dirty="0">
                          <a:latin typeface="MS Gothic" charset="-128"/>
                          <a:ea typeface="MS Gothic" charset="-128"/>
                          <a:cs typeface="MS Gothic" charset="-128"/>
                        </a:rPr>
                        <a:t>杯の水を飲ませる。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特定化学物質第一類物質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9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5801677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042670418"/>
              </p:ext>
            </p:extLst>
          </p:nvPr>
        </p:nvGraphicFramePr>
        <p:xfrm>
          <a:off x="366276" y="734647"/>
          <a:ext cx="4595097" cy="645257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アクリルアミド</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Acrylamide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CH₂=CH–CONH₂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RN:79-06-1</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前眼部障害、皮膚障害、皮膚感作性、中枢神経障害、末梢神経障害、血液系障害、発がんのおそれ、生殖毒性のおそれ（男性）</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湿疹、じんま疹、頭痛、頭重、めまい、眠気、嘔吐、全身倦怠感、四肢の知覚異常、四肢の運動障害、顔面蒼白、心悸亢進（動悸）、めまい、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3629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 データなし、ラテックス データなし、クロロプレン データなし、</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防じん機能を有する有機ガス用防毒マスク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・ばく露又はばく露の懸念がある場合：医師の診察／手当てを受ける。</a:t>
                      </a:r>
                    </a:p>
                    <a:p>
                      <a:r>
                        <a:rPr kumimoji="1" lang="ja-JP" altLang="en-US" sz="800" dirty="0">
                          <a:latin typeface="MS Gothic" charset="-128"/>
                          <a:ea typeface="MS Gothic" charset="-128"/>
                          <a:cs typeface="MS Gothic" charset="-128"/>
                        </a:rPr>
                        <a:t>・気分が悪いときは医師に連絡すること。</a:t>
                      </a:r>
                    </a:p>
                    <a:p>
                      <a:r>
                        <a:rPr kumimoji="1" lang="ja-JP" altLang="en-US" sz="800" dirty="0">
                          <a:latin typeface="MS Gothic" charset="-128"/>
                          <a:ea typeface="MS Gothic" charset="-128"/>
                          <a:cs typeface="MS Gothic" charset="-128"/>
                        </a:rPr>
                        <a:t>・気分が悪いときは、医師の診察／手当てを受けること。</a:t>
                      </a:r>
                    </a:p>
                    <a:p>
                      <a:r>
                        <a:rPr kumimoji="1" lang="ja-JP" altLang="en-US" sz="800" dirty="0">
                          <a:latin typeface="MS Gothic" charset="-128"/>
                          <a:ea typeface="MS Gothic" charset="-128"/>
                          <a:cs typeface="MS Gothic" charset="-128"/>
                        </a:rPr>
                        <a:t>・特別な処置が必要である。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87198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・多量の水／石けんで洗うこと。</a:t>
                      </a:r>
                    </a:p>
                    <a:p>
                      <a:r>
                        <a:rPr kumimoji="1" lang="ja-JP" altLang="en-US" sz="800" dirty="0">
                          <a:latin typeface="MS Gothic" charset="-128"/>
                          <a:ea typeface="MS Gothic" charset="-128"/>
                          <a:cs typeface="MS Gothic" charset="-128"/>
                        </a:rPr>
                        <a:t>・気分が悪いときは医師に連絡すること。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・皮膚刺激又は発しんが生じた場合：医師の診察／手当てを受けること。</a:t>
                      </a:r>
                    </a:p>
                    <a:p>
                      <a:r>
                        <a:rPr kumimoji="1" lang="ja-JP" altLang="en-US" sz="800" dirty="0">
                          <a:latin typeface="MS Gothic" charset="-128"/>
                          <a:ea typeface="MS Gothic" charset="-128"/>
                          <a:cs typeface="MS Gothic" charset="-128"/>
                        </a:rPr>
                        <a:t>・汚染された衣類を直ちに全て脱ぎ、再使用する場合には洗濯をする。</a:t>
                      </a:r>
                    </a:p>
                    <a:p>
                      <a:r>
                        <a:rPr kumimoji="1" lang="ja-JP" altLang="en-US" sz="800" dirty="0">
                          <a:latin typeface="MS Gothic" charset="-128"/>
                          <a:ea typeface="MS Gothic" charset="-128"/>
                          <a:cs typeface="MS Gothic" charset="-128"/>
                        </a:rPr>
                        <a:t>・汚染された衣類を脱ぎ、再使用する場合には洗濯をすること。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2908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707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9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474207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208854846"/>
              </p:ext>
            </p:extLst>
          </p:nvPr>
        </p:nvGraphicFramePr>
        <p:xfrm>
          <a:off x="366276" y="734647"/>
          <a:ext cx="4595097" cy="645877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アクリロニトリル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Acrylonitrile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CH₂=CH–CN</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RN:107-13-1</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前眼部障害、皮膚障害、皮膚感作性、中枢神経障害、気道障害、肝障害、腎障害、血液系障害、発がんのおそれ、生殖毒性のおそれ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湿疹、じんま疹、頭痛、頭重、めまい、眠気、吐き気、嘔吐、全身倦怠感、せき、息切れ、鼻水、鼻閉、鼻・喉の痛み、鼻出血、全身倦怠感、易疲労感、黄疸、血尿、多尿、乏尿、むくみ、顔面蒼白、心悸亢進（動悸）、めまい、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41464">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・眼、皮膚、衣類につけないこと。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・環境への放出を避けること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50593">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62916">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・直ちに医師に連絡し、手当、診断を受けること。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・直ちに、汚染された衣類をすべて脱ぐこと、又は取り去ること。</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・直ちに医師に連絡し、手当、診断を受けること。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3885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・直ちに医師に連絡し、手当、診断を受けること。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9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44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91982"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7768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255615457"/>
              </p:ext>
            </p:extLst>
          </p:nvPr>
        </p:nvGraphicFramePr>
        <p:xfrm>
          <a:off x="366276" y="734647"/>
          <a:ext cx="4595097" cy="628086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アルキル水銀化合物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Alkyl mercury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n</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2n+1</a:t>
                      </a:r>
                      <a:r>
                        <a:rPr lang="en-US" altLang="ja-JP" sz="900" u="none" strike="noStrike" dirty="0">
                          <a:solidFill>
                            <a:schemeClr val="tx1">
                              <a:lumMod val="95000"/>
                              <a:lumOff val="5000"/>
                            </a:schemeClr>
                          </a:solidFill>
                          <a:effectLst/>
                          <a:latin typeface="MS Gothic" charset="-128"/>
                          <a:ea typeface="MS Gothic" charset="-128"/>
                          <a:cs typeface="MS Gothic" charset="-128"/>
                        </a:rPr>
                        <a:t>Hg</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RN:593-74-8</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627-44-1</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皮膚障害、中枢神経障害、末梢神経障害（四肢末端もしくは口囲の知覚障害、運動失調、平衡障害、構語障害、視覚障害又は聴力障害等）</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炎、皮膚掻痒感（かゆみ）、皮膚発赤、頭痛、頭重、めまい、吐き気、嘔吐、全身倦怠感、食欲不振、書字拙劣、小書症、悪夢、視力障害、聴力障害、言語障害、注意散漫および記憶力減退、関節痛、不眠、嗜眠、抑うつ感・不安感、運動障害、感覚障害、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11967">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endParaRPr kumimoji="1" lang="en-US" altLang="ja-JP" sz="750" dirty="0">
                        <a:latin typeface="MS Gothic" charset="-128"/>
                        <a:ea typeface="MS Gothic" charset="-128"/>
                        <a:cs typeface="MS Gothic" charset="-128"/>
                      </a:endParaRPr>
                    </a:p>
                    <a:p>
                      <a:pPr algn="ctr"/>
                      <a:r>
                        <a:rPr kumimoji="1" lang="en-US" altLang="ja-JP" sz="600" dirty="0">
                          <a:latin typeface="MS Gothic" charset="-128"/>
                          <a:ea typeface="MS Gothic" charset="-128"/>
                          <a:cs typeface="MS Gothic" charset="-128"/>
                        </a:rPr>
                        <a:t>(</a:t>
                      </a:r>
                      <a:r>
                        <a:rPr kumimoji="1" lang="ja-JP" altLang="en-US" sz="600" dirty="0">
                          <a:latin typeface="MS Gothic" charset="-128"/>
                          <a:ea typeface="MS Gothic" charset="-128"/>
                          <a:cs typeface="MS Gothic" charset="-128"/>
                        </a:rPr>
                        <a:t>ジメチル水銀</a:t>
                      </a:r>
                      <a:r>
                        <a:rPr kumimoji="1" lang="en-US" altLang="ja-JP" sz="600" dirty="0">
                          <a:latin typeface="MS Gothic" charset="-128"/>
                          <a:ea typeface="MS Gothic" charset="-128"/>
                          <a:cs typeface="MS Gothic" charset="-128"/>
                        </a:rPr>
                        <a:t>)</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（メチル水銀）</a:t>
                      </a:r>
                    </a:p>
                    <a:p>
                      <a:r>
                        <a:rPr kumimoji="1" lang="ja-JP" altLang="en-US" sz="800" b="0" dirty="0">
                          <a:solidFill>
                            <a:schemeClr val="tx1"/>
                          </a:solidFill>
                          <a:latin typeface="MS Gothic" charset="-128"/>
                          <a:ea typeface="MS Gothic" charset="-128"/>
                          <a:cs typeface="MS Gothic" charset="-128"/>
                        </a:rPr>
                        <a:t>ニトリル</a:t>
                      </a:r>
                      <a:r>
                        <a:rPr kumimoji="1" lang="en-US" altLang="ja-JP" sz="80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、ラテックス</a:t>
                      </a:r>
                      <a:r>
                        <a:rPr kumimoji="1" lang="en-US" altLang="ja-JP" sz="80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a:t>
                      </a:r>
                      <a:r>
                        <a:rPr kumimoji="1" lang="en-US" altLang="ja-JP" sz="80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、ネオプレン データなし</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応急措置</a:t>
                      </a:r>
                      <a:endParaRPr kumimoji="1" lang="en-US" altLang="ja-JP"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ジメチル水銀</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・気分が悪い時は、医師の診断、手当てを受けること。</a:t>
                      </a:r>
                    </a:p>
                    <a:p>
                      <a:r>
                        <a:rPr kumimoji="1" lang="ja-JP" altLang="en-US" sz="800" dirty="0">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1637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・大量の水で洗うこと。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a:t>
                      </a:r>
                      <a:r>
                        <a:rPr kumimoji="1" lang="en-US" altLang="ja-JP" sz="800" dirty="0">
                          <a:latin typeface="MS Gothic" charset="-128"/>
                          <a:ea typeface="MS Gothic" charset="-128"/>
                          <a:cs typeface="MS Gothic" charset="-128"/>
                        </a:rPr>
                        <a:t>15</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20</a:t>
                      </a:r>
                      <a:r>
                        <a:rPr kumimoji="1" lang="ja-JP" altLang="en-US" sz="800" dirty="0">
                          <a:latin typeface="MS Gothic" charset="-128"/>
                          <a:ea typeface="MS Gothic" charset="-128"/>
                          <a:cs typeface="MS Gothic" charset="-128"/>
                        </a:rPr>
                        <a:t>分間注意深く洗うこと。次に、コンタクトレンズを着用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していて容易に外せる場合は外すこと。その後も洗浄を続けること。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水で口をすすぎ、直ちに医師の診断を受けること。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028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図 1" descr="炎">
            <a:extLst>
              <a:ext uri="{FF2B5EF4-FFF2-40B4-BE49-F238E27FC236}">
                <a16:creationId xmlns:a16="http://schemas.microsoft.com/office/drawing/2014/main" id="{67D01B5D-2A06-0A22-BE1A-314B02B4A3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784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8252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124322981"/>
              </p:ext>
            </p:extLst>
          </p:nvPr>
        </p:nvGraphicFramePr>
        <p:xfrm>
          <a:off x="366276" y="734647"/>
          <a:ext cx="4595097" cy="644255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インジウム化合物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Indium</a:t>
                      </a:r>
                      <a:r>
                        <a:rPr lang="ja-JP" altLang="en-US" sz="900" u="none" strike="noStrike" dirty="0">
                          <a:solidFill>
                            <a:schemeClr val="tx1">
                              <a:lumMod val="95000"/>
                              <a:lumOff val="5000"/>
                            </a:schemeClr>
                          </a:solidFill>
                          <a:effectLst/>
                          <a:latin typeface="MS Gothic" charset="-128"/>
                          <a:ea typeface="MS Gothic" charset="-128"/>
                          <a:cs typeface="MS Gothic" charset="-128"/>
                        </a:rPr>
                        <a:t> </a:t>
                      </a:r>
                      <a:r>
                        <a:rPr lang="en-US" altLang="ja-JP" sz="900" u="none" strike="noStrike" dirty="0">
                          <a:solidFill>
                            <a:schemeClr val="tx1">
                              <a:lumMod val="95000"/>
                              <a:lumOff val="5000"/>
                            </a:schemeClr>
                          </a:solidFill>
                          <a:effectLst/>
                          <a:latin typeface="MS Gothic" charset="-128"/>
                          <a:ea typeface="MS Gothic" charset="-128"/>
                          <a:cs typeface="MS Gothic" charset="-128"/>
                        </a:rPr>
                        <a:t>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In</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RN:1312-41-0</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10025-82-8</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1312-43-2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13464-82-9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128008-30-0</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前眼部障害、皮膚障害、肺障害（間質性肺炎）、発がんのおそれ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皮膚炎、皮膚掻痒感（かゆみ）、皮膚発赤、眼の痛み、流涙、結膜充血、せき、たん、息切れ、胸痛、全身倦怠感、体重減少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endParaRPr kumimoji="1" lang="en-US" altLang="ja-JP" sz="750" dirty="0">
                        <a:latin typeface="MS Gothic" charset="-128"/>
                        <a:ea typeface="MS Gothic" charset="-128"/>
                        <a:cs typeface="MS Gothic" charset="-128"/>
                      </a:endParaRPr>
                    </a:p>
                    <a:p>
                      <a:pPr algn="ctr"/>
                      <a:r>
                        <a:rPr kumimoji="1" lang="en-US" altLang="ja-JP" sz="600" dirty="0">
                          <a:latin typeface="MS Gothic" charset="-128"/>
                          <a:ea typeface="MS Gothic" charset="-128"/>
                          <a:cs typeface="MS Gothic" charset="-128"/>
                        </a:rPr>
                        <a:t>(</a:t>
                      </a:r>
                      <a:r>
                        <a:rPr kumimoji="1" lang="ja-JP" altLang="en-US" sz="600" dirty="0">
                          <a:latin typeface="MS Gothic" charset="-128"/>
                          <a:ea typeface="MS Gothic" charset="-128"/>
                          <a:cs typeface="MS Gothic" charset="-128"/>
                        </a:rPr>
                        <a:t>酸化インジウム</a:t>
                      </a:r>
                      <a:r>
                        <a:rPr kumimoji="1" lang="en-US" altLang="ja-JP" sz="600" dirty="0">
                          <a:latin typeface="MS Gothic" charset="-128"/>
                          <a:ea typeface="MS Gothic" charset="-128"/>
                          <a:cs typeface="MS Gothic" charset="-128"/>
                        </a:rPr>
                        <a:t>)</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（酸化インジウム）</a:t>
                      </a:r>
                    </a:p>
                    <a:p>
                      <a:r>
                        <a:rPr kumimoji="1" lang="ja-JP" altLang="en-US" sz="800" b="0" dirty="0">
                          <a:solidFill>
                            <a:schemeClr val="tx1"/>
                          </a:solidFill>
                          <a:latin typeface="MS Gothic" charset="-128"/>
                          <a:ea typeface="MS Gothic" charset="-128"/>
                          <a:cs typeface="MS Gothic" charset="-128"/>
                        </a:rPr>
                        <a:t>ニトリル</a:t>
                      </a:r>
                      <a:r>
                        <a:rPr kumimoji="1" lang="ja-JP" altLang="en-US" sz="80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、ラテックス</a:t>
                      </a:r>
                      <a:r>
                        <a:rPr kumimoji="1" lang="ja-JP" altLang="en-US" sz="80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、クロロプレン</a:t>
                      </a:r>
                      <a:r>
                        <a:rPr kumimoji="1" lang="ja-JP" altLang="en-US" sz="80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、ネオプレン</a:t>
                      </a:r>
                      <a:r>
                        <a:rPr kumimoji="1" lang="ja-JP" altLang="en-US" sz="800" dirty="0">
                          <a:solidFill>
                            <a:schemeClr val="tx1"/>
                          </a:solidFill>
                          <a:latin typeface="MS Gothic" charset="-128"/>
                          <a:ea typeface="MS Gothic" charset="-128"/>
                          <a:cs typeface="MS Gothic" charset="-128"/>
                        </a:rPr>
                        <a:t>◎</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作業環境測定で</a:t>
                      </a:r>
                      <a:r>
                        <a:rPr kumimoji="1" lang="en-US" altLang="ja-JP" sz="800" dirty="0">
                          <a:latin typeface="MS Gothic" charset="-128"/>
                          <a:ea typeface="MS Gothic" charset="-128"/>
                          <a:cs typeface="MS Gothic" charset="-128"/>
                        </a:rPr>
                        <a:t>0.3μg/m</a:t>
                      </a:r>
                      <a:r>
                        <a:rPr kumimoji="1" lang="en-US" altLang="ja-JP" sz="800" baseline="30000" dirty="0">
                          <a:latin typeface="MS Gothic" charset="-128"/>
                          <a:ea typeface="MS Gothic" charset="-128"/>
                          <a:cs typeface="MS Gothic" charset="-128"/>
                        </a:rPr>
                        <a:t>3</a:t>
                      </a:r>
                      <a:r>
                        <a:rPr kumimoji="1" lang="ja-JP" altLang="en-US" sz="800" dirty="0">
                          <a:latin typeface="MS Gothic" charset="-128"/>
                          <a:ea typeface="MS Gothic" charset="-128"/>
                          <a:cs typeface="MS Gothic" charset="-128"/>
                        </a:rPr>
                        <a:t>以上となった場所や漏洩により粉じんが発散している場所など、ばく露のおそれがある場所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en-US" altLang="ja-JP" sz="800" dirty="0">
                          <a:latin typeface="MS Gothic" charset="-128"/>
                          <a:ea typeface="MS Gothic" charset="-128"/>
                          <a:cs typeface="MS Gothic" charset="-128"/>
                        </a:rPr>
                        <a:t>RL3</a:t>
                      </a:r>
                      <a:r>
                        <a:rPr kumimoji="1" lang="ja-JP" altLang="en-US" sz="800" dirty="0">
                          <a:latin typeface="MS Gothic" charset="-128"/>
                          <a:ea typeface="MS Gothic" charset="-128"/>
                          <a:cs typeface="MS Gothic" charset="-128"/>
                        </a:rPr>
                        <a:t>以上の取り換え式防じんマスク　など（空気中の濃度によって異なる）（具体的には作業内容に応じて保護具のメーカーに問い合わせる）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酸化インジウム</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・多量の水と石けんで洗うこと。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・症状が続く場合には、医師に連絡すること。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水で口をすすぎ、直ちに医師の診断を受けること。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1183541"/>
            <a:ext cx="436020" cy="436020"/>
          </a:xfrm>
          <a:prstGeom prst="rect">
            <a:avLst/>
          </a:prstGeom>
        </p:spPr>
      </p:pic>
      <p:pic>
        <p:nvPicPr>
          <p:cNvPr id="13" name="図 12">
            <a:extLst>
              <a:ext uri="{FF2B5EF4-FFF2-40B4-BE49-F238E27FC236}">
                <a16:creationId xmlns:a16="http://schemas.microsoft.com/office/drawing/2014/main" id="{8951F96A-40DF-1C31-224E-543A480EBC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05367" y="1184332"/>
            <a:ext cx="436020" cy="434437"/>
          </a:xfrm>
          <a:prstGeom prst="rect">
            <a:avLst/>
          </a:prstGeom>
        </p:spPr>
      </p:pic>
    </p:spTree>
    <p:extLst>
      <p:ext uri="{BB962C8B-B14F-4D97-AF65-F5344CB8AC3E}">
        <p14:creationId xmlns:p14="http://schemas.microsoft.com/office/powerpoint/2010/main" val="388149856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44848549"/>
              </p:ext>
            </p:extLst>
          </p:nvPr>
        </p:nvGraphicFramePr>
        <p:xfrm>
          <a:off x="366276" y="734647"/>
          <a:ext cx="4595097" cy="642340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エチレンイミン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Ethyleneimine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(CH₂–CH₂)NH</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RN:151-56-4</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前眼部障害、皮膚障害、中枢神経障害、気道障害、肝障害、腎障害、発がんのおそれの疑い、生殖毒性のおそれの疑い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炎、皮膚掻痒感（かゆみ）、皮膚発赤、眼の痛み、流涙、結膜充血、頭痛、頭重、めまい、眠気、嘔吐、全身倦怠感、せき、たん、息切れ、鼻水、鼻閉、鼻・喉の痛み、胸痛、易疲労感、黄疸、血尿、多尿、乏尿、むくみ、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138018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・涼しいところに置くこと。</a:t>
                      </a: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・眼、皮膚、衣類につけないこと。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・環境への放出を避けること。</a:t>
                      </a:r>
                    </a:p>
                    <a:p>
                      <a:r>
                        <a:rPr kumimoji="1" lang="ja-JP" altLang="en-US" sz="800" dirty="0">
                          <a:latin typeface="MS Gothic" charset="-128"/>
                          <a:ea typeface="MS Gothic" charset="-128"/>
                          <a:cs typeface="MS Gothic" charset="-128"/>
                        </a:rPr>
                        <a:t>・呼吸用保護具を着用すること。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防じん機能付き有機ガス用防毒マスク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1763">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・半座位。</a:t>
                      </a:r>
                    </a:p>
                    <a:p>
                      <a:r>
                        <a:rPr kumimoji="1" lang="ja-JP" altLang="en-US" sz="800" dirty="0">
                          <a:latin typeface="MS Gothic" charset="-128"/>
                          <a:ea typeface="MS Gothic" charset="-128"/>
                          <a:cs typeface="MS Gothic" charset="-128"/>
                        </a:rPr>
                        <a:t>・人工呼吸が必要なことがある。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46938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・直ちに汚染された衣類を全て脱ぐこと。皮膚を水</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又はシャワー</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洗うこと。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2387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・口をすすぐこと。無理に吐かせないこと。</a:t>
                      </a:r>
                    </a:p>
                    <a:p>
                      <a:r>
                        <a:rPr kumimoji="1" lang="ja-JP" altLang="en-US" sz="800" dirty="0">
                          <a:latin typeface="MS Gothic" charset="-128"/>
                          <a:ea typeface="MS Gothic" charset="-128"/>
                          <a:cs typeface="MS Gothic" charset="-128"/>
                        </a:rPr>
                        <a:t>・コップ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65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44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4732"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595191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69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428838080"/>
              </p:ext>
            </p:extLst>
          </p:nvPr>
        </p:nvGraphicFramePr>
        <p:xfrm>
          <a:off x="366276" y="734647"/>
          <a:ext cx="4595097" cy="640868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エチレンオキシド</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Ethylene oxide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(CH₂–CH₂)O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RN:75-21-8</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前眼部障害、皮膚障害、皮膚感作性、中枢神経障害、末梢神経障害、気道障害、肺障害、腎障害、血液系障害、発がんのおそれ、生殖毒性のおそれ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眼の痛み、流涙、結膜充血、皮膚炎、皮膚掻痒感（かゆみ）、皮膚発赤、湿疹、じんま疹、頭痛、頭重、めまい、眠気、嘔吐、全身倦怠感、四肢の知覚異常、四肢の運動障害、せき、息切れ、鼻水、鼻閉、鼻・喉の痛み、胸痛、呼吸困難、易疲労感、黄疸、血尿、多尿、乏尿、むくみ、顔面蒼白、心悸亢進（動悸）、めまい、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00328">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99671">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513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エチレンオキシド用の防毒マスク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89343">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・意識がないが呼吸がある場合は、横向きに安定した姿勢で寝かせ、低体温症から</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保護する。</a:t>
                      </a:r>
                    </a:p>
                    <a:p>
                      <a:r>
                        <a:rPr kumimoji="1" lang="ja-JP" altLang="en-US" sz="700" dirty="0">
                          <a:latin typeface="MS Gothic" charset="-128"/>
                          <a:ea typeface="MS Gothic" charset="-128"/>
                          <a:cs typeface="MS Gothic" charset="-128"/>
                        </a:rPr>
                        <a:t>・気分が悪い時や呼吸に関する症状が現れた場合は、医師の診察／手当てを受ける。</a:t>
                      </a:r>
                    </a:p>
                    <a:p>
                      <a:r>
                        <a:rPr kumimoji="1" lang="ja-JP" altLang="en-US" sz="700" dirty="0">
                          <a:latin typeface="MS Gothic" charset="-128"/>
                          <a:ea typeface="MS Gothic" charset="-128"/>
                          <a:cs typeface="MS Gothic" charset="-128"/>
                        </a:rPr>
                        <a:t>・呼吸困難な場合は酸素吸入をさせる。</a:t>
                      </a:r>
                    </a:p>
                    <a:p>
                      <a:r>
                        <a:rPr kumimoji="1" lang="ja-JP" altLang="en-US" sz="700" dirty="0">
                          <a:latin typeface="MS Gothic" charset="-128"/>
                          <a:ea typeface="MS Gothic" charset="-128"/>
                          <a:cs typeface="MS Gothic" charset="-128"/>
                        </a:rPr>
                        <a:t>・呼吸が止まっている場合は、呼吸補助具（蘇生バッグなど）や口鼻蘇生法で</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人工呼吸を行う。口対口蘇生法は緊急事態の場合にのみ行う。</a:t>
                      </a:r>
                    </a:p>
                    <a:p>
                      <a:r>
                        <a:rPr kumimoji="1" lang="ja-JP" altLang="en-US" sz="700" dirty="0">
                          <a:latin typeface="MS Gothic" charset="-128"/>
                          <a:ea typeface="MS Gothic" charset="-128"/>
                          <a:cs typeface="MS Gothic" charset="-128"/>
                        </a:rPr>
                        <a:t>・中毒の症状は、一定期間遅れて現れることがある。</a:t>
                      </a:r>
                    </a:p>
                    <a:p>
                      <a:r>
                        <a:rPr kumimoji="1" lang="ja-JP" altLang="en-US" sz="700" dirty="0">
                          <a:latin typeface="MS Gothic" charset="-128"/>
                          <a:ea typeface="MS Gothic" charset="-128"/>
                          <a:cs typeface="MS Gothic" charset="-128"/>
                        </a:rPr>
                        <a:t>・新鮮な空気のある場所に移動し、呼吸しやすい姿勢で安静にさせる。</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0277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・自分自身を保護しながら、被害者を危険源から遠ざける。</a:t>
                      </a:r>
                    </a:p>
                    <a:p>
                      <a:r>
                        <a:rPr kumimoji="1" lang="ja-JP" altLang="en-US" sz="700" dirty="0">
                          <a:latin typeface="MS Gothic" charset="-128"/>
                          <a:ea typeface="MS Gothic" charset="-128"/>
                          <a:cs typeface="MS Gothic" charset="-128"/>
                        </a:rPr>
                        <a:t>・直ちに皮膚に付着した部分を流水またはシャワーで少なくとも</a:t>
                      </a:r>
                      <a:r>
                        <a:rPr kumimoji="1" lang="en-US" altLang="ja-JP" sz="700" dirty="0">
                          <a:latin typeface="MS Gothic" charset="-128"/>
                          <a:ea typeface="MS Gothic" charset="-128"/>
                          <a:cs typeface="MS Gothic" charset="-128"/>
                        </a:rPr>
                        <a:t>20</a:t>
                      </a:r>
                      <a:r>
                        <a:rPr kumimoji="1" lang="ja-JP" altLang="en-US" sz="700" dirty="0">
                          <a:latin typeface="MS Gothic" charset="-128"/>
                          <a:ea typeface="MS Gothic" charset="-128"/>
                          <a:cs typeface="MS Gothic" charset="-128"/>
                        </a:rPr>
                        <a:t>分間洗浄する。</a:t>
                      </a:r>
                    </a:p>
                    <a:p>
                      <a:r>
                        <a:rPr kumimoji="1" lang="ja-JP" altLang="en-US" sz="700" dirty="0">
                          <a:latin typeface="MS Gothic" charset="-128"/>
                          <a:ea typeface="MS Gothic" charset="-128"/>
                          <a:cs typeface="MS Gothic" charset="-128"/>
                        </a:rPr>
                        <a:t>・被害者を静かな場所に寝かせ、低体温症にならないようにする。</a:t>
                      </a:r>
                    </a:p>
                    <a:p>
                      <a:r>
                        <a:rPr kumimoji="1" lang="ja-JP" altLang="en-US" sz="700" dirty="0">
                          <a:latin typeface="MS Gothic" charset="-128"/>
                          <a:ea typeface="MS Gothic" charset="-128"/>
                          <a:cs typeface="MS Gothic" charset="-128"/>
                        </a:rPr>
                        <a:t>・直ちに汚染された衣類を全て脱ぐこと。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1699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・まぶたを大きく広げて流水で少なくとも</a:t>
                      </a:r>
                      <a:r>
                        <a:rPr kumimoji="1" lang="en-US" altLang="ja-JP" sz="700" dirty="0">
                          <a:latin typeface="MS Gothic" charset="-128"/>
                          <a:ea typeface="MS Gothic" charset="-128"/>
                          <a:cs typeface="MS Gothic" charset="-128"/>
                        </a:rPr>
                        <a:t>10</a:t>
                      </a:r>
                      <a:r>
                        <a:rPr kumimoji="1" lang="ja-JP" altLang="en-US" sz="700" dirty="0">
                          <a:latin typeface="MS Gothic" charset="-128"/>
                          <a:ea typeface="MS Gothic" charset="-128"/>
                          <a:cs typeface="MS Gothic" charset="-128"/>
                        </a:rPr>
                        <a:t>分間</a:t>
                      </a:r>
                      <a:r>
                        <a:rPr kumimoji="1" lang="en-US" altLang="ja-JP" sz="700" dirty="0">
                          <a:latin typeface="MS Gothic" charset="-128"/>
                          <a:ea typeface="MS Gothic" charset="-128"/>
                          <a:cs typeface="MS Gothic" charset="-128"/>
                        </a:rPr>
                        <a:t>(</a:t>
                      </a:r>
                      <a:r>
                        <a:rPr kumimoji="1" lang="ja-JP" altLang="en-US" sz="700" dirty="0">
                          <a:latin typeface="MS Gothic" charset="-128"/>
                          <a:ea typeface="MS Gothic" charset="-128"/>
                          <a:cs typeface="MS Gothic" charset="-128"/>
                        </a:rPr>
                        <a:t>できればコンタクトレンズを</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はずして</a:t>
                      </a:r>
                      <a:r>
                        <a:rPr kumimoji="1" lang="en-US" altLang="ja-JP" sz="700" dirty="0">
                          <a:latin typeface="MS Gothic" charset="-128"/>
                          <a:ea typeface="MS Gothic" charset="-128"/>
                          <a:cs typeface="MS Gothic" charset="-128"/>
                        </a:rPr>
                        <a:t>)</a:t>
                      </a:r>
                      <a:r>
                        <a:rPr kumimoji="1" lang="ja-JP" altLang="en-US" sz="700" dirty="0">
                          <a:latin typeface="MS Gothic" charset="-128"/>
                          <a:ea typeface="MS Gothic" charset="-128"/>
                          <a:cs typeface="MS Gothic" charset="-128"/>
                        </a:rPr>
                        <a:t>、患部を洗眼する。</a:t>
                      </a:r>
                    </a:p>
                    <a:p>
                      <a:r>
                        <a:rPr kumimoji="1" lang="ja-JP" altLang="en-US" sz="700" dirty="0">
                          <a:latin typeface="MS Gothic" charset="-128"/>
                          <a:ea typeface="MS Gothic" charset="-128"/>
                          <a:cs typeface="MS Gothic" charset="-128"/>
                        </a:rPr>
                        <a:t>・眼の刺激が続く場合は医師の診察／手当てを受けること。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・口をすすぎ、液体を吐き出す。</a:t>
                      </a:r>
                    </a:p>
                    <a:p>
                      <a:r>
                        <a:rPr kumimoji="1" lang="ja-JP" altLang="en-US" sz="700" dirty="0">
                          <a:latin typeface="MS Gothic" charset="-128"/>
                          <a:ea typeface="MS Gothic" charset="-128"/>
                          <a:cs typeface="MS Gothic" charset="-128"/>
                        </a:rPr>
                        <a:t>・意識がある場合は、コップ</a:t>
                      </a:r>
                      <a:r>
                        <a:rPr kumimoji="1" lang="en-US" altLang="ja-JP" sz="700" dirty="0">
                          <a:latin typeface="MS Gothic" charset="-128"/>
                          <a:ea typeface="MS Gothic" charset="-128"/>
                          <a:cs typeface="MS Gothic" charset="-128"/>
                        </a:rPr>
                        <a:t>1</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2</a:t>
                      </a:r>
                      <a:r>
                        <a:rPr kumimoji="1" lang="ja-JP" altLang="en-US" sz="700" dirty="0">
                          <a:latin typeface="MS Gothic" charset="-128"/>
                          <a:ea typeface="MS Gothic" charset="-128"/>
                          <a:cs typeface="MS Gothic" charset="-128"/>
                        </a:rPr>
                        <a:t>杯の水を飲ませる。</a:t>
                      </a:r>
                    </a:p>
                    <a:p>
                      <a:r>
                        <a:rPr kumimoji="1" lang="ja-JP" altLang="en-US" sz="700" dirty="0">
                          <a:latin typeface="MS Gothic" charset="-128"/>
                          <a:ea typeface="MS Gothic" charset="-128"/>
                          <a:cs typeface="MS Gothic" charset="-128"/>
                        </a:rPr>
                        <a:t>・無理に吐かせないこと。</a:t>
                      </a:r>
                    </a:p>
                    <a:p>
                      <a:r>
                        <a:rPr kumimoji="1" lang="ja-JP" altLang="en-US" sz="700" dirty="0">
                          <a:latin typeface="MS Gothic" charset="-128"/>
                          <a:ea typeface="MS Gothic" charset="-128"/>
                          <a:cs typeface="MS Gothic" charset="-128"/>
                        </a:rPr>
                        <a:t>・自然嘔吐の場合は、嘔吐物が呼吸器に侵入するのを防ぐため、頭を胸より低くし、</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うつぶせの姿勢にする。</a:t>
                      </a:r>
                    </a:p>
                    <a:p>
                      <a:r>
                        <a:rPr kumimoji="1" lang="ja-JP" altLang="en-US" sz="700" dirty="0">
                          <a:latin typeface="MS Gothic" charset="-128"/>
                          <a:ea typeface="MS Gothic" charset="-128"/>
                          <a:cs typeface="MS Gothic" charset="-128"/>
                        </a:rPr>
                        <a:t>・何も飲ませない。</a:t>
                      </a:r>
                    </a:p>
                    <a:p>
                      <a:r>
                        <a:rPr kumimoji="1" lang="ja-JP" altLang="en-US" sz="700" dirty="0">
                          <a:latin typeface="MS Gothic" charset="-128"/>
                          <a:ea typeface="MS Gothic" charset="-128"/>
                          <a:cs typeface="MS Gothic" charset="-128"/>
                        </a:rPr>
                        <a:t>・中毒の症状は、一定期間遅れて現れることがある。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65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39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04732" y="11894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83729" y="1183168"/>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2055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表 2"/>
          <p:cNvGraphicFramePr>
            <a:graphicFrameLocks noGrp="1"/>
          </p:cNvGraphicFramePr>
          <p:nvPr>
            <p:extLst>
              <p:ext uri="{D42A27DB-BD31-4B8C-83A1-F6EECF244321}">
                <p14:modId xmlns:p14="http://schemas.microsoft.com/office/powerpoint/2010/main" val="1141435447"/>
              </p:ext>
            </p:extLst>
          </p:nvPr>
        </p:nvGraphicFramePr>
        <p:xfrm>
          <a:off x="366276" y="734647"/>
          <a:ext cx="4595097" cy="6419176"/>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二硫化炭素</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Carbon disulfide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CS</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RN:75-15-0</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D9222A">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前眼部障害、皮膚障害、気道障害、中枢神経障害、末梢神経障害、精神障害（せん妄、躁鬱等）、腎障害、血管の異常（動脈硬化）、生殖毒性おそれ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せん妄、躁うつ等、頭痛、頭重、めまい、眠気、嘔吐、全身倦怠感、四肢の知覚異常、四肢の運動障害、視力低下、せき、息切れ、鼻水、鼻閉、鼻・喉の痛み、血尿、多尿、乏尿、むくみ</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・妊娠中</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授乳期中は接触を避けること。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67285">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新鮮な空気のある場所に移動し、呼吸しやすい姿勢で休息させること。医療機関に連絡する。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36331">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・直ちに汚染された衣類を全て脱ぐこと。皮膚を流水／シャワーで</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洗うこと。</a:t>
                      </a:r>
                    </a:p>
                    <a:p>
                      <a:r>
                        <a:rPr kumimoji="1" lang="ja-JP" altLang="en-US" sz="800" dirty="0">
                          <a:latin typeface="MS Gothic" charset="-128"/>
                          <a:ea typeface="MS Gothic" charset="-128"/>
                          <a:cs typeface="MS Gothic" charset="-128"/>
                        </a:rPr>
                        <a:t>・皮膚刺激が生じた場合：医師の診断、手当てを受けること。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D9222A">
                        <a:alpha val="14902"/>
                      </a:srgbClr>
                    </a:solidFill>
                  </a:tcPr>
                </a:tc>
                <a:tc gridSpan="2">
                  <a:txBody>
                    <a:bodyPr/>
                    <a:lstStyle/>
                    <a:p>
                      <a:r>
                        <a:rPr kumimoji="1" lang="ja-JP" altLang="en-US" sz="800" dirty="0">
                          <a:latin typeface="MS Gothic" charset="-128"/>
                          <a:ea typeface="MS Gothic" charset="-128"/>
                          <a:cs typeface="MS Gothic" charset="-128"/>
                        </a:rPr>
                        <a:t>何も飲ませない。医療機関に連絡する。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553" y="1183541"/>
            <a:ext cx="436020" cy="436020"/>
          </a:xfrm>
          <a:prstGeom prst="rect">
            <a:avLst/>
          </a:prstGeom>
        </p:spPr>
      </p:pic>
      <p:pic>
        <p:nvPicPr>
          <p:cNvPr id="5" name="図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67" y="1184332"/>
            <a:ext cx="436020" cy="434437"/>
          </a:xfrm>
          <a:prstGeom prst="rect">
            <a:avLst/>
          </a:prstGeom>
        </p:spPr>
      </p:pic>
      <p:pic>
        <p:nvPicPr>
          <p:cNvPr id="6" name="図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
        <p:nvSpPr>
          <p:cNvPr id="7" name="スライド番号プレースホルダー 6"/>
          <p:cNvSpPr>
            <a:spLocks noGrp="1"/>
          </p:cNvSpPr>
          <p:nvPr>
            <p:ph type="sldNum" sz="quarter" idx="12"/>
          </p:nvPr>
        </p:nvSpPr>
        <p:spPr/>
        <p:txBody>
          <a:bodyPr/>
          <a:lstStyle/>
          <a:p>
            <a:fld id="{CE91391B-3798-2947-9D6E-4711C58437E3}" type="slidenum">
              <a:rPr lang="ja-JP" altLang="en-US" smtClean="0"/>
              <a:pPr/>
              <a:t>7</a:t>
            </a:fld>
            <a:endParaRPr lang="ja-JP" altLang="en-US" dirty="0"/>
          </a:p>
        </p:txBody>
      </p:sp>
      <p:sp>
        <p:nvSpPr>
          <p:cNvPr id="8" name="Title 1"/>
          <p:cNvSpPr>
            <a:spLocks noGrp="1"/>
          </p:cNvSpPr>
          <p:nvPr>
            <p:ph type="title" idx="4294967295"/>
          </p:nvPr>
        </p:nvSpPr>
        <p:spPr>
          <a:xfrm>
            <a:off x="366713" y="298450"/>
            <a:ext cx="4592637" cy="360363"/>
          </a:xfrm>
          <a:solidFill>
            <a:srgbClr val="D9222A"/>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第一種有機溶剤等</a:t>
            </a:r>
            <a:endParaRPr lang="en-US" dirty="0"/>
          </a:p>
        </p:txBody>
      </p:sp>
      <p:pic>
        <p:nvPicPr>
          <p:cNvPr id="2" name="図 1" descr="炎">
            <a:extLst>
              <a:ext uri="{FF2B5EF4-FFF2-40B4-BE49-F238E27FC236}">
                <a16:creationId xmlns:a16="http://schemas.microsoft.com/office/drawing/2014/main" id="{3C8A732D-E3B4-2038-4CE2-7842FDE7839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3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897497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115133329"/>
              </p:ext>
            </p:extLst>
          </p:nvPr>
        </p:nvGraphicFramePr>
        <p:xfrm>
          <a:off x="366276" y="734647"/>
          <a:ext cx="4595097" cy="6429276"/>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塩化ビニル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Vinyl chloride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Cl</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RN:75-01-4</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皮膚障害、中枢神経障害、呼吸器障害、肝障害（門脈圧亢進症）、肝血管肉腫、肝細胞がん、循環器系障害（レイノー現象等）、精巣障害、血液系障害、指端骨溶解症、生殖毒性のおそれの疑い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皮膚炎、皮膚掻痒感（かゆみ）、皮膚発赤、頭痛、頭重、めまい、眠気、嘔吐、全身倦怠感、易疲労感、黄疸、顔面蒼白、心悸亢進（動悸）、めまい、ふらつき、手指の痛み、レイノー症状、体重減少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45707">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・粉じん・蒸気などの吸入を避けること。</a:t>
                      </a:r>
                    </a:p>
                    <a:p>
                      <a:r>
                        <a:rPr kumimoji="1" lang="ja-JP" altLang="en-US" sz="800" dirty="0">
                          <a:latin typeface="MS Gothic" charset="-128"/>
                          <a:ea typeface="MS Gothic" charset="-128"/>
                          <a:cs typeface="MS Gothic" charset="-128"/>
                        </a:rPr>
                        <a:t>・屋外又は換気の良い場所でだけ使用すること。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・呼吸困難な場合は酸素吸入をさせる。呼吸が止まっている場合は、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人工呼吸を行う。</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・汚染された衣類を脱がせ、全身にシャワーを浴びせる。</a:t>
                      </a:r>
                    </a:p>
                    <a:p>
                      <a:r>
                        <a:rPr kumimoji="1" lang="ja-JP" altLang="en-US" sz="800" dirty="0">
                          <a:latin typeface="MS Gothic" charset="-128"/>
                          <a:ea typeface="MS Gothic" charset="-128"/>
                          <a:cs typeface="MS Gothic" charset="-128"/>
                        </a:rPr>
                        <a:t>・液体と接触した後、凍結した身体部分をぬるま湯で解凍し、衣服を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注意深く脱ぎ、繰り返し洗い流した後、乾燥した滅菌包帯で患部の</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皮膚領域を覆う。</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3696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・水または生理食塩水で </a:t>
                      </a:r>
                      <a:r>
                        <a:rPr kumimoji="1" lang="en-US" altLang="ja-JP" sz="800" dirty="0">
                          <a:latin typeface="MS Gothic" charset="-128"/>
                          <a:ea typeface="MS Gothic" charset="-128"/>
                          <a:cs typeface="MS Gothic" charset="-128"/>
                        </a:rPr>
                        <a:t>20 </a:t>
                      </a:r>
                      <a:r>
                        <a:rPr kumimoji="1" lang="ja-JP" altLang="en-US" sz="800" dirty="0">
                          <a:latin typeface="MS Gothic" charset="-128"/>
                          <a:ea typeface="MS Gothic" charset="-128"/>
                          <a:cs typeface="MS Gothic" charset="-128"/>
                        </a:rPr>
                        <a:t>～ </a:t>
                      </a:r>
                      <a:r>
                        <a:rPr kumimoji="1" lang="en-US" altLang="ja-JP" sz="800" dirty="0">
                          <a:latin typeface="MS Gothic" charset="-128"/>
                          <a:ea typeface="MS Gothic" charset="-128"/>
                          <a:cs typeface="MS Gothic" charset="-128"/>
                        </a:rPr>
                        <a:t>30 </a:t>
                      </a:r>
                      <a:r>
                        <a:rPr kumimoji="1" lang="ja-JP" altLang="en-US" sz="800" dirty="0">
                          <a:latin typeface="MS Gothic" charset="-128"/>
                          <a:ea typeface="MS Gothic" charset="-128"/>
                          <a:cs typeface="MS Gothic" charset="-128"/>
                        </a:rPr>
                        <a:t>分間洗い流す。コンタクトレンズが</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ある場合は外す</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・直ちに医師の診察／手当てを受けること。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すぐにガス状に変化するため、飲み込む可能性はほとんどない。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29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5774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079" y="1183168"/>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C7B77097-3C26-9EFE-BD62-9CA856CCBC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92717" y="1184332"/>
            <a:ext cx="436020" cy="434437"/>
          </a:xfrm>
          <a:prstGeom prst="rect">
            <a:avLst/>
          </a:prstGeom>
        </p:spPr>
      </p:pic>
    </p:spTree>
    <p:extLst>
      <p:ext uri="{BB962C8B-B14F-4D97-AF65-F5344CB8AC3E}">
        <p14:creationId xmlns:p14="http://schemas.microsoft.com/office/powerpoint/2010/main" val="32286991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539375037"/>
              </p:ext>
            </p:extLst>
          </p:nvPr>
        </p:nvGraphicFramePr>
        <p:xfrm>
          <a:off x="366276" y="734647"/>
          <a:ext cx="4595097" cy="640484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塩素</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Chlorine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Cl</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RN:7782-50-5</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前眼部障害、皮膚障害、肝障害、腎障害、血液系障害、泌、気道肺障害、肝障害、腎障害、歯牙障害（歯牙酸蝕）</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皮膚の腫瘤、角膜の異常、視力障害、せき、たん、息切れ、鼻水、鼻閉、鼻・喉の痛み、胸痛、呼吸困難、全身倦怠感、易疲労感、黄疸、血尿、多尿、乏尿、むくみ、口腔内の痛み、歯痛</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・衣類及び他の可燃物から遠ざけること。</a:t>
                      </a:r>
                    </a:p>
                    <a:p>
                      <a:r>
                        <a:rPr kumimoji="1" lang="ja-JP" altLang="en-US" sz="800" dirty="0">
                          <a:latin typeface="MS Gothic" charset="-128"/>
                          <a:ea typeface="MS Gothic" charset="-128"/>
                          <a:cs typeface="MS Gothic" charset="-128"/>
                        </a:rPr>
                        <a:t>・バルブ及び付属品にはグリース及び油を使用しないこと。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・環境への放出を避けること。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ハロゲンガス用防毒マスク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・気分が悪い時は、医師の手当て、診断を受けること。</a:t>
                      </a:r>
                    </a:p>
                    <a:p>
                      <a:r>
                        <a:rPr kumimoji="1" lang="ja-JP" altLang="en-US" sz="800" dirty="0">
                          <a:latin typeface="MS Gothic" charset="-128"/>
                          <a:ea typeface="MS Gothic" charset="-128"/>
                          <a:cs typeface="MS Gothic" charset="-128"/>
                        </a:rPr>
                        <a:t>・呼吸に関する症状が出た場合には、医師に連絡すること。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・直ちに、汚染された衣類をすべて脱ぐこと、又は取り去ること。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・皮膚を流水又はシャワーで洗うこと。</a:t>
                      </a:r>
                    </a:p>
                    <a:p>
                      <a:r>
                        <a:rPr kumimoji="1" lang="ja-JP" altLang="en-US" sz="800" dirty="0">
                          <a:latin typeface="MS Gothic" charset="-128"/>
                          <a:ea typeface="MS Gothic" charset="-128"/>
                          <a:cs typeface="MS Gothic" charset="-128"/>
                        </a:rPr>
                        <a:t>・気分が悪い時は、医師の手当て、診断を受けること。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2907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・口をすすぐこと。無理に吐かせないこと。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6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65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60182" y="11894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39229" y="1183168"/>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EC717B8C-32E3-4380-1EFD-452062D5283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pic>
        <p:nvPicPr>
          <p:cNvPr id="11" name="図 10" descr="円上の炎">
            <a:extLst>
              <a:ext uri="{FF2B5EF4-FFF2-40B4-BE49-F238E27FC236}">
                <a16:creationId xmlns:a16="http://schemas.microsoft.com/office/drawing/2014/main" id="{D709B202-96EE-4777-AB5E-1696D3E77ED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21131" y="1183219"/>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704757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065891970"/>
              </p:ext>
            </p:extLst>
          </p:nvPr>
        </p:nvGraphicFramePr>
        <p:xfrm>
          <a:off x="366276" y="734647"/>
          <a:ext cx="4595097" cy="627575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オーラミン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Auramine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[(CH₃)₂N–C₆H₄–CH=N–C₆H₄–N(CH₃)₂]⁺ Cl⁻</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RN:492-80-8</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2465-27-2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肝障害、泌尿器系障害、尿路系腫瘍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全身倦怠感、易疲労感、黄疸、血尿、頻尿、排尿痛、下腹部痛、残尿感、体重減少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防じん機能付き有機ガス用防毒マスク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・被害者を静かな場所に横たえ、低体温症から保護する。</a:t>
                      </a:r>
                    </a:p>
                    <a:p>
                      <a:r>
                        <a:rPr kumimoji="1" lang="ja-JP" altLang="en-US" sz="800" dirty="0">
                          <a:latin typeface="MS Gothic" charset="-128"/>
                          <a:ea typeface="MS Gothic" charset="-128"/>
                          <a:cs typeface="MS Gothic" charset="-128"/>
                        </a:rPr>
                        <a:t>・新鮮な空気のある場所に移動し、呼吸しやすい姿勢で安静にさせる。</a:t>
                      </a:r>
                    </a:p>
                    <a:p>
                      <a:r>
                        <a:rPr kumimoji="1" lang="ja-JP" altLang="en-US" sz="800" dirty="0">
                          <a:latin typeface="MS Gothic" charset="-128"/>
                          <a:ea typeface="MS Gothic" charset="-128"/>
                          <a:cs typeface="MS Gothic" charset="-128"/>
                        </a:rPr>
                        <a:t>・気分が悪い時や呼吸に関する症状が現れた場合は、医師の診察／</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a:t>
                      </a:r>
                    </a:p>
                    <a:p>
                      <a:r>
                        <a:rPr kumimoji="1" lang="ja-JP" altLang="en-US" sz="800" dirty="0">
                          <a:latin typeface="MS Gothic" charset="-128"/>
                          <a:ea typeface="MS Gothic" charset="-128"/>
                          <a:cs typeface="MS Gothic" charset="-128"/>
                        </a:rPr>
                        <a:t>・皮膚に付着した部分を流水またはシャワーで洗い流したのち、</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水と石けんで丁寧に洗浄する。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9775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・まぶたを大きく広げて流水で少なくとも</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分間、患部を洗眼する。</a:t>
                      </a:r>
                    </a:p>
                    <a:p>
                      <a:r>
                        <a:rPr kumimoji="1" lang="ja-JP" altLang="en-US" sz="800" dirty="0">
                          <a:latin typeface="MS Gothic" charset="-128"/>
                          <a:ea typeface="MS Gothic" charset="-128"/>
                          <a:cs typeface="MS Gothic" charset="-128"/>
                        </a:rPr>
                        <a:t>・眼の刺激が続く場合は医師の診察／手当てを受けること。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572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・意識がある場合は、コップ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083" y="118354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067" y="1177982"/>
            <a:ext cx="436020" cy="434437"/>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spTree>
    <p:extLst>
      <p:ext uri="{BB962C8B-B14F-4D97-AF65-F5344CB8AC3E}">
        <p14:creationId xmlns:p14="http://schemas.microsoft.com/office/powerpoint/2010/main" val="27178016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975137118"/>
              </p:ext>
            </p:extLst>
          </p:nvPr>
        </p:nvGraphicFramePr>
        <p:xfrm>
          <a:off x="366276" y="734647"/>
          <a:ext cx="4595097" cy="6339609"/>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オルト</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トルイジン</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o-Toluidine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CH₃–C₆H₄–NH₂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RN:95-53-4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前眼部障害、中枢神経障害、血液系障害（溶血性貧血又はメトヘモグロビン血症）、泌尿器系障害、泌尿器系腫瘍（膀胱がん等）</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眼の痛み、流涙、結膜充血、頭痛、頭重、めまい、眠気、嘔吐、全身倦怠感、血尿、頻尿、排尿痛、下腹部痛、残尿感、顔面蒼白、心悸亢進（動悸）、ふらつき、チアノーゼ、尿の着色、体重減少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3617">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・人工呼吸が必要なことがある。</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・医療機関にただちに連絡し、医師の診断、手当てを受けること。</a:t>
                      </a:r>
                    </a:p>
                    <a:p>
                      <a:r>
                        <a:rPr kumimoji="1" lang="ja-JP" altLang="en-US" sz="800" dirty="0">
                          <a:latin typeface="MS Gothic" charset="-128"/>
                          <a:ea typeface="MS Gothic" charset="-128"/>
                          <a:cs typeface="MS Gothic" charset="-128"/>
                        </a:rPr>
                        <a:t>・特別な処置が必要である。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47302">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・汚染された衣服を脱がせる。洗い流してから水と石鹸で皮膚を洗浄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する。</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・医療機関にただちに連絡し、医師の診断、手当てを受けること。</a:t>
                      </a:r>
                    </a:p>
                    <a:p>
                      <a:r>
                        <a:rPr kumimoji="1" lang="ja-JP" altLang="en-US" sz="800" dirty="0">
                          <a:latin typeface="MS Gothic" charset="-128"/>
                          <a:ea typeface="MS Gothic" charset="-128"/>
                          <a:cs typeface="MS Gothic" charset="-128"/>
                        </a:rPr>
                        <a:t>・特別な処置が必要である。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・水で数分間注意深く洗うこと。次にコンタクトレンズを着用していて容易に外せる場合は外すこと。その後も洗浄を続けること。</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・医療機関にただちに連絡し、医師の診断、手当てを受けること。</a:t>
                      </a:r>
                    </a:p>
                    <a:p>
                      <a:r>
                        <a:rPr kumimoji="1" lang="ja-JP" altLang="en-US" sz="800" dirty="0">
                          <a:latin typeface="MS Gothic" charset="-128"/>
                          <a:ea typeface="MS Gothic" charset="-128"/>
                          <a:cs typeface="MS Gothic" charset="-128"/>
                        </a:rPr>
                        <a:t>・特別な処置が必要である。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8589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・医療機関にただちに連絡し、医師の診断、手当てを受けること。</a:t>
                      </a:r>
                    </a:p>
                    <a:p>
                      <a:r>
                        <a:rPr kumimoji="1" lang="ja-JP" altLang="en-US" sz="800" dirty="0">
                          <a:latin typeface="MS Gothic" charset="-128"/>
                          <a:ea typeface="MS Gothic" charset="-128"/>
                          <a:cs typeface="MS Gothic" charset="-128"/>
                        </a:rPr>
                        <a:t>・特別な処置が必要である。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68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9" name="図 8">
            <a:extLst>
              <a:ext uri="{FF2B5EF4-FFF2-40B4-BE49-F238E27FC236}">
                <a16:creationId xmlns:a16="http://schemas.microsoft.com/office/drawing/2014/main" id="{6CA8E9E9-3EEE-15FC-1131-05ED8CE0C7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5109" y="1184328"/>
            <a:ext cx="436019" cy="434437"/>
          </a:xfrm>
          <a:prstGeom prst="rect">
            <a:avLst/>
          </a:prstGeom>
        </p:spPr>
      </p:pic>
      <p:pic>
        <p:nvPicPr>
          <p:cNvPr id="10" name="図 9">
            <a:extLst>
              <a:ext uri="{FF2B5EF4-FFF2-40B4-BE49-F238E27FC236}">
                <a16:creationId xmlns:a16="http://schemas.microsoft.com/office/drawing/2014/main" id="{BC68E566-0AC9-BA2E-4BBB-FAB01C2D23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10082" y="1177986"/>
            <a:ext cx="436020" cy="434437"/>
          </a:xfrm>
          <a:prstGeom prst="rect">
            <a:avLst/>
          </a:prstGeom>
        </p:spPr>
      </p:pic>
    </p:spTree>
    <p:extLst>
      <p:ext uri="{BB962C8B-B14F-4D97-AF65-F5344CB8AC3E}">
        <p14:creationId xmlns:p14="http://schemas.microsoft.com/office/powerpoint/2010/main" val="33282550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438951471"/>
              </p:ext>
            </p:extLst>
          </p:nvPr>
        </p:nvGraphicFramePr>
        <p:xfrm>
          <a:off x="366276" y="734647"/>
          <a:ext cx="4595097" cy="626622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オルト</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フタロジニトリル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o-</a:t>
                      </a:r>
                      <a:r>
                        <a:rPr lang="en-US" altLang="ja-JP" sz="900" u="none" strike="noStrike" dirty="0" err="1">
                          <a:solidFill>
                            <a:schemeClr val="tx1">
                              <a:lumMod val="95000"/>
                              <a:lumOff val="5000"/>
                            </a:schemeClr>
                          </a:solidFill>
                          <a:effectLst/>
                          <a:latin typeface="MS Gothic" charset="-128"/>
                          <a:ea typeface="MS Gothic" charset="-128"/>
                          <a:cs typeface="MS Gothic" charset="-128"/>
                        </a:rPr>
                        <a:t>Phthalodinitrile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NC–C₆H₄–CN</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RN:91-15-6</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CN" altLang="en-US" sz="800" dirty="0">
                          <a:latin typeface="MS Gothic" charset="-128"/>
                          <a:ea typeface="MS Gothic" charset="-128"/>
                          <a:cs typeface="MS Gothic" charset="-128"/>
                        </a:rPr>
                        <a:t>中枢神経障害、精巣障害、眼障害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頭痛、頭重、めまい、眠気、嘔吐、全身倦怠感、意識消失を伴う痙攣、もの忘れ、不眠、吐き気、食欲不振、顔面蒼白、手指のふるえ、脳神経系症状、眼のかすみ、羞明、胃腸症状（腹痛、下痢、嘔吐等）、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・取扱後は手をよく洗うこと。</a:t>
                      </a:r>
                    </a:p>
                    <a:p>
                      <a:r>
                        <a:rPr kumimoji="1" lang="ja-JP" altLang="en-US" sz="800" dirty="0">
                          <a:latin typeface="MS Gothic" charset="-128"/>
                          <a:ea typeface="MS Gothic" charset="-128"/>
                          <a:cs typeface="MS Gothic" charset="-128"/>
                        </a:rPr>
                        <a:t>・使用場所で飲食または喫煙をしないこと。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防じん機能付き有機ガス用防毒マスク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気分が悪い時は、医師の診断、手当てを受けること。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・水と石鹸で洗うこと。</a:t>
                      </a:r>
                    </a:p>
                    <a:p>
                      <a:r>
                        <a:rPr kumimoji="1" lang="ja-JP" altLang="en-US" sz="800" dirty="0">
                          <a:latin typeface="MS Gothic" charset="-128"/>
                          <a:ea typeface="MS Gothic" charset="-128"/>
                          <a:cs typeface="MS Gothic" charset="-128"/>
                        </a:rPr>
                        <a:t>・皮膚刺激が生じた場合、医師の診断、手当てを受けること。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4950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7625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29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144984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608529848"/>
              </p:ext>
            </p:extLst>
          </p:nvPr>
        </p:nvGraphicFramePr>
        <p:xfrm>
          <a:off x="366276" y="734647"/>
          <a:ext cx="4595097" cy="580707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カドミウム及びその化合物</a:t>
                      </a:r>
                    </a:p>
                    <a:p>
                      <a:pPr algn="l" fontAlgn="b">
                        <a:lnSpc>
                          <a:spcPct val="150000"/>
                        </a:lnSpc>
                      </a:pPr>
                      <a:r>
                        <a:rPr kumimoji="1" lang="en-US" altLang="ja-JP" sz="900" u="none" strike="noStrike" kern="1200" dirty="0">
                          <a:solidFill>
                            <a:schemeClr val="tx1">
                              <a:lumMod val="95000"/>
                              <a:lumOff val="5000"/>
                            </a:schemeClr>
                          </a:solidFill>
                          <a:effectLst/>
                          <a:latin typeface="MS Gothic" charset="-128"/>
                          <a:ea typeface="MS Gothic" charset="-128"/>
                          <a:cs typeface="MS Gothic" charset="-128"/>
                        </a:rPr>
                        <a:t>Cadmium and its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Cd</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RN:7440-43-9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10022-68-1</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10108-64-2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10124-36-4</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10325-94-7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気道障害、肺障害、腎障害、消化器系障害、血液系障害、骨軟化、発がんのおそれ、生殖毒性のおそれの疑い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せき、たん、息切れ、鼻水、鼻閉、鼻・喉の痛み、息切れ、胸痛、呼吸困難、血尿、多尿、乏尿、むくみ、顔面蒼白、心悸亢進（動悸）、めまい、ふらつき、腹痛、下痢、嘔吐、食欲不振、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endParaRPr kumimoji="1" lang="en-US" altLang="ja-JP" sz="600" dirty="0">
                        <a:latin typeface="MS Gothic" charset="-128"/>
                        <a:ea typeface="MS Gothic" charset="-128"/>
                        <a:cs typeface="MS Gothic" charset="-128"/>
                      </a:endParaRPr>
                    </a:p>
                    <a:p>
                      <a:pPr algn="ctr"/>
                      <a:r>
                        <a:rPr kumimoji="1" lang="en-US" altLang="ja-JP" sz="600" dirty="0">
                          <a:latin typeface="MS Gothic" charset="-128"/>
                          <a:ea typeface="MS Gothic" charset="-128"/>
                          <a:cs typeface="MS Gothic" charset="-128"/>
                        </a:rPr>
                        <a:t>(</a:t>
                      </a:r>
                      <a:r>
                        <a:rPr kumimoji="1" lang="ja-JP" altLang="en-US" sz="600" dirty="0">
                          <a:latin typeface="MS Gothic" charset="-128"/>
                          <a:ea typeface="MS Gothic" charset="-128"/>
                          <a:cs typeface="MS Gothic" charset="-128"/>
                        </a:rPr>
                        <a:t>カドミウム</a:t>
                      </a:r>
                      <a:r>
                        <a:rPr kumimoji="1" lang="en-US" altLang="ja-JP" sz="600" dirty="0">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ニトリル◎、ラテックス〇、クロロプレン◎、ネオプレン◎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50733">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応急措置</a:t>
                      </a:r>
                      <a:endPar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カドミウム</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・新鮮な空気のある場所に移動し、呼吸しやすい姿勢で休息させること。</a:t>
                      </a:r>
                    </a:p>
                    <a:p>
                      <a:r>
                        <a:rPr kumimoji="1" lang="ja-JP" altLang="en-US" sz="800" dirty="0">
                          <a:latin typeface="MS Gothic" charset="-128"/>
                          <a:ea typeface="MS Gothic" charset="-128"/>
                          <a:cs typeface="MS Gothic" charset="-128"/>
                        </a:rPr>
                        <a:t>・気分が悪い時は医師を呼ぶこと。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・気分が悪い時は医師を呼ぶこと。</a:t>
                      </a:r>
                    </a:p>
                    <a:p>
                      <a:r>
                        <a:rPr kumimoji="1" lang="ja-JP" altLang="en-US" sz="800" dirty="0">
                          <a:latin typeface="MS Gothic" charset="-128"/>
                          <a:ea typeface="MS Gothic" charset="-128"/>
                          <a:cs typeface="MS Gothic" charset="-128"/>
                        </a:rPr>
                        <a:t>・脱いだ衣類を再使用する前に洗濯し汚染除去すること。</a:t>
                      </a:r>
                    </a:p>
                    <a:p>
                      <a:r>
                        <a:rPr kumimoji="1" lang="ja-JP" altLang="en-US" sz="800" dirty="0">
                          <a:latin typeface="MS Gothic" charset="-128"/>
                          <a:ea typeface="MS Gothic" charset="-128"/>
                          <a:cs typeface="MS Gothic" charset="-128"/>
                        </a:rPr>
                        <a:t>・水で数分間、注意深く洗うこと。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2355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速やかに口をすすぎ、医師の診断を受けること。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6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653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EC717B8C-32E3-4380-1EFD-452062D528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283367999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65151945"/>
              </p:ext>
            </p:extLst>
          </p:nvPr>
        </p:nvGraphicFramePr>
        <p:xfrm>
          <a:off x="366276" y="734647"/>
          <a:ext cx="4595097" cy="646148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クロム酸及びその塩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Chromic acid and its 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CrO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RN:1333-82-0</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7789-00-6</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13517-17-4</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13530-65-9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7775-11-3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122058">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a:latin typeface="MS Gothic" charset="-128"/>
                          <a:ea typeface="MS Gothic" charset="-128"/>
                          <a:cs typeface="MS Gothic" charset="-128"/>
                        </a:rPr>
                        <a:t>前眼部障害、皮膚障害（潰瘍等）、皮膚感作性、気道障害、肺障害、呼吸器感作性、呼吸器系腫瘍（肺がんまたは上気道のがん）、鼻腔の異常（鼻中隔穿孔）、嗅覚障害、肝障害、腎障害、循環器系障害、血液系障害、生殖毒性のおそれ</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皮膚の痛み、皮膚の潰瘍、湿疹、じんま疹、鼻粘膜の異常、鼻中隔穿孔、せき、たん、息切れ、喘息様症状、鼻水、鼻閉、鼻・喉の痛み、胸痛、呼吸困難、全身倦怠感、易疲労感、黄疸、血尿、多尿、乏尿、むくみ、顔面蒼白、心悸亢進（動悸）、めまい、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注意事項</a:t>
                      </a:r>
                      <a:endPar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無水クロム酸</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p>
                    <a:p>
                      <a:r>
                        <a:rPr kumimoji="1" lang="ja-JP" altLang="en-US" sz="800" dirty="0">
                          <a:latin typeface="MS Gothic" charset="-128"/>
                          <a:ea typeface="MS Gothic" charset="-128"/>
                          <a:cs typeface="MS Gothic" charset="-128"/>
                        </a:rPr>
                        <a:t>・衣類及び他の可燃物から遠ざけること。</a:t>
                      </a:r>
                    </a:p>
                    <a:p>
                      <a:r>
                        <a:rPr kumimoji="1" lang="ja-JP" altLang="en-US" sz="800" dirty="0">
                          <a:latin typeface="MS Gothic" charset="-128"/>
                          <a:ea typeface="MS Gothic" charset="-128"/>
                          <a:cs typeface="MS Gothic" charset="-128"/>
                        </a:rPr>
                        <a:t>・可燃物と混合を回避するために予防策をとること。</a:t>
                      </a:r>
                    </a:p>
                    <a:p>
                      <a:r>
                        <a:rPr kumimoji="1" lang="ja-JP" altLang="en-US" sz="800" dirty="0">
                          <a:latin typeface="MS Gothic" charset="-128"/>
                          <a:ea typeface="MS Gothic" charset="-128"/>
                          <a:cs typeface="MS Gothic" charset="-128"/>
                        </a:rPr>
                        <a:t>・粉じん・蒸気などを吸入しないこと。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・眼、皮膚、衣類につけないこと。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・汚染された作業衣は作業場から出さないこと。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3205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13431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39538">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応急措置</a:t>
                      </a:r>
                      <a:endPar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無水クロム酸</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・呼吸が困難な場合には、新鮮な空気のある場所に移動し、</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呼吸しやすい姿勢で休息させること。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・直ちに、汚染された衣類をすべて脱ぐこと、又は取り去ること。</a:t>
                      </a:r>
                    </a:p>
                    <a:p>
                      <a:r>
                        <a:rPr kumimoji="1" lang="ja-JP" altLang="en-US" sz="800" dirty="0">
                          <a:latin typeface="MS Gothic" charset="-128"/>
                          <a:ea typeface="MS Gothic" charset="-128"/>
                          <a:cs typeface="MS Gothic" charset="-128"/>
                        </a:rPr>
                        <a:t>・皮膚を流水またはシャワーで洗うこと。</a:t>
                      </a:r>
                    </a:p>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・汚染された衣類を再使用する前に洗濯すること。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・皮膚刺激又は発疹が生じた場合は、医師の診断、手当てを受けること。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24807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17919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・口をすすぐこと。無理に吐かせないこと。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109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2861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descr="腐食性">
            <a:extLst>
              <a:ext uri="{FF2B5EF4-FFF2-40B4-BE49-F238E27FC236}">
                <a16:creationId xmlns:a16="http://schemas.microsoft.com/office/drawing/2014/main" id="{E087CCDD-92A2-966C-6ED3-5FA2096242C2}"/>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20302" y="11894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descr="円上の炎">
            <a:extLst>
              <a:ext uri="{FF2B5EF4-FFF2-40B4-BE49-F238E27FC236}">
                <a16:creationId xmlns:a16="http://schemas.microsoft.com/office/drawing/2014/main" id="{7E8C6413-DAA3-5B81-E50A-A4AFE780650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19351" y="1183219"/>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91753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434588702"/>
              </p:ext>
            </p:extLst>
          </p:nvPr>
        </p:nvGraphicFramePr>
        <p:xfrm>
          <a:off x="366276" y="734647"/>
          <a:ext cx="4595097" cy="645620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クロロメチルメチルエーテル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Chloromethyl methyl ether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CH₃–O–</a:t>
                      </a:r>
                      <a:r>
                        <a:rPr lang="en-US" altLang="ja-JP" sz="900" u="none" strike="noStrike" dirty="0" err="1">
                          <a:solidFill>
                            <a:schemeClr val="tx1">
                              <a:lumMod val="95000"/>
                              <a:lumOff val="5000"/>
                            </a:schemeClr>
                          </a:solidFill>
                          <a:effectLst/>
                          <a:latin typeface="MS Gothic" charset="-128"/>
                          <a:ea typeface="MS Gothic" charset="-128"/>
                          <a:cs typeface="MS Gothic" charset="-128"/>
                        </a:rPr>
                        <a:t>CH₂Cl</a:t>
                      </a:r>
                      <a:endParaRPr lang="en-US" altLang="ja-JP" sz="9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RN:107-30-2</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前眼部障害、皮膚障害、気道・肺障害、呼吸器系腫瘍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眼の痛み、流涙、結膜充血、皮膚炎、皮膚掻痒感（かゆみ）、皮膚発赤、せき、たん、息切れ、鼻水、鼻閉、鼻・喉の痛み、胸痛、呼吸困難、全身倦怠感、体重減少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・使用場所で飲食または喫煙をしないこと。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・屋外または換気の良い場所でのみ使用すること。</a:t>
                      </a:r>
                    </a:p>
                    <a:p>
                      <a:r>
                        <a:rPr kumimoji="1" lang="ja-JP" altLang="en-US" sz="800" dirty="0">
                          <a:latin typeface="MS Gothic" charset="-128"/>
                          <a:ea typeface="MS Gothic" charset="-128"/>
                          <a:cs typeface="MS Gothic" charset="-128"/>
                        </a:rPr>
                        <a:t>・呼吸用保護具を着用すること。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防じん機能付き有機ガス用防毒マスク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・直ちに、汚染された衣類をすべて脱ぐこと、取り除くこと。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・皮膚を流水、シャワーで洗うこと。</a:t>
                      </a:r>
                    </a:p>
                    <a:p>
                      <a:r>
                        <a:rPr kumimoji="1" lang="ja-JP" altLang="en-US" sz="800" dirty="0">
                          <a:latin typeface="MS Gothic" charset="-128"/>
                          <a:ea typeface="MS Gothic" charset="-128"/>
                          <a:cs typeface="MS Gothic" charset="-128"/>
                        </a:rPr>
                        <a:t>・汚染された衣類を再使用する場合には洗濯すること。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・口をすすぐこと。無理に吐かせないこと。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0039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44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5632"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4665739"/>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171913588"/>
              </p:ext>
            </p:extLst>
          </p:nvPr>
        </p:nvGraphicFramePr>
        <p:xfrm>
          <a:off x="366276" y="734647"/>
          <a:ext cx="4595097" cy="635423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五酸化バナジウム</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Divanadium </a:t>
                      </a:r>
                      <a:r>
                        <a:rPr lang="en-US" altLang="ja-JP" sz="900" u="none" strike="noStrike" dirty="0" err="1">
                          <a:solidFill>
                            <a:schemeClr val="tx1">
                              <a:lumMod val="95000"/>
                              <a:lumOff val="5000"/>
                            </a:schemeClr>
                          </a:solidFill>
                          <a:effectLst/>
                          <a:latin typeface="MS Gothic" charset="-128"/>
                          <a:ea typeface="MS Gothic" charset="-128"/>
                          <a:cs typeface="MS Gothic" charset="-128"/>
                        </a:rPr>
                        <a:t>pentaoxide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V</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5</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RN:1314-62-1</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前眼部障害、皮膚障害、気道・肺障害、肝障害、腎障害、発がんのおそれ、生殖毒性のおそれの疑い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皮膚の蒼白、舌の緑着色、指端の手掌部の角化、手指のふるえ、せき、たん、息切れ、鼻水、鼻閉、鼻・喉の痛み、胸痛、呼吸困難、全身倦怠感、易疲労感、黄疸、血尿、多尿、乏尿、むくみ、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・環境への放出を避けること。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・特別な処置が緊急に必要である。</a:t>
                      </a:r>
                    </a:p>
                    <a:p>
                      <a:r>
                        <a:rPr kumimoji="1" lang="ja-JP" altLang="en-US" sz="800" dirty="0">
                          <a:latin typeface="MS Gothic" charset="-128"/>
                          <a:ea typeface="MS Gothic" charset="-128"/>
                          <a:cs typeface="MS Gothic" charset="-128"/>
                        </a:rPr>
                        <a:t>・医師の診察／手当てを受けること。</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・医師の手当、診断を受けること。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水で数分間注意深く洗うこと。次にコンタクトレンズを着用していて容易に外せる場合は外すこと。その後も洗浄を続けること。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6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9267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7382" y="118184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EC717B8C-32E3-4380-1EFD-452062D5283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127104212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79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962056286"/>
              </p:ext>
            </p:extLst>
          </p:nvPr>
        </p:nvGraphicFramePr>
        <p:xfrm>
          <a:off x="366276" y="734647"/>
          <a:ext cx="4595097" cy="646964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コバルト及びその無機化合物</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Cobalt and its inorganic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Co</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RN:7440-48-4</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1307-96-6</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10026-24-1</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10124-43-3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7646-79-9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前眼部障害、皮膚障害、皮膚感作性、気道障害、肺障害、呼吸器感作性、循環器系障害、内分泌系障害（甲状腺）、血液系障害、生殖器障害（男性）、発がんのおそれの疑い、生殖毒性のおそれ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炎、皮膚掻痒感（かゆみ）、皮膚発赤、湿疹、じんま疹、頭痛、頭重、めまい、眠気、嘔吐、全身倦怠感、せき、息切れ、喘息様発作、鼻水、鼻閉、鼻・喉の痛み、徐脈、むくみ、胸痛、呼吸困難、易疲労感、黄疸、血尿、多尿、乏尿、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注意事項</a:t>
                      </a:r>
                      <a:endPar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コバルト</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7015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endParaRPr kumimoji="1" lang="en-US" altLang="ja-JP" sz="70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7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コバルト</a:t>
                      </a:r>
                      <a:r>
                        <a:rPr kumimoji="1" lang="en-US" altLang="ja-JP" sz="7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・呼吸に関する症状が出た場合：医師に連絡すること。</a:t>
                      </a:r>
                    </a:p>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・意識がないが呼吸がある場合は、横向きに安定した姿勢で寝かせ、</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低体温症から保護する。</a:t>
                      </a:r>
                    </a:p>
                    <a:p>
                      <a:r>
                        <a:rPr kumimoji="1" lang="ja-JP" altLang="en-US" sz="800" dirty="0">
                          <a:latin typeface="MS Gothic" charset="-128"/>
                          <a:ea typeface="MS Gothic" charset="-128"/>
                          <a:cs typeface="MS Gothic" charset="-128"/>
                        </a:rPr>
                        <a:t>・気分が悪い時や呼吸に関する症状が現れた場合は、医師の診察／</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手当てを受けること。</a:t>
                      </a:r>
                    </a:p>
                    <a:p>
                      <a:r>
                        <a:rPr kumimoji="1" lang="ja-JP" altLang="en-US" sz="800" dirty="0">
                          <a:latin typeface="MS Gothic" charset="-128"/>
                          <a:ea typeface="MS Gothic" charset="-128"/>
                          <a:cs typeface="MS Gothic" charset="-128"/>
                        </a:rPr>
                        <a:t>・気道</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呼吸器疾患の刺激が発生した場合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できるだけ早く、</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グルココルチコイド吸入スプレーを吸入する。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0799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a:t>
                      </a:r>
                    </a:p>
                    <a:p>
                      <a:r>
                        <a:rPr kumimoji="1" lang="ja-JP" altLang="en-US" sz="800" dirty="0">
                          <a:latin typeface="MS Gothic" charset="-128"/>
                          <a:ea typeface="MS Gothic" charset="-128"/>
                          <a:cs typeface="MS Gothic" charset="-128"/>
                        </a:rPr>
                        <a:t>・皮膚に付着した部分を流水またはシャワーで洗い流したのち、水と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石けんで丁寧に洗浄する。</a:t>
                      </a:r>
                    </a:p>
                    <a:p>
                      <a:r>
                        <a:rPr kumimoji="1" lang="ja-JP" altLang="en-US" sz="800" dirty="0">
                          <a:latin typeface="MS Gothic" charset="-128"/>
                          <a:ea typeface="MS Gothic" charset="-128"/>
                          <a:cs typeface="MS Gothic" charset="-128"/>
                        </a:rPr>
                        <a:t>・皮膚刺激又は発しんが生じた場合：医師の診察／手当てを受けること。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16482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・眼の刺激が続く場合：医師の診察／手当てを受けること。</a:t>
                      </a:r>
                    </a:p>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・口をすすぎ、吐き出す。</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・意識がある場合は、コップ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p>
                    <a:p>
                      <a:r>
                        <a:rPr kumimoji="1" lang="ja-JP" altLang="en-US" sz="800" dirty="0">
                          <a:latin typeface="MS Gothic" charset="-128"/>
                          <a:ea typeface="MS Gothic" charset="-128"/>
                          <a:cs typeface="MS Gothic" charset="-128"/>
                        </a:rPr>
                        <a:t>・自然嘔吐の場合は、嘔吐物が呼吸器に侵入するのを防ぐため、頭を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胸より低くし、うつぶせの姿勢にする。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56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367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図 9">
            <a:extLst>
              <a:ext uri="{FF2B5EF4-FFF2-40B4-BE49-F238E27FC236}">
                <a16:creationId xmlns:a16="http://schemas.microsoft.com/office/drawing/2014/main" id="{EC717B8C-32E3-4380-1EFD-452062D5283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14811109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837790497"/>
              </p:ext>
            </p:extLst>
          </p:nvPr>
        </p:nvGraphicFramePr>
        <p:xfrm>
          <a:off x="366276" y="734647"/>
          <a:ext cx="4595097" cy="647588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エチルベンゼン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Ethylbenzene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C₆H₅–CH₂CH₃</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RN:100-41-4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dirty="0"/>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前眼部障害、中枢神経障害、末梢神経障害、聴力障害、気道障害、肝障害、腎障害、発がんのおそれの疑い、生殖毒性のおそれ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発赤、頭痛、頭重、めまい、眠気、嘔吐、全身倦怠感、聴力低下、せき、息切れ、鼻水、鼻閉、鼻・喉の痛み、顔面蒼白、心悸亢進（動悸）、ふらつき、息切れ、易疲労感、黄疸、血尿、多尿、乏尿、むくみ、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・ばく露又はばく露の懸念がある場合：医師の診察／手当てを受ける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こと。</a:t>
                      </a:r>
                    </a:p>
                    <a:p>
                      <a:r>
                        <a:rPr kumimoji="1" lang="ja-JP" altLang="en-US" sz="800" dirty="0">
                          <a:latin typeface="MS Gothic" charset="-128"/>
                          <a:ea typeface="MS Gothic" charset="-128"/>
                          <a:cs typeface="MS Gothic" charset="-128"/>
                        </a:rPr>
                        <a:t>・気分が悪いときは、医師の診察／手当てを受けること。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皮膚（又は髪）に付着した場合：直ちに汚染された衣類を全て脱ぐこと。皮膚を水</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又はシャワー</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で洗うこと。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・無理に吐かせないこと。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55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6267" y="1184332"/>
            <a:ext cx="436020" cy="434437"/>
          </a:xfrm>
          <a:prstGeom prst="rect">
            <a:avLst/>
          </a:prstGeom>
        </p:spPr>
      </p:pic>
      <p:pic>
        <p:nvPicPr>
          <p:cNvPr id="10" name="図 9">
            <a:extLst>
              <a:ext uri="{FF2B5EF4-FFF2-40B4-BE49-F238E27FC236}">
                <a16:creationId xmlns:a16="http://schemas.microsoft.com/office/drawing/2014/main" id="{4F8E6D84-BF86-2FC5-E642-EC6A029E442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330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0283793"/>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522998242"/>
              </p:ext>
            </p:extLst>
          </p:nvPr>
        </p:nvGraphicFramePr>
        <p:xfrm>
          <a:off x="366276" y="734647"/>
          <a:ext cx="4595097" cy="634789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コールタール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Coal tar</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ja-JP" altLang="en-US" sz="900" u="none" strike="noStrike" dirty="0">
                          <a:solidFill>
                            <a:schemeClr val="tx1"/>
                          </a:solidFill>
                          <a:effectLst/>
                          <a:latin typeface="MS Gothic" charset="-128"/>
                          <a:ea typeface="MS Gothic" charset="-128"/>
                          <a:cs typeface="MS Gothic" charset="-128"/>
                        </a:rPr>
                        <a:t>化学式：特定なし</a:t>
                      </a:r>
                      <a:endParaRPr lang="en-US" altLang="ja-JP" sz="900" u="none" strike="noStrike" baseline="-25000" dirty="0">
                        <a:solidFill>
                          <a:schemeClr val="tx1"/>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RN:8007-45-2</a:t>
                      </a:r>
                      <a:endParaRPr lang="en-US" altLang="ja-JP" sz="7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前眼部障害、皮膚障害、皮膚感作性、消化器系障害、血液系障害、気道障害、肺障害、発がんのおそれ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にきび様変化、黒皮症、いぼ、皮膚潰瘍、ガス斑等、湿疹、じんま疹、せき、たん、息切れ、鼻水、鼻閉、鼻・喉の痛み、胸痛、呼吸困難、顔面蒼白、心悸亢進（動悸）、めまい、ふらつき、全身倦怠感、易疲労感、体重減少、腹痛、下痢、嘔吐、食欲不振</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・粉じん・蒸気などの吸入を避けること。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・使用場所で飲食・喫煙をしないこと。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、クロロプレン〇、ネオプレン◎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16532">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・新鮮な空気のある場所に移動させ、呼吸しやすい姿勢で休息させる。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76691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・汚染された衣類、靴などを速やかに脱ぎ捨てる。</a:t>
                      </a:r>
                    </a:p>
                    <a:p>
                      <a:r>
                        <a:rPr kumimoji="1" lang="ja-JP" altLang="en-US" sz="800" dirty="0">
                          <a:latin typeface="MS Gothic" charset="-128"/>
                          <a:ea typeface="MS Gothic" charset="-128"/>
                          <a:cs typeface="MS Gothic" charset="-128"/>
                        </a:rPr>
                        <a:t>・多量の水または石けん水で十分に洗い落とす。さらに</a:t>
                      </a:r>
                      <a:r>
                        <a:rPr kumimoji="1" lang="en-US" altLang="ja-JP" sz="800" dirty="0">
                          <a:latin typeface="MS Gothic" charset="-128"/>
                          <a:ea typeface="MS Gothic" charset="-128"/>
                          <a:cs typeface="MS Gothic" charset="-128"/>
                        </a:rPr>
                        <a:t>15</a:t>
                      </a:r>
                      <a:r>
                        <a:rPr kumimoji="1" lang="ja-JP" altLang="en-US" sz="800" dirty="0">
                          <a:latin typeface="MS Gothic" charset="-128"/>
                          <a:ea typeface="MS Gothic" charset="-128"/>
                          <a:cs typeface="MS Gothic" charset="-128"/>
                        </a:rPr>
                        <a:t>分間流水で</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a:t>
                      </a:r>
                    </a:p>
                    <a:p>
                      <a:r>
                        <a:rPr kumimoji="1" lang="ja-JP" altLang="en-US" sz="800" dirty="0">
                          <a:latin typeface="MS Gothic" charset="-128"/>
                          <a:ea typeface="MS Gothic" charset="-128"/>
                          <a:cs typeface="MS Gothic" charset="-128"/>
                        </a:rPr>
                        <a:t>・高温溶融コールタールが付着した時は、清澄な流水で冷やし火傷の</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進行を防ぐ。</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3805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・水で数分間注意深く洗浄する。コンタクトレンズを着用していて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容易に外せる場合は外し、洗浄を続ける。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気分が悪い時は、医師の診察／手当てを受けること。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41083" y="1183541"/>
            <a:ext cx="436020" cy="436020"/>
          </a:xfrm>
          <a:prstGeom prst="rect">
            <a:avLst/>
          </a:prstGeom>
        </p:spPr>
      </p:pic>
      <p:pic>
        <p:nvPicPr>
          <p:cNvPr id="6" name="図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8067" y="1177982"/>
            <a:ext cx="436020" cy="434437"/>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spTree>
    <p:extLst>
      <p:ext uri="{BB962C8B-B14F-4D97-AF65-F5344CB8AC3E}">
        <p14:creationId xmlns:p14="http://schemas.microsoft.com/office/powerpoint/2010/main" val="358924804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49882647"/>
              </p:ext>
            </p:extLst>
          </p:nvPr>
        </p:nvGraphicFramePr>
        <p:xfrm>
          <a:off x="366276" y="734647"/>
          <a:ext cx="4595097" cy="647442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酸化プロピレン</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Propylene Oxide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(CH₃–CH–CH₂)O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RN:75-56-9</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前眼部障害、皮膚障害、皮膚感作性、中枢神経障害、気道障害、肺障害、発がんのおそれの疑い、生殖毒性のおそれの疑い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湿疹、じんま疹、頭痛、頭重、めまい、眠気、嘔吐、全身倦怠感、せき、息切れ、鼻水、鼻閉、鼻・喉の痛み、胸痛、呼吸困難、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・熱／火花／裸火／高温のもののような着火源から遠ざけること。</a:t>
                      </a:r>
                    </a:p>
                    <a:p>
                      <a:r>
                        <a:rPr kumimoji="1" lang="ja-JP" altLang="en-US" sz="800" dirty="0">
                          <a:latin typeface="MS Gothic" charset="-128"/>
                          <a:ea typeface="MS Gothic" charset="-128"/>
                          <a:cs typeface="MS Gothic" charset="-128"/>
                        </a:rPr>
                        <a:t>・容器を密閉しておくこと。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・粉じん・蒸気などの吸入を避けること。</a:t>
                      </a:r>
                    </a:p>
                    <a:p>
                      <a:r>
                        <a:rPr kumimoji="1" lang="ja-JP" altLang="en-US" sz="800" dirty="0">
                          <a:latin typeface="MS Gothic" charset="-128"/>
                          <a:ea typeface="MS Gothic" charset="-128"/>
                          <a:cs typeface="MS Gothic" charset="-128"/>
                        </a:rPr>
                        <a:t>・屋外又は換気の良い場所でのみ使用すること。</a:t>
                      </a: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44308">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・気分が悪い時は、医師の診断、手当てを受けること。</a:t>
                      </a:r>
                    </a:p>
                    <a:p>
                      <a:r>
                        <a:rPr kumimoji="1" lang="ja-JP" altLang="en-US" sz="800" dirty="0">
                          <a:latin typeface="MS Gothic" charset="-128"/>
                          <a:ea typeface="MS Gothic" charset="-128"/>
                          <a:cs typeface="MS Gothic" charset="-128"/>
                        </a:rPr>
                        <a:t>・空気の新鮮な場所に移し、呼吸しやすい姿勢で休息さること。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・皮膚を流水、シャワーで洗うこと。</a:t>
                      </a:r>
                    </a:p>
                    <a:p>
                      <a:r>
                        <a:rPr kumimoji="1" lang="ja-JP" altLang="en-US" sz="800" dirty="0">
                          <a:latin typeface="MS Gothic" charset="-128"/>
                          <a:ea typeface="MS Gothic" charset="-128"/>
                          <a:cs typeface="MS Gothic" charset="-128"/>
                        </a:rPr>
                        <a:t>・皮膚刺激が生じた場合、医師の診断、手当てを受けること。</a:t>
                      </a:r>
                    </a:p>
                    <a:p>
                      <a:r>
                        <a:rPr kumimoji="1" lang="ja-JP" altLang="en-US" sz="800" dirty="0">
                          <a:latin typeface="MS Gothic" charset="-128"/>
                          <a:ea typeface="MS Gothic" charset="-128"/>
                          <a:cs typeface="MS Gothic" charset="-128"/>
                        </a:rPr>
                        <a:t>・汚染された衣類をすべて脱ぐこと。</a:t>
                      </a:r>
                    </a:p>
                    <a:p>
                      <a:r>
                        <a:rPr kumimoji="1" lang="ja-JP" altLang="en-US" sz="800" dirty="0">
                          <a:latin typeface="MS Gothic" charset="-128"/>
                          <a:ea typeface="MS Gothic" charset="-128"/>
                          <a:cs typeface="MS Gothic" charset="-128"/>
                        </a:rPr>
                        <a:t>・汚染された衣類を再使用す場合には洗濯をすること。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203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7367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044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97112"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23183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825323215"/>
              </p:ext>
            </p:extLst>
          </p:nvPr>
        </p:nvGraphicFramePr>
        <p:xfrm>
          <a:off x="366276" y="734647"/>
          <a:ext cx="4595097" cy="638052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三酸化二アンチモン</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Antimony trioxide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Sb</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RN:1309-64-4</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前眼部障害、皮膚障害（アンチモン皮疹等）、気道障害、肺障害、心筋障害、消化器系障害、発がんのおそれ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アンチモン皮疹等）、皮膚掻痒感（かゆみ）、皮膚発赤、頭痛、めまい、嘔吐、せき、たん、息切れ、鼻・喉の痛み、胸痛、呼吸困難、腹痛、下痢、食欲不振、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475308">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・粉じん・蒸気などを吸入しないこと。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・新鮮な空気のある場所に移動し、呼吸しやすい姿勢で安静にさせる。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・意識がないが呼吸がある場合は、横向きに安定した姿勢で寝かせ、</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低体温症から保護する。</a:t>
                      </a:r>
                    </a:p>
                    <a:p>
                      <a:r>
                        <a:rPr kumimoji="1" lang="ja-JP" altLang="en-US" sz="800" dirty="0">
                          <a:latin typeface="MS Gothic" charset="-128"/>
                          <a:ea typeface="MS Gothic" charset="-128"/>
                          <a:cs typeface="MS Gothic" charset="-128"/>
                        </a:rPr>
                        <a:t>・気分が悪い時や呼吸に関する症状が現れた場合は、医師の診察／</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手当てを受けること。</a:t>
                      </a:r>
                    </a:p>
                    <a:p>
                      <a:r>
                        <a:rPr kumimoji="1" lang="ja-JP" altLang="en-US" sz="800" dirty="0">
                          <a:latin typeface="MS Gothic" charset="-128"/>
                          <a:ea typeface="MS Gothic" charset="-128"/>
                          <a:cs typeface="MS Gothic" charset="-128"/>
                        </a:rPr>
                        <a:t>・気道</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呼吸器疾患の刺激が発生した場合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できるだけ早く、グルコ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コルチコイド吸入スプレーを吸入する。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2632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・皮膚に付着した部分を流水またはシャワーで洗い流したのち、水と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石けんで丁寧に洗浄する。</a:t>
                      </a:r>
                    </a:p>
                    <a:p>
                      <a:r>
                        <a:rPr kumimoji="1" lang="ja-JP" altLang="en-US" sz="800" dirty="0">
                          <a:latin typeface="MS Gothic" charset="-128"/>
                          <a:ea typeface="MS Gothic" charset="-128"/>
                          <a:cs typeface="MS Gothic" charset="-128"/>
                        </a:rPr>
                        <a:t>・炎症を起こした場合</a:t>
                      </a:r>
                      <a:r>
                        <a:rPr kumimoji="1" lang="en-US" altLang="ja-JP" sz="800" dirty="0">
                          <a:latin typeface="MS Gothic" charset="-128"/>
                          <a:ea typeface="MS Gothic" charset="-128"/>
                          <a:cs typeface="MS Gothic" charset="-128"/>
                        </a:rPr>
                        <a:t>: </a:t>
                      </a:r>
                      <a:r>
                        <a:rPr kumimoji="1" lang="ja-JP" altLang="en-US" sz="800" dirty="0">
                          <a:latin typeface="MS Gothic" charset="-128"/>
                          <a:ea typeface="MS Gothic" charset="-128"/>
                          <a:cs typeface="MS Gothic" charset="-128"/>
                        </a:rPr>
                        <a:t>医師の診察／手当てを受けること。</a:t>
                      </a:r>
                    </a:p>
                    <a:p>
                      <a:r>
                        <a:rPr kumimoji="1" lang="ja-JP" altLang="en-US" sz="800" dirty="0">
                          <a:latin typeface="MS Gothic" charset="-128"/>
                          <a:ea typeface="MS Gothic" charset="-128"/>
                          <a:cs typeface="MS Gothic" charset="-128"/>
                        </a:rPr>
                        <a:t>・直ちに汚染された衣類を全て脱ぐこと。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9741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・症状が続く場合には、医師に連絡すること。</a:t>
                      </a:r>
                    </a:p>
                    <a:p>
                      <a:r>
                        <a:rPr kumimoji="1" lang="ja-JP" altLang="en-US" sz="800" dirty="0">
                          <a:latin typeface="MS Gothic" charset="-128"/>
                          <a:ea typeface="MS Gothic" charset="-128"/>
                          <a:cs typeface="MS Gothic" charset="-128"/>
                        </a:rPr>
                        <a:t>・まぶたを大きく広げて流水で少なくとも</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できればコンタクト</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レンズをはずして</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、患部を洗眼する。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・意識がある場合は、コップ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p>
                    <a:p>
                      <a:r>
                        <a:rPr kumimoji="1" lang="ja-JP" altLang="en-US" sz="800" dirty="0">
                          <a:latin typeface="MS Gothic" charset="-128"/>
                          <a:ea typeface="MS Gothic" charset="-128"/>
                          <a:cs typeface="MS Gothic" charset="-128"/>
                        </a:rPr>
                        <a:t>・自然嘔吐の場合は、嘔吐物が呼吸器に侵入するのを防ぐため、頭を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胸より低くし、うつぶせの姿勢にする。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68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10" name="図 9">
            <a:extLst>
              <a:ext uri="{FF2B5EF4-FFF2-40B4-BE49-F238E27FC236}">
                <a16:creationId xmlns:a16="http://schemas.microsoft.com/office/drawing/2014/main" id="{BC68E566-0AC9-BA2E-4BBB-FAB01C2D23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5582" y="1177986"/>
            <a:ext cx="436020" cy="434437"/>
          </a:xfrm>
          <a:prstGeom prst="rect">
            <a:avLst/>
          </a:prstGeom>
        </p:spPr>
      </p:pic>
    </p:spTree>
    <p:extLst>
      <p:ext uri="{BB962C8B-B14F-4D97-AF65-F5344CB8AC3E}">
        <p14:creationId xmlns:p14="http://schemas.microsoft.com/office/powerpoint/2010/main" val="23692420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459497056"/>
              </p:ext>
            </p:extLst>
          </p:nvPr>
        </p:nvGraphicFramePr>
        <p:xfrm>
          <a:off x="366276" y="734647"/>
          <a:ext cx="4595097" cy="644339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シアン化カリウム</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Potassium cyanide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KCN</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RN:151-50-8</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眼部障害、皮膚障害、中枢神経障害、呼吸困難、呼吸停止、意識喪失、けいれん、肝障害、腎障害、消化器系障害、内分泌系障害（甲状腺）</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眼の痛み、流涙、結膜充血、皮膚炎、皮膚掻痒感（かゆみ）、皮膚発赤、異味症、心悸亢進（動悸）、声のかすれ、散瞳、頭痛、頭重、めまい、眠気、嘔吐、全身倦怠感、意識消失、せき、息切れ、鼻水、鼻閉、鼻・喉の痛み、胸痛、呼吸困難、易疲労感、黄疸、血尿、多尿、乏尿、むくみ、腹痛、下痢、食欲不振、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49626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・眼、皮膚、衣類につけないこと。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672153">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ニトリル◎、ラテックス〇、クロロプレン◎、ネオプレン◎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6775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防じん機能を有するシアン化水素用防毒マスク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・自分自身を保護しながら、被害者を危険区域から非難させ、新鮮な空気の場所に</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連れて行く。</a:t>
                      </a:r>
                    </a:p>
                    <a:p>
                      <a:r>
                        <a:rPr kumimoji="1" lang="ja-JP" altLang="en-US" sz="700" dirty="0">
                          <a:latin typeface="MS Gothic" charset="-128"/>
                          <a:ea typeface="MS Gothic" charset="-128"/>
                          <a:cs typeface="MS Gothic" charset="-128"/>
                        </a:rPr>
                        <a:t>・意識がないが呼吸がある場合は、横向きに安定した姿勢で寝かせ、低体温症から</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保護する。</a:t>
                      </a:r>
                    </a:p>
                    <a:p>
                      <a:r>
                        <a:rPr kumimoji="1" lang="ja-JP" altLang="en-US" sz="700" dirty="0">
                          <a:latin typeface="MS Gothic" charset="-128"/>
                          <a:ea typeface="MS Gothic" charset="-128"/>
                          <a:cs typeface="MS Gothic" charset="-128"/>
                        </a:rPr>
                        <a:t>・医師に連絡すること。</a:t>
                      </a:r>
                    </a:p>
                    <a:p>
                      <a:r>
                        <a:rPr kumimoji="1" lang="ja-JP" altLang="en-US" sz="700" dirty="0">
                          <a:latin typeface="MS Gothic" charset="-128"/>
                          <a:ea typeface="MS Gothic" charset="-128"/>
                          <a:cs typeface="MS Gothic" charset="-128"/>
                        </a:rPr>
                        <a:t>・被害者を半座位にする。</a:t>
                      </a:r>
                    </a:p>
                    <a:p>
                      <a:r>
                        <a:rPr kumimoji="1" lang="ja-JP" altLang="en-US" sz="700" dirty="0">
                          <a:latin typeface="MS Gothic" charset="-128"/>
                          <a:ea typeface="MS Gothic" charset="-128"/>
                          <a:cs typeface="MS Gothic" charset="-128"/>
                        </a:rPr>
                        <a:t>・呼吸が止まっている場合は、呼吸補助具（蘇生バッグなど）や口鼻蘇生法で</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人工呼吸を行う。口対口蘇生法は緊急事態の場合にのみ行う。</a:t>
                      </a:r>
                    </a:p>
                    <a:p>
                      <a:r>
                        <a:rPr kumimoji="1" lang="ja-JP" altLang="en-US" sz="700" dirty="0">
                          <a:latin typeface="MS Gothic" charset="-128"/>
                          <a:ea typeface="MS Gothic" charset="-128"/>
                          <a:cs typeface="MS Gothic" charset="-128"/>
                        </a:rPr>
                        <a:t>・呼吸困難な場合は酸素吸入をさせる。 新鮮な空気のある場所に移動し、呼吸</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しやすい姿勢で安静にさせる。</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・気分が悪い時や呼吸に関する症状が現れた場合は、医師の診察／手当てを受ける。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7758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・応急処置を行うときは、保護手袋を着用する。</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・直ちに汚染された衣類を全て脱ぐこと。</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・医師に連絡をすること。</a:t>
                      </a:r>
                    </a:p>
                    <a:p>
                      <a:r>
                        <a:rPr kumimoji="1" lang="ja-JP" altLang="en-US" sz="700" dirty="0">
                          <a:latin typeface="MS Gothic" charset="-128"/>
                          <a:ea typeface="MS Gothic" charset="-128"/>
                          <a:cs typeface="MS Gothic" charset="-128"/>
                        </a:rPr>
                        <a:t>・直ちに皮膚に付着した部分を流水またはシャワーで少なくとも</a:t>
                      </a:r>
                      <a:r>
                        <a:rPr kumimoji="1" lang="en-US" altLang="ja-JP" sz="700" dirty="0">
                          <a:latin typeface="MS Gothic" charset="-128"/>
                          <a:ea typeface="MS Gothic" charset="-128"/>
                          <a:cs typeface="MS Gothic" charset="-128"/>
                        </a:rPr>
                        <a:t>20</a:t>
                      </a:r>
                      <a:r>
                        <a:rPr kumimoji="1" lang="ja-JP" altLang="en-US" sz="700" dirty="0">
                          <a:latin typeface="MS Gothic" charset="-128"/>
                          <a:ea typeface="MS Gothic" charset="-128"/>
                          <a:cs typeface="MS Gothic" charset="-128"/>
                        </a:rPr>
                        <a:t>分間洗浄する。</a:t>
                      </a:r>
                    </a:p>
                    <a:p>
                      <a:r>
                        <a:rPr kumimoji="1" lang="ja-JP" altLang="en-US" sz="700" dirty="0">
                          <a:latin typeface="MS Gothic" charset="-128"/>
                          <a:ea typeface="MS Gothic" charset="-128"/>
                          <a:cs typeface="MS Gothic" charset="-128"/>
                        </a:rPr>
                        <a:t>・被害者を静かな場所に寝かせ、低体温症にならないようにする。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13473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・障害のない眼を保護しながら、流水で</a:t>
                      </a:r>
                      <a:r>
                        <a:rPr kumimoji="1" lang="en-US" altLang="ja-JP" sz="700" dirty="0">
                          <a:latin typeface="MS Gothic" charset="-128"/>
                          <a:ea typeface="MS Gothic" charset="-128"/>
                          <a:cs typeface="MS Gothic" charset="-128"/>
                        </a:rPr>
                        <a:t>10</a:t>
                      </a:r>
                      <a:r>
                        <a:rPr kumimoji="1" lang="ja-JP" altLang="en-US" sz="700" dirty="0">
                          <a:latin typeface="MS Gothic" charset="-128"/>
                          <a:ea typeface="MS Gothic" charset="-128"/>
                          <a:cs typeface="MS Gothic" charset="-128"/>
                        </a:rPr>
                        <a:t>分間、患部の眼を広く広げたまぶたで</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すすぐこと。</a:t>
                      </a:r>
                    </a:p>
                    <a:p>
                      <a:r>
                        <a:rPr kumimoji="1" lang="ja-JP" altLang="en-US" sz="700" dirty="0">
                          <a:latin typeface="MS Gothic" charset="-128"/>
                          <a:ea typeface="MS Gothic" charset="-128"/>
                          <a:cs typeface="MS Gothic" charset="-128"/>
                        </a:rPr>
                        <a:t>・シアン化カリウム</a:t>
                      </a:r>
                      <a:r>
                        <a:rPr kumimoji="1" lang="en-US" altLang="ja-JP" sz="700" dirty="0">
                          <a:latin typeface="MS Gothic" charset="-128"/>
                          <a:ea typeface="MS Gothic" charset="-128"/>
                          <a:cs typeface="MS Gothic" charset="-128"/>
                        </a:rPr>
                        <a:t>(KCN)</a:t>
                      </a:r>
                      <a:r>
                        <a:rPr kumimoji="1" lang="ja-JP" altLang="en-US" sz="700" dirty="0">
                          <a:latin typeface="MS Gothic" charset="-128"/>
                          <a:ea typeface="MS Gothic" charset="-128"/>
                          <a:cs typeface="MS Gothic" charset="-128"/>
                        </a:rPr>
                        <a:t>の粉じんや水溶液の飛沫に眼が触れると、生命を脅かす。</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・直ちに医師に連絡すること。</a:t>
                      </a:r>
                    </a:p>
                    <a:p>
                      <a:r>
                        <a:rPr kumimoji="1" lang="ja-JP" altLang="en-US" sz="700" dirty="0">
                          <a:latin typeface="MS Gothic" charset="-128"/>
                          <a:ea typeface="MS Gothic" charset="-128"/>
                          <a:cs typeface="MS Gothic" charset="-128"/>
                        </a:rPr>
                        <a:t>・意識がある場合は、コップ</a:t>
                      </a:r>
                      <a:r>
                        <a:rPr kumimoji="1" lang="en-US" altLang="ja-JP" sz="700" dirty="0">
                          <a:latin typeface="MS Gothic" charset="-128"/>
                          <a:ea typeface="MS Gothic" charset="-128"/>
                          <a:cs typeface="MS Gothic" charset="-128"/>
                        </a:rPr>
                        <a:t>1</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2</a:t>
                      </a:r>
                      <a:r>
                        <a:rPr kumimoji="1" lang="ja-JP" altLang="en-US" sz="700" dirty="0">
                          <a:latin typeface="MS Gothic" charset="-128"/>
                          <a:ea typeface="MS Gothic" charset="-128"/>
                          <a:cs typeface="MS Gothic" charset="-128"/>
                        </a:rPr>
                        <a:t>杯の水を飲ませる。</a:t>
                      </a:r>
                    </a:p>
                    <a:p>
                      <a:r>
                        <a:rPr kumimoji="1" lang="ja-JP" altLang="en-US" sz="700" dirty="0">
                          <a:latin typeface="MS Gothic" charset="-128"/>
                          <a:ea typeface="MS Gothic" charset="-128"/>
                          <a:cs typeface="MS Gothic" charset="-128"/>
                        </a:rPr>
                        <a:t>・被害者に対して行われるすべての活動は、保護手袋を着用する必要がある。</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・呼吸停止の場合は、口から口への蘇生を行わず、酸素化された空気または純粋な</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酸素を含む</a:t>
                      </a:r>
                      <a:r>
                        <a:rPr kumimoji="1" lang="en-US" altLang="ja-JP" sz="700" dirty="0">
                          <a:latin typeface="MS Gothic" charset="-128"/>
                          <a:ea typeface="MS Gothic" charset="-128"/>
                          <a:cs typeface="MS Gothic" charset="-128"/>
                        </a:rPr>
                        <a:t>(</a:t>
                      </a:r>
                      <a:r>
                        <a:rPr kumimoji="1" lang="ja-JP" altLang="en-US" sz="700" dirty="0">
                          <a:latin typeface="MS Gothic" charset="-128"/>
                          <a:ea typeface="MS Gothic" charset="-128"/>
                          <a:cs typeface="MS Gothic" charset="-128"/>
                        </a:rPr>
                        <a:t>非再呼吸</a:t>
                      </a:r>
                      <a:r>
                        <a:rPr kumimoji="1" lang="en-US" altLang="ja-JP" sz="700" dirty="0">
                          <a:latin typeface="MS Gothic" charset="-128"/>
                          <a:ea typeface="MS Gothic" charset="-128"/>
                          <a:cs typeface="MS Gothic" charset="-128"/>
                        </a:rPr>
                        <a:t>)</a:t>
                      </a:r>
                      <a:r>
                        <a:rPr kumimoji="1" lang="ja-JP" altLang="en-US" sz="700" dirty="0">
                          <a:latin typeface="MS Gothic" charset="-128"/>
                          <a:ea typeface="MS Gothic" charset="-128"/>
                          <a:cs typeface="MS Gothic" charset="-128"/>
                        </a:rPr>
                        <a:t>マスクを介して酸素を塗布する。</a:t>
                      </a:r>
                    </a:p>
                    <a:p>
                      <a:r>
                        <a:rPr kumimoji="1" lang="ja-JP" altLang="en-US" sz="700" dirty="0">
                          <a:latin typeface="MS Gothic" charset="-128"/>
                          <a:ea typeface="MS Gothic" charset="-128"/>
                          <a:cs typeface="MS Gothic" charset="-128"/>
                        </a:rPr>
                        <a:t>・自然嘔吐の場合は、嘔吐物が呼吸器に侵入するのを防ぐため、頭を胸より低くし、</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うつぶせの姿勢にする。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415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382642368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293929473"/>
              </p:ext>
            </p:extLst>
          </p:nvPr>
        </p:nvGraphicFramePr>
        <p:xfrm>
          <a:off x="366276" y="734647"/>
          <a:ext cx="4595097" cy="6468680"/>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シアン化水素</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Hydrogen cyanide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HCN</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RN:74-90-8</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前眼部障害、中枢神経障害、循環器系障害、消化器系障害、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眼の痛み、流涙、結膜充血、異味症、心悸亢進（動悸）、声のかすれ、呼吸困難、散瞳、皮膚または粘膜の紅潮、頭痛、頭重、めまい、眠気、嘔吐、全身倦怠感、腹痛、下痢、食欲不振、体重減少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・熱、火花、裸火のような着火源から遠ざけること。</a:t>
                      </a:r>
                    </a:p>
                    <a:p>
                      <a:r>
                        <a:rPr kumimoji="1" lang="ja-JP" altLang="en-US" sz="800" dirty="0">
                          <a:latin typeface="MS Gothic" charset="-128"/>
                          <a:ea typeface="MS Gothic" charset="-128"/>
                          <a:cs typeface="MS Gothic" charset="-128"/>
                        </a:rPr>
                        <a:t>・静電気放電に対する予防措置を講ずること。</a:t>
                      </a:r>
                    </a:p>
                    <a:p>
                      <a:r>
                        <a:rPr kumimoji="1" lang="ja-JP" altLang="en-US" sz="800" dirty="0">
                          <a:latin typeface="MS Gothic" charset="-128"/>
                          <a:ea typeface="MS Gothic" charset="-128"/>
                          <a:cs typeface="MS Gothic" charset="-128"/>
                        </a:rPr>
                        <a:t>・適切な呼吸用保護具を着用すること。</a:t>
                      </a:r>
                    </a:p>
                    <a:p>
                      <a:r>
                        <a:rPr kumimoji="1" lang="ja-JP" altLang="en-US" sz="800" dirty="0">
                          <a:latin typeface="MS Gothic" charset="-128"/>
                          <a:ea typeface="MS Gothic" charset="-128"/>
                          <a:cs typeface="MS Gothic" charset="-128"/>
                        </a:rPr>
                        <a:t>・眼、皮膚、又は衣類に付けないこと。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・屋外又は換気の良い区域でのみ使用すること。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シアン化水素用防毒マスク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70013">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・直ちに、汚染された衣類をすべて脱ぐこと、又は取り去ること。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・気分が悪い時は、医師の手当て、診断を受けること。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0143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4154"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0092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26294498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531909562"/>
              </p:ext>
            </p:extLst>
          </p:nvPr>
        </p:nvGraphicFramePr>
        <p:xfrm>
          <a:off x="366276" y="734647"/>
          <a:ext cx="4595097" cy="630047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シアン化ナトリウム</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Sodium cyanide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err="1">
                          <a:solidFill>
                            <a:schemeClr val="tx1">
                              <a:lumMod val="95000"/>
                              <a:lumOff val="5000"/>
                            </a:schemeClr>
                          </a:solidFill>
                          <a:effectLst/>
                          <a:latin typeface="MS Gothic" charset="-128"/>
                          <a:ea typeface="MS Gothic" charset="-128"/>
                          <a:cs typeface="MS Gothic" charset="-128"/>
                        </a:rPr>
                        <a:t>NaCN</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RN:143-33-9</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前眼部障害、皮膚障害、中枢神経障害、腎障害、消化器系障害、内分泌系障害（副腎）、精巣障害、生殖毒性のおそれの疑い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異味症、心悸亢進（動悸）、声のかすれ、呼吸困難、散瞳、頭痛、頭重、めまい、眠気、嘔吐、全身倦怠感、血尿、多尿、乏尿、むくみ、腹痛、下痢、食欲不振、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・個人用保護具や換気装置を使用し、ばく露を避けること。</a:t>
                      </a:r>
                    </a:p>
                    <a:p>
                      <a:r>
                        <a:rPr kumimoji="1" lang="ja-JP" altLang="en-US" sz="800" dirty="0">
                          <a:latin typeface="MS Gothic" charset="-128"/>
                          <a:ea typeface="MS Gothic" charset="-128"/>
                          <a:cs typeface="MS Gothic" charset="-128"/>
                        </a:rPr>
                        <a:t>・眼、皮膚、又は衣類に付けないこと。</a:t>
                      </a:r>
                    </a:p>
                    <a:p>
                      <a:r>
                        <a:rPr kumimoji="1" lang="ja-JP" altLang="en-US" sz="800" dirty="0">
                          <a:latin typeface="MS Gothic" charset="-128"/>
                          <a:ea typeface="MS Gothic" charset="-128"/>
                          <a:cs typeface="MS Gothic" charset="-128"/>
                        </a:rPr>
                        <a:t>・粉じんを吸入しないこと。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ニトリル◎、ラテックス〇、クロロプレン◎、ネオプレン◎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防じん機能を有するシアン化水素用防毒マスク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9158">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・直ちに、汚染された衣類をすべて脱ぐこと、又は取り去ること。</a:t>
                      </a:r>
                    </a:p>
                    <a:p>
                      <a:r>
                        <a:rPr kumimoji="1" lang="ja-JP" altLang="en-US" sz="800" dirty="0">
                          <a:latin typeface="MS Gothic" charset="-128"/>
                          <a:ea typeface="MS Gothic" charset="-128"/>
                          <a:cs typeface="MS Gothic" charset="-128"/>
                        </a:rPr>
                        <a:t>・直ちに医師に連絡し、手当、診断を受けること。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・多量の水と石鹸で洗うこと。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・眼の刺激が持続する場合、気分が悪い時は、医師の診断、手当てを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受けること。</a:t>
                      </a:r>
                    </a:p>
                    <a:p>
                      <a:r>
                        <a:rPr kumimoji="1" lang="ja-JP" altLang="en-US" sz="800" dirty="0">
                          <a:latin typeface="MS Gothic" charset="-128"/>
                          <a:ea typeface="MS Gothic" charset="-128"/>
                          <a:cs typeface="MS Gothic" charset="-128"/>
                        </a:rPr>
                        <a:t>・気分が悪い時は、医師の手当て、診断を受けること。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5084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・直ちに医師に連絡し、手当、診断を受けること。</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14" y="118443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11994833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714513074"/>
              </p:ext>
            </p:extLst>
          </p:nvPr>
        </p:nvGraphicFramePr>
        <p:xfrm>
          <a:off x="366276" y="734647"/>
          <a:ext cx="4595097" cy="632879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3,3'-</a:t>
                      </a:r>
                      <a:r>
                        <a:rPr lang="ja-JP" altLang="en-US" sz="1400" u="none" strike="noStrike" dirty="0">
                          <a:solidFill>
                            <a:schemeClr val="tx1">
                              <a:lumMod val="95000"/>
                              <a:lumOff val="5000"/>
                            </a:schemeClr>
                          </a:solidFill>
                          <a:effectLst/>
                          <a:latin typeface="MS Gothic" charset="-128"/>
                          <a:ea typeface="MS Gothic" charset="-128"/>
                          <a:cs typeface="MS Gothic" charset="-128"/>
                        </a:rPr>
                        <a:t>ジクロロ</a:t>
                      </a:r>
                      <a:r>
                        <a:rPr lang="en-US" altLang="ja-JP" sz="1400" u="none" strike="noStrike" dirty="0">
                          <a:solidFill>
                            <a:schemeClr val="tx1">
                              <a:lumMod val="95000"/>
                              <a:lumOff val="5000"/>
                            </a:schemeClr>
                          </a:solidFill>
                          <a:effectLst/>
                          <a:latin typeface="MS Gothic" charset="-128"/>
                          <a:ea typeface="MS Gothic" charset="-128"/>
                          <a:cs typeface="MS Gothic" charset="-128"/>
                        </a:rPr>
                        <a:t>-4,4'-</a:t>
                      </a:r>
                      <a:r>
                        <a:rPr lang="ja-JP" altLang="en-US" sz="1400" u="none" strike="noStrike" dirty="0">
                          <a:solidFill>
                            <a:schemeClr val="tx1">
                              <a:lumMod val="95000"/>
                              <a:lumOff val="5000"/>
                            </a:schemeClr>
                          </a:solidFill>
                          <a:effectLst/>
                          <a:latin typeface="MS Gothic" charset="-128"/>
                          <a:ea typeface="MS Gothic" charset="-128"/>
                          <a:cs typeface="MS Gothic" charset="-128"/>
                        </a:rPr>
                        <a:t>ジアミノジフェニルメタン</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3,3'-Dichloro-4,4'-diaminodiphenylmethane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NH₂‑C₆H₃(Cl)‑CH₂‑C₆H₃(Cl)‑NH₂</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RN:101-14-4</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zh-TW" altLang="en-US" sz="800" dirty="0">
                          <a:latin typeface="MS Gothic" charset="-128"/>
                          <a:ea typeface="MS Gothic" charset="-128"/>
                          <a:cs typeface="MS Gothic" charset="-128"/>
                        </a:rPr>
                        <a:t>肝障害、腎障害、消化器系障害、血液系障害、尿路系腫瘍、呼吸器系腫瘍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せき、たん、胸痛、呼吸困難、上腹部違和感、全身倦怠感、易疲労感、黄疸、血尿、多尿、乏尿、むくみ、腹痛、下痢、嘔吐、食欲不振、顔面蒼白、心悸亢進（動悸）、めまい、ふらつき、体重減少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防じん機能を有する有機ガス用防毒マスク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・汚染された衣服を脱がせる。</a:t>
                      </a:r>
                    </a:p>
                    <a:p>
                      <a:r>
                        <a:rPr kumimoji="1" lang="ja-JP" altLang="en-US" sz="800" dirty="0">
                          <a:latin typeface="MS Gothic" charset="-128"/>
                          <a:ea typeface="MS Gothic" charset="-128"/>
                          <a:cs typeface="MS Gothic" charset="-128"/>
                        </a:rPr>
                        <a:t>・洗い流してから水と石鹸で皮膚を洗浄する。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多量の水で洗い流す </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できればコンタクトレンズをはずす</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184027571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687161364"/>
              </p:ext>
            </p:extLst>
          </p:nvPr>
        </p:nvGraphicFramePr>
        <p:xfrm>
          <a:off x="366276" y="734647"/>
          <a:ext cx="4595097" cy="6451334"/>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ジメチル</a:t>
                      </a:r>
                      <a:r>
                        <a:rPr lang="en-US" altLang="ja-JP" sz="1400" u="none" strike="noStrike" dirty="0">
                          <a:solidFill>
                            <a:schemeClr val="tx1">
                              <a:lumMod val="95000"/>
                              <a:lumOff val="5000"/>
                            </a:schemeClr>
                          </a:solidFill>
                          <a:effectLst/>
                          <a:latin typeface="MS Gothic" charset="-128"/>
                          <a:ea typeface="MS Gothic" charset="-128"/>
                          <a:cs typeface="MS Gothic" charset="-128"/>
                        </a:rPr>
                        <a:t>-2,2-</a:t>
                      </a:r>
                      <a:r>
                        <a:rPr lang="ja-JP" altLang="en-US" sz="1400" u="none" strike="noStrike" dirty="0">
                          <a:solidFill>
                            <a:schemeClr val="tx1">
                              <a:lumMod val="95000"/>
                              <a:lumOff val="5000"/>
                            </a:schemeClr>
                          </a:solidFill>
                          <a:effectLst/>
                          <a:latin typeface="MS Gothic" charset="-128"/>
                          <a:ea typeface="MS Gothic" charset="-128"/>
                          <a:cs typeface="MS Gothic" charset="-128"/>
                        </a:rPr>
                        <a:t>ジクロロビニルホスフェイト</a:t>
                      </a:r>
                      <a:r>
                        <a:rPr lang="en-US" altLang="ja-JP" sz="1400" u="none" strike="noStrike" dirty="0">
                          <a:solidFill>
                            <a:schemeClr val="tx1">
                              <a:lumMod val="95000"/>
                              <a:lumOff val="5000"/>
                            </a:schemeClr>
                          </a:solidFill>
                          <a:effectLst/>
                          <a:latin typeface="MS Gothic" charset="-128"/>
                          <a:ea typeface="MS Gothic" charset="-128"/>
                          <a:cs typeface="MS Gothic" charset="-128"/>
                        </a:rPr>
                        <a:t>(DDVP)</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Dimethyl 2,2-dichlorovinyl phosphate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(CH₃O)₂P(=O)OCH=</a:t>
                      </a:r>
                      <a:r>
                        <a:rPr lang="en-US" altLang="ja-JP" sz="900" u="none" strike="noStrike" dirty="0" err="1">
                          <a:solidFill>
                            <a:schemeClr val="tx1">
                              <a:lumMod val="95000"/>
                              <a:lumOff val="5000"/>
                            </a:schemeClr>
                          </a:solidFill>
                          <a:effectLst/>
                          <a:latin typeface="MS Gothic" charset="-128"/>
                          <a:ea typeface="MS Gothic" charset="-128"/>
                          <a:cs typeface="MS Gothic" charset="-128"/>
                        </a:rPr>
                        <a:t>CCl</a:t>
                      </a:r>
                      <a:r>
                        <a:rPr lang="en-US" altLang="ja-JP" sz="900" u="none" strike="noStrike" dirty="0">
                          <a:solidFill>
                            <a:schemeClr val="tx1">
                              <a:lumMod val="95000"/>
                              <a:lumOff val="5000"/>
                            </a:schemeClr>
                          </a:solidFill>
                          <a:effectLst/>
                          <a:latin typeface="MS Gothic" charset="-128"/>
                          <a:ea typeface="MS Gothic" charset="-128"/>
                          <a:cs typeface="MS Gothic" charset="-128"/>
                        </a:rPr>
                        <a:t>₂</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RN:62-73-7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前眼部障害、皮膚障害、皮膚感作性、中枢神経障害、末梢神経障害、有機リン中毒、肝障害、発がんのおそれ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、皮膚発赤、湿疹、じんま疹、頭痛、頭重、めまい、眠気、嘔吐、全身倦怠感、四肢の知覚異常、四肢の運動障害、縮瞳、唾液分泌過多、吐き気、、下痢、易疲労感、黄疸、体重減少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・眼、皮膚、衣類につけないこと。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・環境への放出を避けること。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73451">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 データなし、クロロプレン データなし、ネオプレン△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防じん機能を有する有機ガス用防毒マスク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2803">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・直ちに医師に連絡し、診察／手当てを受けること。</a:t>
                      </a:r>
                    </a:p>
                    <a:p>
                      <a:r>
                        <a:rPr kumimoji="1" lang="ja-JP" altLang="en-US" sz="800" dirty="0">
                          <a:latin typeface="MS Gothic" charset="-128"/>
                          <a:ea typeface="MS Gothic" charset="-128"/>
                          <a:cs typeface="MS Gothic" charset="-128"/>
                        </a:rPr>
                        <a:t>・特別な処置が緊急に必要である。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・多量の水／石けんで洗うこと。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・皮膚刺激又は発しん（疹）が生じた場合：医師の診察／手当てを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受けること。</a:t>
                      </a:r>
                    </a:p>
                    <a:p>
                      <a:r>
                        <a:rPr kumimoji="1" lang="ja-JP" altLang="en-US" sz="800" dirty="0">
                          <a:latin typeface="MS Gothic" charset="-128"/>
                          <a:ea typeface="MS Gothic" charset="-128"/>
                          <a:cs typeface="MS Gothic" charset="-128"/>
                        </a:rPr>
                        <a:t>・汚染された衣類を直ちに全て脱ぎ、再使用する場合には洗濯をする。</a:t>
                      </a:r>
                    </a:p>
                    <a:p>
                      <a:r>
                        <a:rPr kumimoji="1" lang="ja-JP" altLang="en-US" sz="800" dirty="0">
                          <a:latin typeface="MS Gothic" charset="-128"/>
                          <a:ea typeface="MS Gothic" charset="-128"/>
                          <a:cs typeface="MS Gothic" charset="-128"/>
                        </a:rPr>
                        <a:t>・汚染された衣類を脱ぎ、再使用する場合には洗濯をすること。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14" y="118443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20632030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827188824"/>
              </p:ext>
            </p:extLst>
          </p:nvPr>
        </p:nvGraphicFramePr>
        <p:xfrm>
          <a:off x="366276" y="734647"/>
          <a:ext cx="4595097" cy="642053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1,1-</a:t>
                      </a:r>
                      <a:r>
                        <a:rPr lang="ja-JP" altLang="en-US" sz="1400" u="none" strike="noStrike" dirty="0">
                          <a:solidFill>
                            <a:schemeClr val="tx1">
                              <a:lumMod val="95000"/>
                              <a:lumOff val="5000"/>
                            </a:schemeClr>
                          </a:solidFill>
                          <a:effectLst/>
                          <a:latin typeface="MS Gothic" charset="-128"/>
                          <a:ea typeface="MS Gothic" charset="-128"/>
                          <a:cs typeface="MS Gothic" charset="-128"/>
                        </a:rPr>
                        <a:t>ジメチルヒドラジン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1,1-Dimethylhydrazine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(CH₃)₂N–NH₂</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RN:57-14-7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前眼部障害、皮膚障害、皮膚感作性、中枢神経障害、気道障害、肺障害、肝障害、血液系障害、発がんのおそれの疑い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湿疹、じんま疹、せき、息切れ、鼻水、鼻閉、鼻・喉の痛み、全身倦怠感、易疲労感、黄疸、顔面蒼白、心悸亢進（動悸）、めまい、ふらつき、胸痛、呼吸困難、息切れ、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・環境への放出を避けること。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アンモニア用防毒マスク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82693">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p>
                      <a:r>
                        <a:rPr kumimoji="1" lang="ja-JP" altLang="en-US" sz="800" dirty="0">
                          <a:latin typeface="MS Gothic" charset="-128"/>
                          <a:ea typeface="MS Gothic" charset="-128"/>
                          <a:cs typeface="MS Gothic" charset="-128"/>
                        </a:rPr>
                        <a:t>・直ちに医師に連絡し、診察／手当てを受けること。</a:t>
                      </a:r>
                    </a:p>
                    <a:p>
                      <a:r>
                        <a:rPr kumimoji="1" lang="ja-JP" altLang="en-US" sz="800" dirty="0">
                          <a:latin typeface="MS Gothic" charset="-128"/>
                          <a:ea typeface="MS Gothic" charset="-128"/>
                          <a:cs typeface="MS Gothic" charset="-128"/>
                        </a:rPr>
                        <a:t>・特別な処置が緊急に必要である。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・多量の水／石けん（鹸）で洗うこと。</a:t>
                      </a:r>
                    </a:p>
                    <a:p>
                      <a:r>
                        <a:rPr kumimoji="1" lang="ja-JP" altLang="en-US" sz="800" dirty="0">
                          <a:latin typeface="MS Gothic" charset="-128"/>
                          <a:ea typeface="MS Gothic" charset="-128"/>
                          <a:cs typeface="MS Gothic" charset="-128"/>
                        </a:rPr>
                        <a:t>・直ちに汚染された衣類を全て脱ぐこと。</a:t>
                      </a:r>
                    </a:p>
                    <a:p>
                      <a:r>
                        <a:rPr kumimoji="1" lang="ja-JP" altLang="en-US" sz="800" dirty="0">
                          <a:latin typeface="MS Gothic" charset="-128"/>
                          <a:ea typeface="MS Gothic" charset="-128"/>
                          <a:cs typeface="MS Gothic" charset="-128"/>
                        </a:rPr>
                        <a:t>・気分が悪いときは医師に連絡すること。</a:t>
                      </a: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・皮膚刺激又は発しん（疹）が生じた場合：医師の診察／手当てを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受けること。</a:t>
                      </a:r>
                    </a:p>
                    <a:p>
                      <a:r>
                        <a:rPr kumimoji="1" lang="ja-JP" altLang="en-US" sz="800" dirty="0">
                          <a:latin typeface="MS Gothic" charset="-128"/>
                          <a:ea typeface="MS Gothic" charset="-128"/>
                          <a:cs typeface="MS Gothic" charset="-128"/>
                        </a:rPr>
                        <a:t>・汚染された衣類を脱ぎ、再使用する場合には洗濯をすること。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1985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・眼の刺激が続く場合：医師の診察／手当てを受けること。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14" y="118443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46057" y="1184332"/>
            <a:ext cx="436019" cy="434437"/>
          </a:xfrm>
          <a:prstGeom prst="rect">
            <a:avLst/>
          </a:prstGeom>
        </p:spPr>
      </p:pic>
      <p:pic>
        <p:nvPicPr>
          <p:cNvPr id="6" name="図 5" descr="炎">
            <a:extLst>
              <a:ext uri="{FF2B5EF4-FFF2-40B4-BE49-F238E27FC236}">
                <a16:creationId xmlns:a16="http://schemas.microsoft.com/office/drawing/2014/main" id="{1B59BAFC-001A-DDAB-2E04-B236DBA2925D}"/>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75529" y="118331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6755220"/>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89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10581154"/>
              </p:ext>
            </p:extLst>
          </p:nvPr>
        </p:nvGraphicFramePr>
        <p:xfrm>
          <a:off x="366276" y="734647"/>
          <a:ext cx="4595097" cy="642033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臭化メチル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Methyl bromide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3</a:t>
                      </a:r>
                      <a:r>
                        <a:rPr lang="en-US" altLang="ja-JP" sz="900" u="none" strike="noStrike" dirty="0">
                          <a:solidFill>
                            <a:schemeClr val="tx1">
                              <a:lumMod val="95000"/>
                              <a:lumOff val="5000"/>
                            </a:schemeClr>
                          </a:solidFill>
                          <a:effectLst/>
                          <a:latin typeface="MS Gothic" charset="-128"/>
                          <a:ea typeface="MS Gothic" charset="-128"/>
                          <a:cs typeface="MS Gothic" charset="-128"/>
                        </a:rPr>
                        <a:t>Br</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RN:74-83-9</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前眼部障害、皮膚障害、中枢神経障害（協調運動障害、振せん等）、精神障害（性格変化、せん妄、幻覚等）気道・肺障害、循環器障害、肝障害、腎障害、消化器系障害、血液系障害、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眼の痛み、流涙、結膜充血、皮膚炎、皮膚掻痒感（かゆみ）、皮膚発赤、幻覚等の精神障害又は意識障害、鼻炎、咽喉痛、せき、四肢のしびれ、視力低下、記憶力低下、発語障害、腱反射亢進、歩行困難、頭痛、頭重、めまい、吐き気、嘔吐、全身倦怠感、易疲労感、黄疸、血尿、多尿、乏尿、むくみ、腹痛、下痢、食欲不振、顔面蒼白、心悸亢進（動悸）、ふらつき、胸痛、呼吸困難、息切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00799">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9068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臭化メチル用防毒マスク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712893">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・新鮮な空気のある場所に移動させる。</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・呼吸困難な場合は酸素吸入をさせる。できるだけ早く、グルココルチコイド</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吸入用スプレーで繰り返し深呼吸させる。</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・呼吸が止まっている場合は、口鼻蘇生法を行う。それが不可能な場合は、</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口対口蘇生法を行う。</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・汚染された衣服を脱がせる。</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・皮膚に付着した部分を多量の流水で少なくとも</a:t>
                      </a:r>
                      <a:r>
                        <a:rPr kumimoji="1" lang="en-US" altLang="ja-JP" sz="700" dirty="0">
                          <a:latin typeface="MS Gothic" charset="-128"/>
                          <a:ea typeface="MS Gothic" charset="-128"/>
                          <a:cs typeface="MS Gothic" charset="-128"/>
                        </a:rPr>
                        <a:t>10</a:t>
                      </a:r>
                      <a:r>
                        <a:rPr kumimoji="1" lang="ja-JP" altLang="en-US" sz="700" dirty="0">
                          <a:latin typeface="MS Gothic" charset="-128"/>
                          <a:ea typeface="MS Gothic" charset="-128"/>
                          <a:cs typeface="MS Gothic" charset="-128"/>
                        </a:rPr>
                        <a:t>～</a:t>
                      </a:r>
                      <a:r>
                        <a:rPr kumimoji="1" lang="en-US" altLang="ja-JP" sz="700" dirty="0">
                          <a:latin typeface="MS Gothic" charset="-128"/>
                          <a:ea typeface="MS Gothic" charset="-128"/>
                          <a:cs typeface="MS Gothic" charset="-128"/>
                        </a:rPr>
                        <a:t>20</a:t>
                      </a:r>
                      <a:r>
                        <a:rPr kumimoji="1" lang="ja-JP" altLang="en-US" sz="700" dirty="0">
                          <a:latin typeface="MS Gothic" charset="-128"/>
                          <a:ea typeface="MS Gothic" charset="-128"/>
                          <a:cs typeface="MS Gothic" charset="-128"/>
                        </a:rPr>
                        <a:t>分間洗浄する。</a:t>
                      </a:r>
                      <a:r>
                        <a:rPr kumimoji="1" lang="en-US" altLang="ja-JP" sz="700" dirty="0">
                          <a:latin typeface="MS Gothic" charset="-128"/>
                          <a:ea typeface="MS Gothic" charset="-128"/>
                          <a:cs typeface="MS Gothic" charset="-128"/>
                        </a:rPr>
                        <a:t>5% </a:t>
                      </a:r>
                      <a:r>
                        <a:rPr kumimoji="1" lang="ja-JP" altLang="en-US" sz="700" dirty="0">
                          <a:latin typeface="MS Gothic" charset="-128"/>
                          <a:ea typeface="MS Gothic" charset="-128"/>
                          <a:cs typeface="MS Gothic" charset="-128"/>
                        </a:rPr>
                        <a:t>炭酸水素</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ナトリウム水溶液で洗い流すのが最適である。</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・凍傷の場合は多量の水で洗い流し、衣服は脱がせない。</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・直ちに医師の診察／手当を受けること。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5026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・できるだけ早く多量の流水で</a:t>
                      </a:r>
                      <a:r>
                        <a:rPr kumimoji="1" lang="en-US" altLang="ja-JP" sz="700" dirty="0">
                          <a:latin typeface="MS Gothic" charset="-128"/>
                          <a:ea typeface="MS Gothic" charset="-128"/>
                          <a:cs typeface="MS Gothic" charset="-128"/>
                        </a:rPr>
                        <a:t>10</a:t>
                      </a:r>
                      <a:r>
                        <a:rPr kumimoji="1" lang="ja-JP" altLang="en-US" sz="700" dirty="0">
                          <a:latin typeface="MS Gothic" charset="-128"/>
                          <a:ea typeface="MS Gothic" charset="-128"/>
                          <a:cs typeface="MS Gothic" charset="-128"/>
                        </a:rPr>
                        <a:t>分間洗浄する。できればコンタクトレンズを外す。</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その後も洗浄を続けること。</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・過冷却液体に触れた場合は目をすすぐのはまぶたを開かずに短時間にする。</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519066">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700" dirty="0">
                          <a:latin typeface="MS Gothic" charset="-128"/>
                          <a:ea typeface="MS Gothic" charset="-128"/>
                          <a:cs typeface="MS Gothic" charset="-128"/>
                        </a:rPr>
                        <a:t>・この低沸点物質を経口摂取することは考えられない。</a:t>
                      </a:r>
                    </a:p>
                    <a:p>
                      <a:r>
                        <a:rPr kumimoji="1" lang="ja-JP" altLang="en-US" sz="700" dirty="0">
                          <a:latin typeface="MS Gothic" charset="-128"/>
                          <a:ea typeface="MS Gothic" charset="-128"/>
                          <a:cs typeface="MS Gothic" charset="-128"/>
                        </a:rPr>
                        <a:t>・ただし、液体を摂取した場合は口をすすぐ。水を少しずつ飲ませる。</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　食用油、ひまし油、牛乳またはアルコールは使用しない。</a:t>
                      </a:r>
                      <a:endParaRPr kumimoji="1" lang="en-US" altLang="ja-JP" sz="700" dirty="0">
                        <a:latin typeface="MS Gothic" charset="-128"/>
                        <a:ea typeface="MS Gothic" charset="-128"/>
                        <a:cs typeface="MS Gothic" charset="-128"/>
                      </a:endParaRPr>
                    </a:p>
                    <a:p>
                      <a:r>
                        <a:rPr kumimoji="1" lang="ja-JP" altLang="en-US" sz="700" dirty="0">
                          <a:latin typeface="MS Gothic" charset="-128"/>
                          <a:ea typeface="MS Gothic" charset="-128"/>
                          <a:cs typeface="MS Gothic" charset="-128"/>
                        </a:rPr>
                        <a:t>・直ちに医師の診察／手当てを受けること。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314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05947"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812" y="118331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14145" y="11894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descr="ガスボンベ">
            <a:extLst>
              <a:ext uri="{FF2B5EF4-FFF2-40B4-BE49-F238E27FC236}">
                <a16:creationId xmlns:a16="http://schemas.microsoft.com/office/drawing/2014/main" id="{903527EC-036E-46D4-ABFD-9E5B4BCD3862}"/>
              </a:ext>
            </a:extLst>
          </p:cNvPr>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93142" y="1183168"/>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0" name="図 9">
            <a:extLst>
              <a:ext uri="{FF2B5EF4-FFF2-40B4-BE49-F238E27FC236}">
                <a16:creationId xmlns:a16="http://schemas.microsoft.com/office/drawing/2014/main" id="{31AD8F7C-4F78-EED8-83C0-B3BCEB1747D9}"/>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041882" y="1177986"/>
            <a:ext cx="436020" cy="434437"/>
          </a:xfrm>
          <a:prstGeom prst="rect">
            <a:avLst/>
          </a:prstGeom>
        </p:spPr>
      </p:pic>
      <p:pic>
        <p:nvPicPr>
          <p:cNvPr id="11" name="図 10">
            <a:extLst>
              <a:ext uri="{FF2B5EF4-FFF2-40B4-BE49-F238E27FC236}">
                <a16:creationId xmlns:a16="http://schemas.microsoft.com/office/drawing/2014/main" id="{91F3B19F-BAE7-84CF-C4BD-45B6C9EFB9B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465109" y="1179565"/>
            <a:ext cx="436019" cy="434437"/>
          </a:xfrm>
          <a:prstGeom prst="rect">
            <a:avLst/>
          </a:prstGeom>
        </p:spPr>
      </p:pic>
    </p:spTree>
    <p:extLst>
      <p:ext uri="{BB962C8B-B14F-4D97-AF65-F5344CB8AC3E}">
        <p14:creationId xmlns:p14="http://schemas.microsoft.com/office/powerpoint/2010/main" val="2776992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091993098"/>
              </p:ext>
            </p:extLst>
          </p:nvPr>
        </p:nvGraphicFramePr>
        <p:xfrm>
          <a:off x="366276" y="734647"/>
          <a:ext cx="4595097" cy="6415371"/>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en-US" altLang="ja-JP" sz="1400" u="none" strike="noStrike" dirty="0">
                          <a:solidFill>
                            <a:schemeClr val="tx1">
                              <a:lumMod val="95000"/>
                              <a:lumOff val="5000"/>
                            </a:schemeClr>
                          </a:solidFill>
                          <a:effectLst/>
                          <a:latin typeface="MS Gothic" charset="-128"/>
                          <a:ea typeface="MS Gothic" charset="-128"/>
                          <a:cs typeface="MS Gothic" charset="-128"/>
                        </a:rPr>
                        <a:t>1,4-</a:t>
                      </a:r>
                      <a:r>
                        <a:rPr lang="ja-JP" altLang="en-US" sz="1400" u="none" strike="noStrike" dirty="0">
                          <a:solidFill>
                            <a:schemeClr val="tx1">
                              <a:lumMod val="95000"/>
                              <a:lumOff val="5000"/>
                            </a:schemeClr>
                          </a:solidFill>
                          <a:effectLst/>
                          <a:latin typeface="MS Gothic" charset="-128"/>
                          <a:ea typeface="MS Gothic" charset="-128"/>
                          <a:cs typeface="MS Gothic" charset="-128"/>
                        </a:rPr>
                        <a:t>ジオキサン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1,4-Dioxane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O–(CH₂–CH₂)₂–O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RN:123-91-1</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FFFF00">
                        <a:alpha val="2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前眼部障害、皮膚障害、中枢神経障害、気道障害、肺障害、肝障害、腎障害、発がんのおそれ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20000"/>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頭痛、頭重、めまい、けいれん、眠気、吐き気、嘔吐、全身倦怠感、顔面蒼白、心悸亢進（動悸）、せき、息切れ、鼻水、鼻閉、鼻・喉の痛み、胸痛、呼吸困難、易疲労感、黄疸、血尿、多尿、乏尿、むくみ、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・容器を密閉しておくこと。</a:t>
                      </a:r>
                    </a:p>
                    <a:p>
                      <a:r>
                        <a:rPr kumimoji="1" lang="ja-JP" altLang="en-US" sz="800" dirty="0">
                          <a:latin typeface="MS Gothic" charset="-128"/>
                          <a:ea typeface="MS Gothic" charset="-128"/>
                          <a:cs typeface="MS Gothic" charset="-128"/>
                        </a:rPr>
                        <a:t>・静電気放電に対する措置を講ずること。</a:t>
                      </a:r>
                    </a:p>
                    <a:p>
                      <a:r>
                        <a:rPr kumimoji="1" lang="ja-JP" altLang="en-US" sz="800" dirty="0">
                          <a:latin typeface="MS Gothic" charset="-128"/>
                          <a:ea typeface="MS Gothic" charset="-128"/>
                          <a:cs typeface="MS Gothic" charset="-128"/>
                        </a:rPr>
                        <a:t>・屋外又は換気の良い場所でだけ使用すること。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・新鮮な空気のある場所に移動し、呼吸しやすい姿勢で安静にさせる。 </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・気分が悪い時や呼吸に関する症状が現れた場合は、医師の診察／</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手当てを受けること。</a:t>
                      </a:r>
                    </a:p>
                    <a:p>
                      <a:r>
                        <a:rPr kumimoji="1" lang="ja-JP" altLang="en-US" sz="800" dirty="0">
                          <a:latin typeface="MS Gothic" charset="-128"/>
                          <a:ea typeface="MS Gothic" charset="-128"/>
                          <a:cs typeface="MS Gothic" charset="-128"/>
                        </a:rPr>
                        <a:t>・意識がないが呼吸がある場合は、横向きに安定した姿勢で寝かせ、</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低体温症から保護する。</a:t>
                      </a:r>
                    </a:p>
                    <a:p>
                      <a:r>
                        <a:rPr kumimoji="1" lang="ja-JP" altLang="en-US" sz="800" dirty="0">
                          <a:latin typeface="MS Gothic" charset="-128"/>
                          <a:ea typeface="MS Gothic" charset="-128"/>
                          <a:cs typeface="MS Gothic" charset="-128"/>
                        </a:rPr>
                        <a:t>・呼吸困難な場合は酸素吸入をさせる。</a:t>
                      </a:r>
                    </a:p>
                    <a:p>
                      <a:r>
                        <a:rPr kumimoji="1" lang="ja-JP" altLang="en-US" sz="800" dirty="0">
                          <a:latin typeface="MS Gothic" charset="-128"/>
                          <a:ea typeface="MS Gothic" charset="-128"/>
                          <a:cs typeface="MS Gothic" charset="-128"/>
                        </a:rPr>
                        <a:t>・気道</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呼吸器疾患の刺激が発生した場合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できるだけ早く、グルココル</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チコイド吸入スプレーを吸入する。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53649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 直ちに皮膚に付着した部分を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流水またはシャワーで少なくとも</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20</a:t>
                      </a:r>
                      <a:r>
                        <a:rPr kumimoji="1" lang="ja-JP" altLang="en-US" sz="800" dirty="0">
                          <a:latin typeface="MS Gothic" charset="-128"/>
                          <a:ea typeface="MS Gothic" charset="-128"/>
                          <a:cs typeface="MS Gothic" charset="-128"/>
                        </a:rPr>
                        <a:t>分間洗浄する。</a:t>
                      </a:r>
                    </a:p>
                    <a:p>
                      <a:r>
                        <a:rPr kumimoji="1" lang="ja-JP" altLang="en-US" sz="800" dirty="0">
                          <a:latin typeface="MS Gothic" charset="-128"/>
                          <a:ea typeface="MS Gothic" charset="-128"/>
                          <a:cs typeface="MS Gothic" charset="-128"/>
                        </a:rPr>
                        <a:t>・皮膚刺激または発しん</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が生じた場合は、医師の診察／手当てを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24395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まぶたを大きく広げて流水で少なくとも</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分間、患部を洗眼する。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FFFF00">
                        <a:alpha val="14902"/>
                      </a:srgbClr>
                    </a:solidFill>
                  </a:tcPr>
                </a:tc>
                <a:tc gridSpan="2">
                  <a:txBody>
                    <a:bodyPr/>
                    <a:lstStyle/>
                    <a:p>
                      <a:r>
                        <a:rPr kumimoji="1" lang="ja-JP" altLang="en-US" sz="800" dirty="0">
                          <a:latin typeface="MS Gothic" charset="-128"/>
                          <a:ea typeface="MS Gothic" charset="-128"/>
                          <a:cs typeface="MS Gothic" charset="-128"/>
                        </a:rPr>
                        <a:t>・意識がある場合は、コップ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p>
                    <a:p>
                      <a:r>
                        <a:rPr kumimoji="1" lang="ja-JP" altLang="en-US" sz="800" dirty="0">
                          <a:latin typeface="MS Gothic" charset="-128"/>
                          <a:ea typeface="MS Gothic" charset="-128"/>
                          <a:cs typeface="MS Gothic" charset="-128"/>
                        </a:rPr>
                        <a:t>・自然嘔吐の場合は、嘔吐物が呼吸器に侵入するのを防ぐため、</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頭を胸より低くし、うつぶせの姿勢にする。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9" name="Title 1"/>
          <p:cNvSpPr>
            <a:spLocks noGrp="1"/>
          </p:cNvSpPr>
          <p:nvPr>
            <p:ph type="title" idx="4294967295"/>
          </p:nvPr>
        </p:nvSpPr>
        <p:spPr>
          <a:xfrm>
            <a:off x="366713" y="298450"/>
            <a:ext cx="4592637" cy="360363"/>
          </a:xfrm>
          <a:solidFill>
            <a:srgbClr val="FFFF00"/>
          </a:solidFill>
        </p:spPr>
        <p:txBody>
          <a:bodyPr vert="horz" lIns="0" tIns="0" rIns="0" bIns="0" anchor="ctr" anchorCtr="0">
            <a:normAutofit/>
          </a:bodyPr>
          <a:lstStyle>
            <a:lvl1pPr algn="ctr">
              <a:defRPr sz="1600">
                <a:solidFill>
                  <a:schemeClr val="tx1"/>
                </a:solidFill>
                <a:latin typeface="MS Gothic" charset="-128"/>
                <a:ea typeface="MS Gothic" charset="-128"/>
                <a:cs typeface="MS Gothic" charset="-128"/>
              </a:defRPr>
            </a:lvl1pPr>
          </a:lstStyle>
          <a:p>
            <a:r>
              <a:rPr lang="ja-JP" altLang="en-US" dirty="0"/>
              <a:t>第二種有機溶剤等</a:t>
            </a:r>
            <a:endParaRPr lang="en-US" dirty="0"/>
          </a:p>
        </p:txBody>
      </p:sp>
      <p:pic>
        <p:nvPicPr>
          <p:cNvPr id="2" name="図 1">
            <a:extLst>
              <a:ext uri="{FF2B5EF4-FFF2-40B4-BE49-F238E27FC236}">
                <a16:creationId xmlns:a16="http://schemas.microsoft.com/office/drawing/2014/main" id="{74D2E71C-9A21-8651-2BE0-88ABE1910AA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10553" y="1183541"/>
            <a:ext cx="436020" cy="436020"/>
          </a:xfrm>
          <a:prstGeom prst="rect">
            <a:avLst/>
          </a:prstGeom>
        </p:spPr>
      </p:pic>
      <p:pic>
        <p:nvPicPr>
          <p:cNvPr id="8" name="図 7">
            <a:extLst>
              <a:ext uri="{FF2B5EF4-FFF2-40B4-BE49-F238E27FC236}">
                <a16:creationId xmlns:a16="http://schemas.microsoft.com/office/drawing/2014/main" id="{6DEE39FB-DF95-5A9C-3DF0-40936678CEB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4467" y="1184332"/>
            <a:ext cx="436020" cy="434437"/>
          </a:xfrm>
          <a:prstGeom prst="rect">
            <a:avLst/>
          </a:prstGeom>
        </p:spPr>
      </p:pic>
      <p:pic>
        <p:nvPicPr>
          <p:cNvPr id="11" name="図 10" descr="炎">
            <a:extLst>
              <a:ext uri="{FF2B5EF4-FFF2-40B4-BE49-F238E27FC236}">
                <a16:creationId xmlns:a16="http://schemas.microsoft.com/office/drawing/2014/main" id="{8BF20BC8-B500-5FC2-8E71-75FEC5E9455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549" y="119093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478812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90</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240067339"/>
              </p:ext>
            </p:extLst>
          </p:nvPr>
        </p:nvGraphicFramePr>
        <p:xfrm>
          <a:off x="366276" y="734647"/>
          <a:ext cx="4595097" cy="634511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重クロム酸及びその塩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Dichromic acid and its salts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Cr</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2</a:t>
                      </a:r>
                      <a:r>
                        <a:rPr lang="en-US" altLang="ja-JP" sz="900" u="none" strike="noStrike" dirty="0">
                          <a:solidFill>
                            <a:schemeClr val="tx1">
                              <a:lumMod val="95000"/>
                              <a:lumOff val="5000"/>
                            </a:schemeClr>
                          </a:solidFill>
                          <a:effectLst/>
                          <a:latin typeface="MS Gothic" charset="-128"/>
                          <a:ea typeface="MS Gothic" charset="-128"/>
                          <a:cs typeface="MS Gothic" charset="-128"/>
                        </a:rPr>
                        <a:t>O</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7</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RN:13530-68-2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10588-01-9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7789-09-5</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7778-50-9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7789-12-0</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皮膚障害（潰瘍等）、気道障害、肺障害、皮膚感作性、呼吸器感作性、呼吸器系腫瘍（肺がん又は上気道のがん）、鼻腔の異常（鼻中隔穿孔）、肝障害、腎障害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炎、皮膚掻痒感（かゆみ）、皮膚発赤、皮膚の痛み、皮膚の潰瘍、湿疹、じんま疹、胸痛、鼻粘膜の異常、鼻中隔穿孔、せき、たん、息切れ、鼻・喉の痛み、喘息様発作、全身倦怠感、易疲労感、黄疸、血尿、多尿、乏尿、むくみ、胸痛、呼吸困難、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79017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endParaRPr kumimoji="1" lang="en-US" altLang="ja-JP" sz="700" dirty="0">
                        <a:latin typeface="ＭＳ ゴシック" panose="020B0609070205080204" pitchFamily="49" charset="-128"/>
                        <a:ea typeface="ＭＳ ゴシック" panose="020B0609070205080204" pitchFamily="49" charset="-128"/>
                        <a:cs typeface="MS Gothic" charset="-128"/>
                      </a:endParaRPr>
                    </a:p>
                    <a:p>
                      <a:pPr algn="ctr"/>
                      <a:r>
                        <a:rPr kumimoji="1" lang="en-US" altLang="ja-JP" sz="700" dirty="0">
                          <a:latin typeface="ＭＳ ゴシック" panose="020B0609070205080204" pitchFamily="49" charset="-128"/>
                          <a:ea typeface="ＭＳ ゴシック" panose="020B0609070205080204" pitchFamily="49" charset="-128"/>
                          <a:cs typeface="MS Gothic" charset="-128"/>
                        </a:rPr>
                        <a:t>(</a:t>
                      </a:r>
                      <a:r>
                        <a:rPr lang="ja-JP" altLang="en-US" sz="600" dirty="0">
                          <a:latin typeface="ＭＳ ゴシック" panose="020B0609070205080204" pitchFamily="49" charset="-128"/>
                          <a:ea typeface="ＭＳ ゴシック" panose="020B0609070205080204" pitchFamily="49" charset="-128"/>
                        </a:rPr>
                        <a:t>重クロム酸</a:t>
                      </a:r>
                      <a:r>
                        <a:rPr kumimoji="1" lang="en-US" altLang="ja-JP" sz="700" dirty="0">
                          <a:latin typeface="ＭＳ ゴシック" panose="020B0609070205080204" pitchFamily="49" charset="-128"/>
                          <a:ea typeface="ＭＳ ゴシック" panose="020B0609070205080204" pitchFamily="49" charset="-128"/>
                          <a:cs typeface="MS Gothic" charset="-128"/>
                        </a:rPr>
                        <a:t>)</a:t>
                      </a:r>
                      <a:endParaRPr kumimoji="1" lang="ja-JP" altLang="en-US" sz="700" dirty="0">
                        <a:latin typeface="ＭＳ ゴシック" panose="020B0609070205080204" pitchFamily="49" charset="-128"/>
                        <a:ea typeface="ＭＳ ゴシック" panose="020B0609070205080204" pitchFamily="49"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・ミスト、ヒューム、蒸気、スプレーの吸入をしないこと。</a:t>
                      </a:r>
                    </a:p>
                    <a:p>
                      <a:r>
                        <a:rPr kumimoji="1" lang="ja-JP" altLang="en-US" sz="800" dirty="0">
                          <a:latin typeface="MS Gothic" charset="-128"/>
                          <a:ea typeface="MS Gothic" charset="-128"/>
                          <a:cs typeface="MS Gothic" charset="-128"/>
                        </a:rPr>
                        <a:t>・換気が十分でない場合には、適切な呼吸用保護具を着用すること。</a:t>
                      </a:r>
                    </a:p>
                    <a:p>
                      <a:r>
                        <a:rPr kumimoji="1" lang="ja-JP" altLang="en-US" sz="800" dirty="0">
                          <a:latin typeface="MS Gothic" charset="-128"/>
                          <a:ea typeface="MS Gothic" charset="-128"/>
                          <a:cs typeface="MS Gothic" charset="-128"/>
                        </a:rPr>
                        <a:t>・汚染された作業衣は作業場から出さないこと。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456568">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solidFill>
                            <a:schemeClr val="tx1"/>
                          </a:solidFill>
                          <a:latin typeface="MS Gothic" charset="-128"/>
                          <a:ea typeface="MS Gothic" charset="-128"/>
                          <a:cs typeface="MS Gothic" charset="-128"/>
                        </a:rPr>
                        <a:t>白衣または作業着、保護眼鏡、保護手袋を着用。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使用状態に応じて適切な形状・材質を選択し、保護手袋は化学物質が付着して</a:t>
                      </a:r>
                    </a:p>
                    <a:p>
                      <a:r>
                        <a:rPr kumimoji="1" lang="ja-JP" altLang="en-US" sz="800" dirty="0">
                          <a:solidFill>
                            <a:schemeClr val="tx1"/>
                          </a:solidFill>
                          <a:latin typeface="MS Gothic" charset="-128"/>
                          <a:ea typeface="MS Gothic" charset="-128"/>
                          <a:cs typeface="MS Gothic" charset="-128"/>
                        </a:rPr>
                        <a:t>　透過時間を過ぎた場合は（透過時間が不明な場合はすぐに）交換すること。</a:t>
                      </a:r>
                    </a:p>
                    <a:p>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厚生労働省公開の手袋材質別の透過時間のデータ</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（重クロム酸）</a:t>
                      </a:r>
                    </a:p>
                    <a:p>
                      <a:r>
                        <a:rPr kumimoji="1" lang="ja-JP" altLang="en-US" sz="800" b="0" dirty="0">
                          <a:solidFill>
                            <a:schemeClr val="tx1"/>
                          </a:solidFill>
                          <a:latin typeface="MS Gothic" charset="-128"/>
                          <a:ea typeface="MS Gothic" charset="-128"/>
                          <a:cs typeface="MS Gothic" charset="-128"/>
                        </a:rPr>
                        <a:t>ニトリル</a:t>
                      </a:r>
                      <a:r>
                        <a:rPr kumimoji="1" lang="en-US" altLang="ja-JP" sz="800" dirty="0">
                          <a:solidFill>
                            <a:schemeClr val="tx1"/>
                          </a:solidFill>
                          <a:latin typeface="MS Gothic" charset="-128"/>
                          <a:ea typeface="MS Gothic" charset="-128"/>
                          <a:cs typeface="MS Gothic" charset="-128"/>
                        </a:rPr>
                        <a:t>×</a:t>
                      </a:r>
                      <a:r>
                        <a:rPr kumimoji="1" lang="ja-JP" altLang="en-US" sz="800" b="0" dirty="0">
                          <a:solidFill>
                            <a:schemeClr val="tx1"/>
                          </a:solidFill>
                          <a:latin typeface="MS Gothic" charset="-128"/>
                          <a:ea typeface="MS Gothic" charset="-128"/>
                          <a:cs typeface="MS Gothic" charset="-128"/>
                        </a:rPr>
                        <a:t>、ラテックス△、クロロプレン△、ネオプレン </a:t>
                      </a:r>
                      <a:r>
                        <a:rPr kumimoji="1" lang="ja-JP" altLang="en-US" sz="800" dirty="0">
                          <a:solidFill>
                            <a:schemeClr val="tx1"/>
                          </a:solidFill>
                          <a:latin typeface="MS Gothic" charset="-128"/>
                          <a:ea typeface="MS Gothic" charset="-128"/>
                          <a:cs typeface="MS Gothic" charset="-128"/>
                        </a:rPr>
                        <a:t>◎</a:t>
                      </a:r>
                      <a:endParaRPr kumimoji="1" lang="en-US" altLang="ja-JP" sz="800" b="0" dirty="0">
                        <a:solidFill>
                          <a:schemeClr val="tx1"/>
                        </a:solidFill>
                        <a:latin typeface="MS Gothic" charset="-128"/>
                        <a:ea typeface="MS Gothic" charset="-128"/>
                        <a:cs typeface="MS Gothic" charset="-128"/>
                      </a:endParaRPr>
                    </a:p>
                    <a:p>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分超、〇：</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240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60</a:t>
                      </a:r>
                      <a:r>
                        <a:rPr kumimoji="1" lang="ja-JP" altLang="en-US" sz="800" dirty="0">
                          <a:solidFill>
                            <a:schemeClr val="tx1"/>
                          </a:solidFill>
                          <a:latin typeface="MS Gothic" charset="-128"/>
                          <a:ea typeface="MS Gothic" charset="-128"/>
                          <a:cs typeface="MS Gothic" charset="-128"/>
                        </a:rPr>
                        <a:t>分、</a:t>
                      </a:r>
                      <a:r>
                        <a:rPr kumimoji="1" lang="en-US" altLang="ja-JP" sz="800" dirty="0">
                          <a:solidFill>
                            <a:schemeClr val="tx1"/>
                          </a:solidFill>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a:t>
                      </a:r>
                      <a:r>
                        <a:rPr kumimoji="1" lang="en-US" altLang="ja-JP" sz="800" dirty="0">
                          <a:solidFill>
                            <a:schemeClr val="tx1"/>
                          </a:solidFill>
                          <a:latin typeface="MS Gothic" charset="-128"/>
                          <a:ea typeface="MS Gothic" charset="-128"/>
                          <a:cs typeface="MS Gothic" charset="-128"/>
                        </a:rPr>
                        <a:t>10</a:t>
                      </a:r>
                      <a:r>
                        <a:rPr kumimoji="1" lang="ja-JP" altLang="en-US" sz="800" dirty="0">
                          <a:solidFill>
                            <a:schemeClr val="tx1"/>
                          </a:solidFill>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防じん機能付き酸性ガス用防毒マスク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501840">
                <a:tc rowSpan="4">
                  <a:txBody>
                    <a:bodyPr/>
                    <a:lstStyle/>
                    <a:p>
                      <a:pPr algn="ctr"/>
                      <a:r>
                        <a:rPr kumimoji="1" lang="ja-JP" altLang="en-US" sz="750" dirty="0">
                          <a:latin typeface="MS Gothic" charset="-128"/>
                          <a:ea typeface="MS Gothic" charset="-128"/>
                          <a:cs typeface="MS Gothic" charset="-128"/>
                        </a:rPr>
                        <a:t>応急措置</a:t>
                      </a:r>
                      <a:endParaRPr kumimoji="1" lang="en-US" altLang="ja-JP" sz="700" dirty="0">
                        <a:latin typeface="ＭＳ ゴシック" panose="020B0609070205080204" pitchFamily="49" charset="-128"/>
                        <a:ea typeface="ＭＳ ゴシック" panose="020B0609070205080204" pitchFamily="49" charset="-128"/>
                        <a:cs typeface="MS Gothic" charset="-128"/>
                      </a:endParaRPr>
                    </a:p>
                    <a:p>
                      <a:pPr algn="ctr"/>
                      <a:r>
                        <a:rPr kumimoji="1" lang="en-US" altLang="ja-JP" sz="700" dirty="0">
                          <a:latin typeface="ＭＳ ゴシック" panose="020B0609070205080204" pitchFamily="49" charset="-128"/>
                          <a:ea typeface="ＭＳ ゴシック" panose="020B0609070205080204" pitchFamily="49" charset="-128"/>
                          <a:cs typeface="MS Gothic" charset="-128"/>
                        </a:rPr>
                        <a:t>(</a:t>
                      </a:r>
                      <a:r>
                        <a:rPr lang="ja-JP" altLang="en-US" sz="600" dirty="0">
                          <a:latin typeface="ＭＳ ゴシック" panose="020B0609070205080204" pitchFamily="49" charset="-128"/>
                          <a:ea typeface="ＭＳ ゴシック" panose="020B0609070205080204" pitchFamily="49" charset="-128"/>
                        </a:rPr>
                        <a:t>重クロム酸</a:t>
                      </a:r>
                      <a:r>
                        <a:rPr kumimoji="1" lang="en-US" altLang="ja-JP" sz="700" dirty="0">
                          <a:latin typeface="ＭＳ ゴシック" panose="020B0609070205080204" pitchFamily="49" charset="-128"/>
                          <a:ea typeface="ＭＳ ゴシック" panose="020B0609070205080204" pitchFamily="49" charset="-128"/>
                          <a:cs typeface="MS Gothic" charset="-128"/>
                        </a:rPr>
                        <a:t>)</a:t>
                      </a:r>
                      <a:endParaRPr kumimoji="1" lang="ja-JP" altLang="en-US" sz="700" dirty="0">
                        <a:latin typeface="ＭＳ ゴシック" panose="020B0609070205080204" pitchFamily="49" charset="-128"/>
                        <a:ea typeface="ＭＳ ゴシック" panose="020B0609070205080204" pitchFamily="49"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・呼吸が困難な場合には、新鮮な空気のある場所に移動し、呼吸</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しやすい姿勢で休息させること。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8673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・直ちに、汚染された衣類をすべて脱ぐこと、又は取り去ること。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・皮膚を流水、シャワーで洗うこと。</a:t>
                      </a:r>
                    </a:p>
                    <a:p>
                      <a:r>
                        <a:rPr kumimoji="1" lang="ja-JP" altLang="en-US" sz="800" dirty="0">
                          <a:latin typeface="MS Gothic" charset="-128"/>
                          <a:ea typeface="MS Gothic" charset="-128"/>
                          <a:cs typeface="MS Gothic" charset="-128"/>
                        </a:rPr>
                        <a:t>・汚染された衣類を再使用する前に洗濯すること。</a:t>
                      </a:r>
                    </a:p>
                    <a:p>
                      <a:r>
                        <a:rPr kumimoji="1" lang="ja-JP" altLang="en-US" sz="800" dirty="0">
                          <a:latin typeface="MS Gothic" charset="-128"/>
                          <a:ea typeface="MS Gothic" charset="-128"/>
                          <a:cs typeface="MS Gothic" charset="-128"/>
                        </a:rPr>
                        <a:t>・皮膚刺激又は発疹が生じた場合は、医師の診断、手当てを受けること。</a:t>
                      </a:r>
                    </a:p>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・直ちに医師に連絡すること。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・口をすすぐこと。無理に吐かせないこと。</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8846"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01545"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21617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91</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927651553"/>
              </p:ext>
            </p:extLst>
          </p:nvPr>
        </p:nvGraphicFramePr>
        <p:xfrm>
          <a:off x="366276" y="734647"/>
          <a:ext cx="4595097" cy="639295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水銀及びその無機化合物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Mercury and its inorganic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Hg</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RN:7439-97-6</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7546-30-7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7487-94-7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10045-94-0</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10112-91-1</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皮膚感作性、中枢神経障害（振せん、歩行障害等）、焦燥感、記憶減退、不眠等の精神障害、口腔粘膜障害、末梢神経障害、肝障害、腎障害、血液系障害、循環器系障害、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湿疹、じんま疹、手指のふるえ、頭痛、頭重、めまい、吐き気、嘔吐、全身倦怠感、易疲労感、不眠、黄疸、四肢の知覚異常、四肢の運動障害、血尿、多尿、乏尿、むくみ、顔面蒼白、心悸亢進（動悸）、ふらつき、口腔内の痛み、歯痛</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3899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endParaRPr kumimoji="1" lang="en-US" altLang="ja-JP" sz="800" dirty="0">
                        <a:latin typeface="ＭＳ ゴシック" panose="020B0609070205080204" pitchFamily="49" charset="-128"/>
                        <a:ea typeface="ＭＳ ゴシック" panose="020B0609070205080204" pitchFamily="49" charset="-128"/>
                        <a:cs typeface="MS Gothic" charset="-128"/>
                      </a:endParaRPr>
                    </a:p>
                    <a:p>
                      <a:pPr algn="ctr"/>
                      <a:r>
                        <a:rPr kumimoji="1" lang="en-US" altLang="ja-JP" sz="700" dirty="0">
                          <a:latin typeface="ＭＳ ゴシック" panose="020B0609070205080204" pitchFamily="49" charset="-128"/>
                          <a:ea typeface="ＭＳ ゴシック" panose="020B0609070205080204" pitchFamily="49" charset="-128"/>
                          <a:cs typeface="MS Gothic" charset="-128"/>
                        </a:rPr>
                        <a:t>(</a:t>
                      </a:r>
                      <a:r>
                        <a:rPr kumimoji="1" lang="ja-JP" altLang="en-US" sz="600" dirty="0">
                          <a:latin typeface="ＭＳ ゴシック" panose="020B0609070205080204" pitchFamily="49" charset="-128"/>
                          <a:ea typeface="ＭＳ ゴシック" panose="020B0609070205080204" pitchFamily="49" charset="-128"/>
                          <a:cs typeface="MS Gothic" charset="-128"/>
                        </a:rPr>
                        <a:t>水銀</a:t>
                      </a:r>
                      <a:r>
                        <a:rPr kumimoji="1" lang="en-US" altLang="ja-JP" sz="700" dirty="0">
                          <a:latin typeface="ＭＳ ゴシック" panose="020B0609070205080204" pitchFamily="49" charset="-128"/>
                          <a:ea typeface="ＭＳ ゴシック" panose="020B0609070205080204" pitchFamily="49" charset="-128"/>
                          <a:cs typeface="MS Gothic" charset="-128"/>
                        </a:rPr>
                        <a:t>)</a:t>
                      </a:r>
                      <a:endParaRPr kumimoji="1" lang="ja-JP" altLang="en-US" sz="700" dirty="0">
                        <a:latin typeface="ＭＳ ゴシック" panose="020B0609070205080204" pitchFamily="49" charset="-128"/>
                        <a:ea typeface="ＭＳ ゴシック" panose="020B0609070205080204" pitchFamily="49"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煙</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ｶﾞｽ</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粉じん・蒸気などを吸入しないこと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・取扱後は手などをよく洗うこと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・使用場所で飲食・喫煙をしないこと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・屋外又は換気の良い場所でのみ使用すること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・汚染された作業衣は作業場から出さないこと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・環境への放出を避けること</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・呼吸用保護具を着用すること</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ニトリル◎、ラテックス〇、クロロプレン〇、ネオプレン◎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水銀用防毒マスク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応急措置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S Gothic" charset="-128"/>
                        </a:rPr>
                        <a:t>水銀</a:t>
                      </a:r>
                      <a:r>
                        <a:rPr kumimoji="1" lang="en-US" altLang="ja-JP"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S Gothic" charset="-128"/>
                        </a:rPr>
                        <a:t>)</a:t>
                      </a:r>
                      <a:endParaRPr kumimoji="1" lang="ja-JP" altLang="en-US" sz="7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・人工呼吸が必要なことがある。</a:t>
                      </a:r>
                    </a:p>
                    <a:p>
                      <a:r>
                        <a:rPr kumimoji="1" lang="ja-JP" altLang="en-US" sz="800" dirty="0">
                          <a:latin typeface="MS Gothic" charset="-128"/>
                          <a:ea typeface="MS Gothic" charset="-128"/>
                          <a:cs typeface="MS Gothic" charset="-128"/>
                        </a:rPr>
                        <a:t>・直ちに医師に連絡し、診断、手当てを受けること。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・特別な処置が緊急に必要である。</a:t>
                      </a:r>
                      <a:endParaRPr kumimoji="1" lang="en-US" altLang="ja-JP"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・汚染された衣服を脱がせる。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・洗い流してから水と石鹸で皮膚を洗浄する。</a:t>
                      </a:r>
                    </a:p>
                    <a:p>
                      <a:r>
                        <a:rPr kumimoji="1" lang="ja-JP" altLang="en-US" sz="800" dirty="0">
                          <a:latin typeface="MS Gothic" charset="-128"/>
                          <a:ea typeface="MS Gothic" charset="-128"/>
                          <a:cs typeface="MS Gothic" charset="-128"/>
                        </a:rPr>
                        <a:t>・医師の診断、手当てを受けること。</a:t>
                      </a:r>
                    </a:p>
                    <a:p>
                      <a:r>
                        <a:rPr kumimoji="1" lang="ja-JP" altLang="en-US" sz="800" dirty="0">
                          <a:latin typeface="MS Gothic" charset="-128"/>
                          <a:ea typeface="MS Gothic" charset="-128"/>
                          <a:cs typeface="MS Gothic" charset="-128"/>
                        </a:rPr>
                        <a:t>・汚染された衣類を再使用する場合には洗濯をすること。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36091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・水で数分間注意深く洗うこと。次にコンタクトレンズを着用していて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容易に外せる場合は外すこと。その後も洗浄を続けること。</a:t>
                      </a:r>
                    </a:p>
                    <a:p>
                      <a:r>
                        <a:rPr kumimoji="1" lang="ja-JP" altLang="en-US" sz="800" dirty="0">
                          <a:latin typeface="MS Gothic" charset="-128"/>
                          <a:ea typeface="MS Gothic" charset="-128"/>
                          <a:cs typeface="MS Gothic" charset="-128"/>
                        </a:rPr>
                        <a:t>・医師の診断、手当てを受けること。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・医師の診断、手当てを受けること。</a:t>
                      </a:r>
                    </a:p>
                    <a:p>
                      <a:r>
                        <a:rPr kumimoji="1" lang="ja-JP" altLang="en-US" sz="800" dirty="0">
                          <a:latin typeface="MS Gothic" charset="-128"/>
                          <a:ea typeface="MS Gothic" charset="-128"/>
                          <a:cs typeface="MS Gothic" charset="-128"/>
                        </a:rPr>
                        <a:t>・口をすすぐこと</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14" y="118443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389134334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92</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269395972"/>
              </p:ext>
            </p:extLst>
          </p:nvPr>
        </p:nvGraphicFramePr>
        <p:xfrm>
          <a:off x="366276" y="734647"/>
          <a:ext cx="4595097" cy="6412868"/>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トリレンジイソシアネート</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err="1">
                          <a:solidFill>
                            <a:schemeClr val="tx1">
                              <a:lumMod val="95000"/>
                              <a:lumOff val="5000"/>
                            </a:schemeClr>
                          </a:solidFill>
                          <a:effectLst/>
                          <a:latin typeface="MS Gothic" charset="-128"/>
                          <a:ea typeface="MS Gothic" charset="-128"/>
                          <a:cs typeface="MS Gothic" charset="-128"/>
                        </a:rPr>
                        <a:t>Tolylene</a:t>
                      </a:r>
                      <a:r>
                        <a:rPr lang="en-US" altLang="ja-JP" sz="900" u="none" strike="noStrike" dirty="0">
                          <a:solidFill>
                            <a:schemeClr val="tx1">
                              <a:lumMod val="95000"/>
                              <a:lumOff val="5000"/>
                            </a:schemeClr>
                          </a:solidFill>
                          <a:effectLst/>
                          <a:latin typeface="MS Gothic" charset="-128"/>
                          <a:ea typeface="MS Gothic" charset="-128"/>
                          <a:cs typeface="MS Gothic" charset="-128"/>
                        </a:rPr>
                        <a:t> diisocyanate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pt-BR" altLang="ja-JP" sz="900" u="none" strike="noStrike" dirty="0">
                          <a:solidFill>
                            <a:schemeClr val="tx1">
                              <a:lumMod val="95000"/>
                              <a:lumOff val="5000"/>
                            </a:schemeClr>
                          </a:solidFill>
                          <a:effectLst/>
                          <a:latin typeface="MS Gothic" charset="-128"/>
                          <a:ea typeface="MS Gothic" charset="-128"/>
                          <a:cs typeface="MS Gothic" charset="-128"/>
                        </a:rPr>
                        <a:t>O=C=N–C₆H₃–CH₃–N=C=O</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RN:26471-62-5</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584-84-9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91-08-7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前眼部障害、皮膚障害、皮膚感作性、気道障害、肺障害、呼吸器感作性、視力障害、発がんのおそれの疑い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湿疹、じんま疹、咽頭部異和感、視力障害、せき、たん、胸部圧迫感、息切れ、鼻水、鼻閉、鼻・喉の痛み、胸痛、呼吸困難、喘息様発作、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74648">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・個人用保護具や換気装置を使用し、ばく露を避けること。</a:t>
                      </a:r>
                    </a:p>
                    <a:p>
                      <a:r>
                        <a:rPr kumimoji="1" lang="ja-JP" altLang="en-US" sz="800" dirty="0">
                          <a:latin typeface="MS Gothic" charset="-128"/>
                          <a:ea typeface="MS Gothic" charset="-128"/>
                          <a:cs typeface="MS Gothic" charset="-128"/>
                        </a:rPr>
                        <a:t>・屋外又は換気の良い区域でのみ使用すること。</a:t>
                      </a:r>
                    </a:p>
                    <a:p>
                      <a:r>
                        <a:rPr kumimoji="1" lang="ja-JP" altLang="en-US" sz="800" dirty="0">
                          <a:latin typeface="MS Gothic" charset="-128"/>
                          <a:ea typeface="MS Gothic" charset="-128"/>
                          <a:cs typeface="MS Gothic" charset="-128"/>
                        </a:rPr>
                        <a:t>・粉じんを吸入しないこと。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・汚染された作業衣を作業場から出さないこと。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防じん機能を有する有機ガス用防毒マスク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435093">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・直ちに、汚染された衣類をすべて脱ぐこと、又は取り去ること。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・皮膚を速やかに流水又はシャワーで洗うこと。</a:t>
                      </a:r>
                    </a:p>
                    <a:p>
                      <a:r>
                        <a:rPr kumimoji="1" lang="ja-JP" altLang="en-US" sz="800" dirty="0">
                          <a:latin typeface="MS Gothic" charset="-128"/>
                          <a:ea typeface="MS Gothic" charset="-128"/>
                          <a:cs typeface="MS Gothic" charset="-128"/>
                        </a:rPr>
                        <a:t>・医師の手当、診断を受けること。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45802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・口をすすぐこと。無理に吐かせないこと。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6271"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0772"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8970" y="11894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11" name="図 10">
            <a:extLst>
              <a:ext uri="{FF2B5EF4-FFF2-40B4-BE49-F238E27FC236}">
                <a16:creationId xmlns:a16="http://schemas.microsoft.com/office/drawing/2014/main" id="{91F3B19F-BAE7-84CF-C4BD-45B6C9EFB9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5109" y="1184328"/>
            <a:ext cx="436019" cy="434437"/>
          </a:xfrm>
          <a:prstGeom prst="rect">
            <a:avLst/>
          </a:prstGeom>
        </p:spPr>
      </p:pic>
    </p:spTree>
    <p:extLst>
      <p:ext uri="{BB962C8B-B14F-4D97-AF65-F5344CB8AC3E}">
        <p14:creationId xmlns:p14="http://schemas.microsoft.com/office/powerpoint/2010/main" val="43150038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93</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802670130"/>
              </p:ext>
            </p:extLst>
          </p:nvPr>
        </p:nvGraphicFramePr>
        <p:xfrm>
          <a:off x="366276" y="734647"/>
          <a:ext cx="4595097" cy="6403572"/>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ナフタレン</a:t>
                      </a: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Naphthalene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10</a:t>
                      </a:r>
                      <a:r>
                        <a:rPr lang="en-US" altLang="ja-JP" sz="900" u="none" strike="noStrike" dirty="0">
                          <a:solidFill>
                            <a:schemeClr val="tx1">
                              <a:lumMod val="95000"/>
                              <a:lumOff val="5000"/>
                            </a:schemeClr>
                          </a:solidFill>
                          <a:effectLst/>
                          <a:latin typeface="MS Gothic" charset="-128"/>
                          <a:ea typeface="MS Gothic" charset="-128"/>
                          <a:cs typeface="MS Gothic" charset="-128"/>
                        </a:rPr>
                        <a:t>H</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8</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RN:91-20-3</a:t>
                      </a:r>
                      <a:endParaRPr lang="en-US" altLang="ja-JP" sz="700" b="0" i="0" u="none" strike="noStrike" baseline="0" dirty="0">
                        <a:solidFill>
                          <a:schemeClr val="tx1"/>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前眼部障害、皮膚障害、皮膚感作性、中枢神経障害、眼毒性（白内障・網膜異常）、気道障害、消化器系障害、血液系障害（溶血性貧血）、発がんのおそれの疑い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湿疹、じんま疹、頭痛、頭重、めまい、眠気、嘔吐、全身倦怠感、眼のかすみ、羞明、視力低下、せき、息切れ、鼻水、鼻閉、鼻・喉の痛み、息切れ、チアノーゼ、腹痛、下痢、食欲不振、体重減少、顔面蒼白、心悸亢進（動悸）、めまい、ふらつ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・容器を接地しアースをとること。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・呼吸困難な場合は酸素吸入をさせる。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・呼吸が止まっている場合は、口鼻蘇生法を行う。それが不可能な場合</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は、口対口蘇生法を行う。</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・汚染された衣服を脱がせる。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・皮膚に付着した部分を流水で石けんを使って十分に洗浄する。その後、</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ポリエチレングリコール </a:t>
                      </a:r>
                      <a:r>
                        <a:rPr kumimoji="1" lang="en-US" altLang="ja-JP" sz="800" dirty="0">
                          <a:latin typeface="MS Gothic" charset="-128"/>
                          <a:ea typeface="MS Gothic" charset="-128"/>
                          <a:cs typeface="MS Gothic" charset="-128"/>
                        </a:rPr>
                        <a:t>400 </a:t>
                      </a:r>
                      <a:r>
                        <a:rPr kumimoji="1" lang="ja-JP" altLang="en-US" sz="800" dirty="0">
                          <a:latin typeface="MS Gothic" charset="-128"/>
                          <a:ea typeface="MS Gothic" charset="-128"/>
                          <a:cs typeface="MS Gothic" charset="-128"/>
                        </a:rPr>
                        <a:t>と交互に水で数分間すすぎ最後に石鹸と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水で洗浄する。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42653">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・流水で</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分間洗浄する。できればコンタクトレンズを外す。その後も</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洗浄を続けること。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79279">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・口をすすぐ。嘔吐させないこと。食用油、ひまし油、牛乳またはアル</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コールは使用しない。</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468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6" name="図 5" descr="炎">
            <a:extLst>
              <a:ext uri="{FF2B5EF4-FFF2-40B4-BE49-F238E27FC236}">
                <a16:creationId xmlns:a16="http://schemas.microsoft.com/office/drawing/2014/main" id="{EDB8D53B-6DB9-1579-DD3B-DB6529ADEE5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5849" y="117696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6CA8E9E9-3EEE-15FC-1131-05ED8CE0C70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65109" y="1184328"/>
            <a:ext cx="436019" cy="434437"/>
          </a:xfrm>
          <a:prstGeom prst="rect">
            <a:avLst/>
          </a:prstGeom>
        </p:spPr>
      </p:pic>
      <p:pic>
        <p:nvPicPr>
          <p:cNvPr id="10" name="図 9">
            <a:extLst>
              <a:ext uri="{FF2B5EF4-FFF2-40B4-BE49-F238E27FC236}">
                <a16:creationId xmlns:a16="http://schemas.microsoft.com/office/drawing/2014/main" id="{BC68E566-0AC9-BA2E-4BBB-FAB01C2D233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10082" y="1177986"/>
            <a:ext cx="436020" cy="434437"/>
          </a:xfrm>
          <a:prstGeom prst="rect">
            <a:avLst/>
          </a:prstGeom>
        </p:spPr>
      </p:pic>
    </p:spTree>
    <p:extLst>
      <p:ext uri="{BB962C8B-B14F-4D97-AF65-F5344CB8AC3E}">
        <p14:creationId xmlns:p14="http://schemas.microsoft.com/office/powerpoint/2010/main" val="31247359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94</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710547328"/>
              </p:ext>
            </p:extLst>
          </p:nvPr>
        </p:nvGraphicFramePr>
        <p:xfrm>
          <a:off x="366276" y="734647"/>
          <a:ext cx="4595097" cy="631190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ニッケル化合物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Nickel</a:t>
                      </a:r>
                      <a:r>
                        <a:rPr lang="ja-JP" altLang="en-US" sz="900" u="none" strike="noStrike" dirty="0">
                          <a:solidFill>
                            <a:schemeClr val="tx1">
                              <a:lumMod val="95000"/>
                              <a:lumOff val="5000"/>
                            </a:schemeClr>
                          </a:solidFill>
                          <a:effectLst/>
                          <a:latin typeface="MS Gothic" charset="-128"/>
                          <a:ea typeface="MS Gothic" charset="-128"/>
                          <a:cs typeface="MS Gothic" charset="-128"/>
                        </a:rPr>
                        <a:t> </a:t>
                      </a:r>
                      <a:r>
                        <a:rPr lang="en-US" altLang="ja-JP" sz="900" u="none" strike="noStrike" dirty="0">
                          <a:solidFill>
                            <a:schemeClr val="tx1">
                              <a:lumMod val="95000"/>
                              <a:lumOff val="5000"/>
                            </a:schemeClr>
                          </a:solidFill>
                          <a:effectLst/>
                          <a:latin typeface="MS Gothic" charset="-128"/>
                          <a:ea typeface="MS Gothic" charset="-128"/>
                          <a:cs typeface="MS Gothic" charset="-128"/>
                        </a:rPr>
                        <a:t>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Ni</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RN:10101-97-0</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13478-00-7</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7718-54-9</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7791-20-0</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1313-99-1</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皮膚障害、皮膚感作性、気道障害、呼吸器感作性、腎障害、呼吸器系腫瘍（肺がん又は上気道のがん）、鼻腔の異常（鼻炎、副鼻腔炎、鼻中隔穿孔等）</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炎、皮膚掻痒感（かゆみ）、皮膚発赤、湿疹、じんま疹、鼻炎、頬・鼻周囲・額の痛み、顔やまぶたの腫れ、発熱、頭重、嗅覚脱失、鼻中隔穿孔等、せき、息切れ、鼻水、鼻閉、鼻・喉の痛み、全身倦怠感、血尿、多尿、乏尿、むくみ、喘息様発作、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endParaRPr kumimoji="1" lang="en-US" altLang="ja-JP" sz="750" dirty="0">
                        <a:latin typeface="MS Gothic" charset="-128"/>
                        <a:ea typeface="MS Gothic" charset="-128"/>
                        <a:cs typeface="MS Gothic" charset="-128"/>
                      </a:endParaRPr>
                    </a:p>
                    <a:p>
                      <a:pPr algn="ctr"/>
                      <a:r>
                        <a:rPr kumimoji="1" lang="en-US" altLang="ja-JP" sz="600" dirty="0">
                          <a:latin typeface="MS Gothic" charset="-128"/>
                          <a:ea typeface="MS Gothic" charset="-128"/>
                          <a:cs typeface="MS Gothic" charset="-128"/>
                        </a:rPr>
                        <a:t>(</a:t>
                      </a:r>
                      <a:r>
                        <a:rPr kumimoji="1" lang="ja-JP" altLang="en-US" sz="600" dirty="0">
                          <a:latin typeface="MS Gothic" charset="-128"/>
                          <a:ea typeface="MS Gothic" charset="-128"/>
                          <a:cs typeface="MS Gothic" charset="-128"/>
                        </a:rPr>
                        <a:t>硫酸ニッケル</a:t>
                      </a:r>
                      <a:r>
                        <a:rPr kumimoji="1" lang="en-US" altLang="ja-JP" sz="600" dirty="0">
                          <a:latin typeface="MS Gothic" charset="-128"/>
                          <a:ea typeface="MS Gothic" charset="-128"/>
                          <a:cs typeface="MS Gothic" charset="-128"/>
                        </a:rPr>
                        <a:t>(II)</a:t>
                      </a:r>
                      <a:r>
                        <a:rPr kumimoji="1" lang="ja-JP" altLang="en-US" sz="600" dirty="0">
                          <a:latin typeface="MS Gothic" charset="-128"/>
                          <a:ea typeface="MS Gothic" charset="-128"/>
                          <a:cs typeface="MS Gothic" charset="-128"/>
                        </a:rPr>
                        <a:t>六水和物</a:t>
                      </a:r>
                      <a:r>
                        <a:rPr kumimoji="1" lang="en-US" altLang="ja-JP" sz="600" dirty="0">
                          <a:latin typeface="MS Gothic" charset="-128"/>
                          <a:ea typeface="MS Gothic" charset="-128"/>
                          <a:cs typeface="MS Gothic" charset="-128"/>
                        </a:rPr>
                        <a:t>)</a:t>
                      </a:r>
                      <a:endParaRPr kumimoji="1" lang="ja-JP" altLang="en-US" sz="6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・汚染された作業衣は作業場から出さないこと。</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換気が不十分な場合</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呼吸用保護具を着用すること。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r>
                        <a:rPr kumimoji="1" lang="ja-JP" altLang="en-US" sz="800" dirty="0">
                          <a:solidFill>
                            <a:schemeClr val="tx1"/>
                          </a:solidFill>
                          <a:latin typeface="MS Gothic" charset="-128"/>
                          <a:ea typeface="MS Gothic" charset="-128"/>
                          <a:cs typeface="MS Gothic" charset="-128"/>
                        </a:rPr>
                        <a:t>（硫酸ニッケル六水和物）</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応急措置</a:t>
                      </a:r>
                      <a:endParaRPr kumimoji="1" lang="en-US" altLang="ja-JP"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硫酸ニッケル</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(II)</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六水和物</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・呼吸が困難な場合には、新鮮な空気のある場所に移動し、呼吸</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しやすい姿勢で休息させること。</a:t>
                      </a:r>
                    </a:p>
                    <a:p>
                      <a:r>
                        <a:rPr kumimoji="1" lang="ja-JP" altLang="en-US" sz="800" dirty="0">
                          <a:latin typeface="MS Gothic" charset="-128"/>
                          <a:ea typeface="MS Gothic" charset="-128"/>
                          <a:cs typeface="MS Gothic" charset="-128"/>
                        </a:rPr>
                        <a:t>・呼吸に関する症状が出た場合には、医師に連絡すること。</a:t>
                      </a:r>
                    </a:p>
                    <a:p>
                      <a:r>
                        <a:rPr kumimoji="1" lang="ja-JP" altLang="en-US" sz="800" dirty="0">
                          <a:latin typeface="MS Gothic" charset="-128"/>
                          <a:ea typeface="MS Gothic" charset="-128"/>
                          <a:cs typeface="MS Gothic" charset="-128"/>
                        </a:rPr>
                        <a:t>・気分が悪い時は、医師の診断、手当てを受けること。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・汚染された衣類を再使用する前に洗濯すること。</a:t>
                      </a:r>
                    </a:p>
                    <a:p>
                      <a:r>
                        <a:rPr kumimoji="1" lang="ja-JP" altLang="en-US" sz="800" dirty="0">
                          <a:latin typeface="MS Gothic" charset="-128"/>
                          <a:ea typeface="MS Gothic" charset="-128"/>
                          <a:cs typeface="MS Gothic" charset="-128"/>
                        </a:rPr>
                        <a:t>・皮膚刺激又は発疹が生じた場合は、医師の診断、手当てを受けること。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497668">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・水で数分間注意深く洗うこと。</a:t>
                      </a:r>
                    </a:p>
                    <a:p>
                      <a:r>
                        <a:rPr kumimoji="1" lang="ja-JP" altLang="en-US" sz="800" dirty="0">
                          <a:latin typeface="MS Gothic" charset="-128"/>
                          <a:ea typeface="MS Gothic" charset="-128"/>
                          <a:cs typeface="MS Gothic" charset="-128"/>
                        </a:rPr>
                        <a:t>・眼の刺激が持続する場合は、医師の診断、手当てを受けること。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・気分が悪い時は、医師に連絡すること。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1183541"/>
            <a:ext cx="436020" cy="436020"/>
          </a:xfrm>
          <a:prstGeom prst="rect">
            <a:avLst/>
          </a:prstGeom>
        </p:spPr>
      </p:pic>
      <p:pic>
        <p:nvPicPr>
          <p:cNvPr id="2" name="Picture 2" descr="skull">
            <a:extLst>
              <a:ext uri="{FF2B5EF4-FFF2-40B4-BE49-F238E27FC236}">
                <a16:creationId xmlns:a16="http://schemas.microsoft.com/office/drawing/2014/main" id="{15595D94-CC99-B995-8C38-A4259F0255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85472"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230588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95</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3282060690"/>
              </p:ext>
            </p:extLst>
          </p:nvPr>
        </p:nvGraphicFramePr>
        <p:xfrm>
          <a:off x="366276" y="734647"/>
          <a:ext cx="4595097" cy="6365476"/>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ニッケルカルボニル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Nickel carbonyl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Ni(CO</a:t>
                      </a:r>
                      <a:r>
                        <a:rPr lang="en-US" altLang="ja-JP" sz="90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900" u="none" strike="noStrike" baseline="-25000" dirty="0">
                          <a:solidFill>
                            <a:schemeClr val="tx1">
                              <a:lumMod val="95000"/>
                              <a:lumOff val="5000"/>
                            </a:schemeClr>
                          </a:solidFill>
                          <a:effectLst/>
                          <a:latin typeface="MS Gothic" charset="-128"/>
                          <a:ea typeface="MS Gothic" charset="-128"/>
                          <a:cs typeface="MS Gothic" charset="-128"/>
                        </a:rPr>
                        <a:t>4</a:t>
                      </a:r>
                      <a:endParaRPr lang="en-US" altLang="ja-JP" sz="900" u="none" strike="noStrike" baseline="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RN:13463-39-3</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皮膚障害、皮膚感作性、中枢神経障害、気道障害、肺障害、呼吸器感作性、肝障害、腎障害、消化器系障害、発がんのおそれ、生殖毒性のおそれ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皮膚炎、皮膚掻痒感、皮膚発赤、湿疹、膨疹、頭痛、頭重、めまい、眠気、嘔吐、全身倦怠感、血尿、多尿、乏尿、むくみ、せき、息切れ、鼻水、鼻閉、鼻・喉の痛み、胸痛、呼吸困難、喘息様発作、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96629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・熱、火花、裸火、高温のもののような着火源から遠ざけること。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・静電気放電や火花による引火を防止すること。</a:t>
                      </a:r>
                    </a:p>
                    <a:p>
                      <a:r>
                        <a:rPr kumimoji="1" lang="ja-JP" altLang="en-US" sz="800" dirty="0">
                          <a:latin typeface="MS Gothic" charset="-128"/>
                          <a:ea typeface="MS Gothic" charset="-128"/>
                          <a:cs typeface="MS Gothic" charset="-128"/>
                        </a:rPr>
                        <a:t>・個人用保護具や換気装置を使用し、ばく露を避けること。</a:t>
                      </a:r>
                    </a:p>
                    <a:p>
                      <a:r>
                        <a:rPr kumimoji="1" lang="ja-JP" altLang="en-US" sz="800" dirty="0">
                          <a:latin typeface="MS Gothic" charset="-128"/>
                          <a:ea typeface="MS Gothic" charset="-128"/>
                          <a:cs typeface="MS Gothic" charset="-128"/>
                        </a:rPr>
                        <a:t>・屋外又は換気の良い区域でのみ使用すること。</a:t>
                      </a:r>
                    </a:p>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・取扱い後はよく手を洗うこと。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585063">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送気マスク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・被災者を新鮮な空気のある場所に移動し、呼吸しやすい姿勢で休息</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させること。</a:t>
                      </a:r>
                    </a:p>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・汚染された衣類を脱ぐこと。</a:t>
                      </a:r>
                    </a:p>
                    <a:p>
                      <a:r>
                        <a:rPr kumimoji="1" lang="ja-JP" altLang="en-US" sz="800" dirty="0">
                          <a:latin typeface="MS Gothic" charset="-128"/>
                          <a:ea typeface="MS Gothic" charset="-128"/>
                          <a:cs typeface="MS Gothic" charset="-128"/>
                        </a:rPr>
                        <a:t>・皮膚を速やかに洗浄すること。</a:t>
                      </a:r>
                    </a:p>
                    <a:p>
                      <a:r>
                        <a:rPr kumimoji="1" lang="ja-JP" altLang="en-US" sz="800" dirty="0">
                          <a:latin typeface="MS Gothic" charset="-128"/>
                          <a:ea typeface="MS Gothic" charset="-128"/>
                          <a:cs typeface="MS Gothic" charset="-128"/>
                        </a:rPr>
                        <a:t>・多量の水と石鹸で洗うこと。</a:t>
                      </a:r>
                    </a:p>
                    <a:p>
                      <a:r>
                        <a:rPr kumimoji="1" lang="ja-JP" altLang="en-US" sz="800" dirty="0">
                          <a:latin typeface="MS Gothic" charset="-128"/>
                          <a:ea typeface="MS Gothic" charset="-128"/>
                          <a:cs typeface="MS Gothic" charset="-128"/>
                        </a:rPr>
                        <a:t>・皮膚刺激が生じた場合、医師の診断、手当てを受けること。</a:t>
                      </a:r>
                    </a:p>
                    <a:p>
                      <a:r>
                        <a:rPr kumimoji="1" lang="ja-JP" altLang="en-US" sz="800" dirty="0">
                          <a:latin typeface="MS Gothic" charset="-128"/>
                          <a:ea typeface="MS Gothic" charset="-128"/>
                          <a:cs typeface="MS Gothic" charset="-128"/>
                        </a:rPr>
                        <a:t>・医師の手当、診断を受けること。</a:t>
                      </a:r>
                    </a:p>
                    <a:p>
                      <a:r>
                        <a:rPr kumimoji="1" lang="ja-JP" altLang="en-US" sz="800" dirty="0">
                          <a:latin typeface="MS Gothic" charset="-128"/>
                          <a:ea typeface="MS Gothic" charset="-128"/>
                          <a:cs typeface="MS Gothic" charset="-128"/>
                        </a:rPr>
                        <a:t>・汚染された衣類を再使用する前に洗濯すること。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・直ちに医師に連絡すること。</a:t>
                      </a:r>
                    </a:p>
                    <a:p>
                      <a:r>
                        <a:rPr kumimoji="1" lang="ja-JP" altLang="en-US" sz="800" dirty="0">
                          <a:latin typeface="MS Gothic" charset="-128"/>
                          <a:ea typeface="MS Gothic" charset="-128"/>
                          <a:cs typeface="MS Gothic" charset="-128"/>
                        </a:rPr>
                        <a:t>・水で数分間、注意深く洗うこと。次に、コンタクトレンズを着用して</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いて容易に外せる場合は外すこと。その後も洗浄を続けること。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・口をすすぐこと。</a:t>
                      </a:r>
                    </a:p>
                    <a:p>
                      <a:r>
                        <a:rPr kumimoji="1" lang="ja-JP" altLang="en-US" sz="800" dirty="0">
                          <a:latin typeface="MS Gothic" charset="-128"/>
                          <a:ea typeface="MS Gothic" charset="-128"/>
                          <a:cs typeface="MS Gothic" charset="-128"/>
                        </a:rPr>
                        <a:t>・医師の手当、診断を受けること。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1183541"/>
            <a:ext cx="436020" cy="436020"/>
          </a:xfrm>
          <a:prstGeom prst="rect">
            <a:avLst/>
          </a:prstGeom>
        </p:spPr>
      </p:pic>
      <p:pic>
        <p:nvPicPr>
          <p:cNvPr id="2" name="Picture 2" descr="skull">
            <a:extLst>
              <a:ext uri="{FF2B5EF4-FFF2-40B4-BE49-F238E27FC236}">
                <a16:creationId xmlns:a16="http://schemas.microsoft.com/office/drawing/2014/main" id="{15595D94-CC99-B995-8C38-A4259F0255E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91772"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図 4" descr="炎">
            <a:extLst>
              <a:ext uri="{FF2B5EF4-FFF2-40B4-BE49-F238E27FC236}">
                <a16:creationId xmlns:a16="http://schemas.microsoft.com/office/drawing/2014/main" id="{D149B8CE-6E0F-CD57-E3AA-30D0F513CF8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95849" y="1176966"/>
            <a:ext cx="428625" cy="428625"/>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腐食性">
            <a:extLst>
              <a:ext uri="{FF2B5EF4-FFF2-40B4-BE49-F238E27FC236}">
                <a16:creationId xmlns:a16="http://schemas.microsoft.com/office/drawing/2014/main" id="{C4858F51-71EB-706C-74CE-930B6BEF6A6B}"/>
              </a:ext>
            </a:extLst>
          </p:cNvPr>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87270" y="1189467"/>
            <a:ext cx="435600"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77511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96</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900783892"/>
              </p:ext>
            </p:extLst>
          </p:nvPr>
        </p:nvGraphicFramePr>
        <p:xfrm>
          <a:off x="366276" y="734647"/>
          <a:ext cx="4595097" cy="6470273"/>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ニトログリコール</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Nitroglycol</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O₂NO–CH₂–CH₂–ONO₂</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RN:628-96-6</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中枢神経障害、末梢神経障害、循環器系障害（狭心症様発作または血管運動神経障害）、血液系障害、消化器系障害</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頭痛、頭重、めまい、眠気、嘔吐、全身倦怠感、肩こり、冷感、神経痛、脱力感、腹痛、下痢、吐き気、食欲不振、四肢の知覚異常、四肢の運動障害、顔面蒼白、心悸亢進（動悸）、めまい、ふらつき</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48927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・粉砕／衝撃／摩擦のような乱暴な取扱いをしないこと。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・粉じん・蒸気などを吸入しないこと。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、ラテックス</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、クロロプレン</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、ネオプレン</a:t>
                      </a:r>
                      <a:r>
                        <a:rPr kumimoji="1" lang="en-US" altLang="ja-JP" sz="800" dirty="0">
                          <a:latin typeface="MS Gothic" charset="-128"/>
                          <a:ea typeface="MS Gothic" charset="-128"/>
                          <a:cs typeface="MS Gothic" charset="-128"/>
                        </a:rPr>
                        <a:t>×</a:t>
                      </a: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・新鮮な空気のある場所に移動し、呼吸しやすい姿勢で安静にさせる。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・意識がないが呼吸がある場合は、横向きに安定した姿勢で寝かせ、</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低体温症から保護する。</a:t>
                      </a:r>
                    </a:p>
                    <a:p>
                      <a:r>
                        <a:rPr kumimoji="1" lang="ja-JP" altLang="en-US" sz="800" dirty="0">
                          <a:latin typeface="MS Gothic" charset="-128"/>
                          <a:ea typeface="MS Gothic" charset="-128"/>
                          <a:cs typeface="MS Gothic" charset="-128"/>
                        </a:rPr>
                        <a:t>・気分が悪い時や呼吸に関する症状が現れた場合は、医師の診察／</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手当てを受けること。</a:t>
                      </a:r>
                    </a:p>
                    <a:p>
                      <a:r>
                        <a:rPr kumimoji="1" lang="ja-JP" altLang="en-US" sz="800" dirty="0">
                          <a:latin typeface="MS Gothic" charset="-128"/>
                          <a:ea typeface="MS Gothic" charset="-128"/>
                          <a:cs typeface="MS Gothic" charset="-128"/>
                        </a:rPr>
                        <a:t>・呼吸困難な場合は酸素吸入をさせる。</a:t>
                      </a:r>
                    </a:p>
                    <a:p>
                      <a:r>
                        <a:rPr kumimoji="1" lang="ja-JP" altLang="en-US" sz="800" dirty="0">
                          <a:latin typeface="MS Gothic" charset="-128"/>
                          <a:ea typeface="MS Gothic" charset="-128"/>
                          <a:cs typeface="MS Gothic" charset="-128"/>
                        </a:rPr>
                        <a:t>・心停止（反応がなく、呼吸が正常でない）の場合は、直ちに胸骨圧迫</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と人工呼吸を行う。可能な場合は、自動体外式除細動器</a:t>
                      </a:r>
                      <a:r>
                        <a:rPr kumimoji="1" lang="en-US" altLang="ja-JP" sz="800" dirty="0">
                          <a:latin typeface="MS Gothic" charset="-128"/>
                          <a:ea typeface="MS Gothic" charset="-128"/>
                          <a:cs typeface="MS Gothic" charset="-128"/>
                        </a:rPr>
                        <a:t>(AED)</a:t>
                      </a:r>
                      <a:r>
                        <a:rPr kumimoji="1" lang="ja-JP" altLang="en-US" sz="800" dirty="0">
                          <a:latin typeface="MS Gothic" charset="-128"/>
                          <a:ea typeface="MS Gothic" charset="-128"/>
                          <a:cs typeface="MS Gothic" charset="-128"/>
                        </a:rPr>
                        <a:t>を使用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a:t>
                      </a:r>
                    </a:p>
                    <a:p>
                      <a:r>
                        <a:rPr kumimoji="1" lang="ja-JP" altLang="en-US" sz="800" dirty="0">
                          <a:latin typeface="MS Gothic" charset="-128"/>
                          <a:ea typeface="MS Gothic" charset="-128"/>
                          <a:cs typeface="MS Gothic" charset="-128"/>
                        </a:rPr>
                        <a:t>・皮膚に付着した部分を流水またはシャワーで洗い流したのち、水と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石けんで丁寧に洗浄する。</a:t>
                      </a:r>
                    </a:p>
                    <a:p>
                      <a:r>
                        <a:rPr kumimoji="1" lang="ja-JP" altLang="en-US" sz="800" dirty="0">
                          <a:latin typeface="MS Gothic" charset="-128"/>
                          <a:ea typeface="MS Gothic" charset="-128"/>
                          <a:cs typeface="MS Gothic" charset="-128"/>
                        </a:rPr>
                        <a:t>・被害者を静かな場所に寝かせ、低体温症にならないようにする。</a:t>
                      </a:r>
                    </a:p>
                    <a:p>
                      <a:r>
                        <a:rPr kumimoji="1" lang="ja-JP" altLang="en-US" sz="800" dirty="0">
                          <a:latin typeface="MS Gothic" charset="-128"/>
                          <a:ea typeface="MS Gothic" charset="-128"/>
                          <a:cs typeface="MS Gothic" charset="-128"/>
                        </a:rPr>
                        <a:t>・医師の診察／手当てを受けること。</a:t>
                      </a:r>
                    </a:p>
                    <a:p>
                      <a:r>
                        <a:rPr kumimoji="1" lang="ja-JP" altLang="en-US" sz="800" dirty="0">
                          <a:latin typeface="MS Gothic" charset="-128"/>
                          <a:ea typeface="MS Gothic" charset="-128"/>
                          <a:cs typeface="MS Gothic" charset="-128"/>
                        </a:rPr>
                        <a:t>・蒸気への同時吸入ばく露に注意すること。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まぶたを大きく広げて流水で少なくとも</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分間、患部を洗眼する。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・口をすすぎ、液体を吐き出す。</a:t>
                      </a:r>
                    </a:p>
                    <a:p>
                      <a:r>
                        <a:rPr kumimoji="1" lang="ja-JP" altLang="en-US" sz="800" dirty="0">
                          <a:latin typeface="MS Gothic" charset="-128"/>
                          <a:ea typeface="MS Gothic" charset="-128"/>
                          <a:cs typeface="MS Gothic" charset="-128"/>
                        </a:rPr>
                        <a:t>・無理に吐かせないこと。</a:t>
                      </a:r>
                    </a:p>
                    <a:p>
                      <a:r>
                        <a:rPr kumimoji="1" lang="ja-JP" altLang="en-US" sz="800" dirty="0">
                          <a:latin typeface="MS Gothic" charset="-128"/>
                          <a:ea typeface="MS Gothic" charset="-128"/>
                          <a:cs typeface="MS Gothic" charset="-128"/>
                        </a:rPr>
                        <a:t>・中毒の症状は、一定期間遅れて現れることがある。</a:t>
                      </a:r>
                    </a:p>
                    <a:p>
                      <a:r>
                        <a:rPr kumimoji="1" lang="ja-JP" altLang="en-US" sz="800" dirty="0">
                          <a:latin typeface="MS Gothic" charset="-128"/>
                          <a:ea typeface="MS Gothic" charset="-128"/>
                          <a:cs typeface="MS Gothic" charset="-128"/>
                        </a:rPr>
                        <a:t>・自然嘔吐の場合は、嘔吐物が呼吸器に侵入するのを防ぐため、頭を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胸より低くし、うつぶせの姿勢にする。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9283" y="1183541"/>
            <a:ext cx="436020" cy="436020"/>
          </a:xfrm>
          <a:prstGeom prst="rect">
            <a:avLst/>
          </a:prstGeom>
        </p:spPr>
      </p:pic>
      <p:pic>
        <p:nvPicPr>
          <p:cNvPr id="5" name="図 4">
            <a:extLst>
              <a:ext uri="{FF2B5EF4-FFF2-40B4-BE49-F238E27FC236}">
                <a16:creationId xmlns:a16="http://schemas.microsoft.com/office/drawing/2014/main" id="{D13D0406-2E5D-75EC-DCCE-760018CD9C0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6532" y="1177986"/>
            <a:ext cx="436020" cy="434437"/>
          </a:xfrm>
          <a:prstGeom prst="rect">
            <a:avLst/>
          </a:prstGeom>
        </p:spPr>
      </p:pic>
      <p:pic>
        <p:nvPicPr>
          <p:cNvPr id="7" name="図 6" descr="爆弾の爆発">
            <a:extLst>
              <a:ext uri="{FF2B5EF4-FFF2-40B4-BE49-F238E27FC236}">
                <a16:creationId xmlns:a16="http://schemas.microsoft.com/office/drawing/2014/main" id="{93396E01-40AA-4B66-BA53-04614BA58E4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89334" y="1184336"/>
            <a:ext cx="438636" cy="435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937796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97</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4261510356"/>
              </p:ext>
            </p:extLst>
          </p:nvPr>
        </p:nvGraphicFramePr>
        <p:xfrm>
          <a:off x="366276" y="734647"/>
          <a:ext cx="4595097" cy="632879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パラ</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ジメチルアミノアゾベンゼン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p-</a:t>
                      </a:r>
                      <a:r>
                        <a:rPr lang="en-US" altLang="ja-JP" sz="900" u="none" strike="noStrike" dirty="0" err="1">
                          <a:solidFill>
                            <a:schemeClr val="tx1">
                              <a:lumMod val="95000"/>
                              <a:lumOff val="5000"/>
                            </a:schemeClr>
                          </a:solidFill>
                          <a:effectLst/>
                          <a:latin typeface="MS Gothic" charset="-128"/>
                          <a:ea typeface="MS Gothic" charset="-128"/>
                          <a:cs typeface="MS Gothic" charset="-128"/>
                        </a:rPr>
                        <a:t>Dimethylaminoazobenzene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pt-BR" altLang="ja-JP" sz="900" u="none" strike="noStrike" dirty="0">
                          <a:solidFill>
                            <a:schemeClr val="tx1">
                              <a:lumMod val="95000"/>
                              <a:lumOff val="5000"/>
                            </a:schemeClr>
                          </a:solidFill>
                          <a:effectLst/>
                          <a:latin typeface="MS Gothic" charset="-128"/>
                          <a:ea typeface="MS Gothic" charset="-128"/>
                          <a:cs typeface="MS Gothic" charset="-128"/>
                        </a:rPr>
                        <a:t>(CH₃)₂N–C₆H₄–N=N–C₆H₅</a:t>
                      </a: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RN:60-11-7</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前眼部障害、皮膚障害、気道障害、泌尿器系障害、泌尿器系腫瘍、肝障害、発がんのおそれの疑い（肝臓がん）</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眼の痛み、流涙、結膜充血、せき、咽頭痛、喘鳴、呼吸器の刺激症状、皮膚掻痒感（かゆみ）、皮膚発赤、血尿、頻尿、排尿痛、下腹部痛、残尿感、全身倦怠感、体重減少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・使用場所で飲食・喫煙をしないこと。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・容器を密閉しておくこと。</a:t>
                      </a: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第三管理区分発生場所や漏洩により蒸気または粉じんが発散している場所など、高濃度ばく露のおそれがある場所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防じん機能を有する有機ガス用防毒マスク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空気の新鮮な場所に移し、呼吸しやすい姿勢で休息させること。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・多量の水と石けんで洗うこと。</a:t>
                      </a:r>
                    </a:p>
                    <a:p>
                      <a:r>
                        <a:rPr kumimoji="1" lang="ja-JP" altLang="en-US" sz="800" dirty="0">
                          <a:latin typeface="MS Gothic" charset="-128"/>
                          <a:ea typeface="MS Gothic" charset="-128"/>
                          <a:cs typeface="MS Gothic" charset="-128"/>
                        </a:rPr>
                        <a:t>・皮膚刺激が生じた場合：医師の診断、手当てを受けること。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数分間多量の水で洗い流し</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できればコンタクトレンズをはずして</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医師の診断を受ける。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コップ</a:t>
                      </a:r>
                      <a:r>
                        <a:rPr kumimoji="1" lang="en-US" altLang="ja-JP" sz="800" dirty="0">
                          <a:latin typeface="MS Gothic" charset="-128"/>
                          <a:ea typeface="MS Gothic" charset="-128"/>
                          <a:cs typeface="MS Gothic" charset="-128"/>
                        </a:rPr>
                        <a:t>1</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a:t>
                      </a:r>
                      <a:r>
                        <a:rPr kumimoji="1" lang="ja-JP" altLang="en-US" sz="800" dirty="0">
                          <a:latin typeface="MS Gothic" charset="-128"/>
                          <a:ea typeface="MS Gothic" charset="-128"/>
                          <a:cs typeface="MS Gothic" charset="-128"/>
                        </a:rPr>
                        <a:t>杯の水を飲ませる。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12" name="図 11">
            <a:extLst>
              <a:ext uri="{FF2B5EF4-FFF2-40B4-BE49-F238E27FC236}">
                <a16:creationId xmlns:a16="http://schemas.microsoft.com/office/drawing/2014/main" id="{D79C7755-D41D-C120-5B50-D17FBC42F4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9333" y="1183541"/>
            <a:ext cx="436020" cy="436020"/>
          </a:xfrm>
          <a:prstGeom prst="rect">
            <a:avLst/>
          </a:prstGeom>
        </p:spPr>
      </p:pic>
    </p:spTree>
    <p:extLst>
      <p:ext uri="{BB962C8B-B14F-4D97-AF65-F5344CB8AC3E}">
        <p14:creationId xmlns:p14="http://schemas.microsoft.com/office/powerpoint/2010/main" val="406975921"/>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98</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1338712883"/>
              </p:ext>
            </p:extLst>
          </p:nvPr>
        </p:nvGraphicFramePr>
        <p:xfrm>
          <a:off x="366276" y="734647"/>
          <a:ext cx="4595097" cy="632879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パラ</a:t>
                      </a:r>
                      <a:r>
                        <a:rPr lang="en-US" altLang="ja-JP" sz="1400" u="none" strike="noStrike" dirty="0">
                          <a:solidFill>
                            <a:schemeClr val="tx1">
                              <a:lumMod val="95000"/>
                              <a:lumOff val="5000"/>
                            </a:schemeClr>
                          </a:solidFill>
                          <a:effectLst/>
                          <a:latin typeface="MS Gothic" charset="-128"/>
                          <a:ea typeface="MS Gothic" charset="-128"/>
                          <a:cs typeface="MS Gothic" charset="-128"/>
                        </a:rPr>
                        <a:t>-</a:t>
                      </a:r>
                      <a:r>
                        <a:rPr lang="ja-JP" altLang="en-US" sz="1400" u="none" strike="noStrike" dirty="0">
                          <a:solidFill>
                            <a:schemeClr val="tx1">
                              <a:lumMod val="95000"/>
                              <a:lumOff val="5000"/>
                            </a:schemeClr>
                          </a:solidFill>
                          <a:effectLst/>
                          <a:latin typeface="MS Gothic" charset="-128"/>
                          <a:ea typeface="MS Gothic" charset="-128"/>
                          <a:cs typeface="MS Gothic" charset="-128"/>
                        </a:rPr>
                        <a:t>ニトロクロロベンゼン</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p-</a:t>
                      </a:r>
                      <a:r>
                        <a:rPr lang="en-US" altLang="ja-JP" sz="900" u="none" strike="noStrike" dirty="0" err="1">
                          <a:solidFill>
                            <a:schemeClr val="tx1">
                              <a:lumMod val="95000"/>
                              <a:lumOff val="5000"/>
                            </a:schemeClr>
                          </a:solidFill>
                          <a:effectLst/>
                          <a:latin typeface="MS Gothic" charset="-128"/>
                          <a:ea typeface="MS Gothic" charset="-128"/>
                          <a:cs typeface="MS Gothic" charset="-128"/>
                        </a:rPr>
                        <a:t>Nitrochlorobenzene</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Cl–C₆H₄–NO₂</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RN:100-00-5</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中枢神経障害、血液系障害（溶血性貧血、メトヘモグロビン血症）、発がんのおそれ、生殖毒性のおそれ</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468000">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頭痛、頭重、めまい、眠気、嘔吐、全身倦怠感、顔面蒼白、心悸亢進（動悸）、めまい、ふらつき、疲労感、チアノーゼ、尿の着色、全身倦怠感、体重減少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847955">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注意事項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・粉じん・蒸気などを吸入しないこと。</a:t>
                      </a:r>
                    </a:p>
                    <a:p>
                      <a:r>
                        <a:rPr kumimoji="1" lang="ja-JP" altLang="en-US" sz="800" dirty="0">
                          <a:latin typeface="MS Gothic" charset="-128"/>
                          <a:ea typeface="MS Gothic" charset="-128"/>
                          <a:cs typeface="MS Gothic" charset="-128"/>
                        </a:rPr>
                        <a:t>・取扱い後は手をよく洗うこと。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864000">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第三管理区分発生場所や漏洩により蒸気が発散している場所など、高濃度ばく露のおそれがある場所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有機ガス用防毒マスク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algn="ctr"/>
                      <a:r>
                        <a:rPr kumimoji="1" lang="ja-JP" altLang="en-US" sz="750" dirty="0">
                          <a:latin typeface="MS Gothic" charset="-128"/>
                          <a:ea typeface="MS Gothic" charset="-128"/>
                          <a:cs typeface="MS Gothic" charset="-128"/>
                        </a:rPr>
                        <a:t>応急措置</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・医師の診察／手当てを受けること。</a:t>
                      </a:r>
                    </a:p>
                    <a:p>
                      <a:r>
                        <a:rPr kumimoji="1" lang="ja-JP" altLang="en-US" sz="800" dirty="0">
                          <a:latin typeface="MS Gothic" charset="-128"/>
                          <a:ea typeface="MS Gothic" charset="-128"/>
                          <a:cs typeface="MS Gothic" charset="-128"/>
                        </a:rPr>
                        <a:t>・医師に連絡すること。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・多量の水／石けんで洗うこと。</a:t>
                      </a:r>
                    </a:p>
                    <a:p>
                      <a:r>
                        <a:rPr kumimoji="1" lang="ja-JP" altLang="en-US" sz="800" dirty="0">
                          <a:latin typeface="MS Gothic" charset="-128"/>
                          <a:ea typeface="MS Gothic" charset="-128"/>
                          <a:cs typeface="MS Gothic" charset="-128"/>
                        </a:rPr>
                        <a:t>・特別な処置が必要である。</a:t>
                      </a:r>
                    </a:p>
                    <a:p>
                      <a:r>
                        <a:rPr kumimoji="1" lang="ja-JP" altLang="en-US" sz="800" dirty="0">
                          <a:latin typeface="MS Gothic" charset="-128"/>
                          <a:ea typeface="MS Gothic" charset="-128"/>
                          <a:cs typeface="MS Gothic" charset="-128"/>
                        </a:rPr>
                        <a:t>・汚染された衣類を直ちに全て脱ぎ、再使用する場合には洗濯をする。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648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数分間多量の水で洗い流し</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できればコンタクトレンズをはずして</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医療機関に連絡する。 </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・気分が悪いときは医師に連絡すること。</a:t>
                      </a:r>
                    </a:p>
                    <a:p>
                      <a:r>
                        <a:rPr kumimoji="1" lang="ja-JP" altLang="en-US" sz="800" dirty="0">
                          <a:latin typeface="MS Gothic" charset="-128"/>
                          <a:ea typeface="MS Gothic" charset="-128"/>
                          <a:cs typeface="MS Gothic" charset="-128"/>
                        </a:rPr>
                        <a:t>・口をすすぐこと。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5793"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88914" y="118443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図 8">
            <a:extLst>
              <a:ext uri="{FF2B5EF4-FFF2-40B4-BE49-F238E27FC236}">
                <a16:creationId xmlns:a16="http://schemas.microsoft.com/office/drawing/2014/main" id="{06AE9413-6ADF-E149-FA77-5CF4A901D4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439707" y="1184332"/>
            <a:ext cx="436019" cy="434437"/>
          </a:xfrm>
          <a:prstGeom prst="rect">
            <a:avLst/>
          </a:prstGeom>
        </p:spPr>
      </p:pic>
    </p:spTree>
    <p:extLst>
      <p:ext uri="{BB962C8B-B14F-4D97-AF65-F5344CB8AC3E}">
        <p14:creationId xmlns:p14="http://schemas.microsoft.com/office/powerpoint/2010/main" val="109420091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スライド番号プレースホルダー 2"/>
          <p:cNvSpPr>
            <a:spLocks noGrp="1"/>
          </p:cNvSpPr>
          <p:nvPr>
            <p:ph type="sldNum" sz="quarter" idx="12"/>
          </p:nvPr>
        </p:nvSpPr>
        <p:spPr/>
        <p:txBody>
          <a:bodyPr/>
          <a:lstStyle/>
          <a:p>
            <a:fld id="{CE91391B-3798-2947-9D6E-4711C58437E3}" type="slidenum">
              <a:rPr lang="ja-JP" altLang="en-US" smtClean="0"/>
              <a:pPr/>
              <a:t>99</a:t>
            </a:fld>
            <a:endParaRPr lang="ja-JP" altLang="en-US" dirty="0"/>
          </a:p>
        </p:txBody>
      </p:sp>
      <p:graphicFrame>
        <p:nvGraphicFramePr>
          <p:cNvPr id="4" name="表 3"/>
          <p:cNvGraphicFramePr>
            <a:graphicFrameLocks noGrp="1"/>
          </p:cNvGraphicFramePr>
          <p:nvPr>
            <p:extLst>
              <p:ext uri="{D42A27DB-BD31-4B8C-83A1-F6EECF244321}">
                <p14:modId xmlns:p14="http://schemas.microsoft.com/office/powerpoint/2010/main" val="2835254242"/>
              </p:ext>
            </p:extLst>
          </p:nvPr>
        </p:nvGraphicFramePr>
        <p:xfrm>
          <a:off x="366276" y="734647"/>
          <a:ext cx="4595097" cy="6481685"/>
        </p:xfrm>
        <a:graphic>
          <a:graphicData uri="http://schemas.openxmlformats.org/drawingml/2006/table">
            <a:tbl>
              <a:tblPr firstRow="1" bandRow="1">
                <a:tableStyleId>{2D5ABB26-0587-4C30-8999-92F81FD0307C}</a:tableStyleId>
              </a:tblPr>
              <a:tblGrid>
                <a:gridCol w="571875">
                  <a:extLst>
                    <a:ext uri="{9D8B030D-6E8A-4147-A177-3AD203B41FA5}">
                      <a16:colId xmlns:a16="http://schemas.microsoft.com/office/drawing/2014/main" val="20000"/>
                    </a:ext>
                  </a:extLst>
                </a:gridCol>
                <a:gridCol w="602414">
                  <a:extLst>
                    <a:ext uri="{9D8B030D-6E8A-4147-A177-3AD203B41FA5}">
                      <a16:colId xmlns:a16="http://schemas.microsoft.com/office/drawing/2014/main" val="20001"/>
                    </a:ext>
                  </a:extLst>
                </a:gridCol>
                <a:gridCol w="411948">
                  <a:extLst>
                    <a:ext uri="{9D8B030D-6E8A-4147-A177-3AD203B41FA5}">
                      <a16:colId xmlns:a16="http://schemas.microsoft.com/office/drawing/2014/main" val="20002"/>
                    </a:ext>
                  </a:extLst>
                </a:gridCol>
                <a:gridCol w="3008860">
                  <a:extLst>
                    <a:ext uri="{9D8B030D-6E8A-4147-A177-3AD203B41FA5}">
                      <a16:colId xmlns:a16="http://schemas.microsoft.com/office/drawing/2014/main" val="20003"/>
                    </a:ext>
                  </a:extLst>
                </a:gridCol>
              </a:tblGrid>
              <a:tr h="972000">
                <a:tc gridSpan="4">
                  <a:txBody>
                    <a:bodyPr/>
                    <a:lstStyle/>
                    <a:p>
                      <a:pPr algn="l" fontAlgn="b">
                        <a:lnSpc>
                          <a:spcPct val="150000"/>
                        </a:lnSpc>
                      </a:pPr>
                      <a:r>
                        <a:rPr lang="ja-JP" altLang="en-US" sz="1400" u="none" strike="noStrike" dirty="0">
                          <a:solidFill>
                            <a:schemeClr val="tx1">
                              <a:lumMod val="95000"/>
                              <a:lumOff val="5000"/>
                            </a:schemeClr>
                          </a:solidFill>
                          <a:effectLst/>
                          <a:latin typeface="MS Gothic" charset="-128"/>
                          <a:ea typeface="MS Gothic" charset="-128"/>
                          <a:cs typeface="MS Gothic" charset="-128"/>
                        </a:rPr>
                        <a:t>砒素及びその化合物</a:t>
                      </a:r>
                      <a:endParaRPr lang="en-US" altLang="ja-JP" sz="1400" u="none" strike="noStrike"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900" u="none" strike="noStrike" dirty="0">
                          <a:solidFill>
                            <a:schemeClr val="tx1">
                              <a:lumMod val="95000"/>
                              <a:lumOff val="5000"/>
                            </a:schemeClr>
                          </a:solidFill>
                          <a:effectLst/>
                          <a:latin typeface="MS Gothic" charset="-128"/>
                          <a:ea typeface="MS Gothic" charset="-128"/>
                          <a:cs typeface="MS Gothic" charset="-128"/>
                        </a:rPr>
                        <a:t>Arsenic and its compounds</a:t>
                      </a:r>
                      <a:br>
                        <a:rPr lang="ja-JP" altLang="en-US" sz="900" u="none" strike="noStrike" dirty="0">
                          <a:solidFill>
                            <a:schemeClr val="tx1">
                              <a:lumMod val="95000"/>
                              <a:lumOff val="5000"/>
                            </a:schemeClr>
                          </a:solidFill>
                          <a:effectLst/>
                          <a:latin typeface="MS Gothic" charset="-128"/>
                          <a:ea typeface="MS Gothic" charset="-128"/>
                          <a:cs typeface="MS Gothic" charset="-128"/>
                        </a:rPr>
                      </a:br>
                      <a:r>
                        <a:rPr lang="en-US" altLang="ja-JP" sz="900" u="none" strike="noStrike" dirty="0">
                          <a:solidFill>
                            <a:schemeClr val="tx1">
                              <a:lumMod val="95000"/>
                              <a:lumOff val="5000"/>
                            </a:schemeClr>
                          </a:solidFill>
                          <a:effectLst/>
                          <a:latin typeface="MS Gothic" charset="-128"/>
                          <a:ea typeface="MS Gothic" charset="-128"/>
                          <a:cs typeface="MS Gothic" charset="-128"/>
                        </a:rPr>
                        <a:t>As</a:t>
                      </a:r>
                      <a:endParaRPr lang="en-US" altLang="ja-JP" sz="900" u="none" strike="noStrike" baseline="-25000" dirty="0">
                        <a:solidFill>
                          <a:schemeClr val="tx1">
                            <a:lumMod val="95000"/>
                            <a:lumOff val="5000"/>
                          </a:schemeClr>
                        </a:solidFill>
                        <a:effectLst/>
                        <a:latin typeface="MS Gothic" charset="-128"/>
                        <a:ea typeface="MS Gothic" charset="-128"/>
                        <a:cs typeface="MS Gothic" charset="-128"/>
                      </a:endParaRPr>
                    </a:p>
                    <a:p>
                      <a:pPr algn="l" fontAlgn="b">
                        <a:lnSpc>
                          <a:spcPts val="1200"/>
                        </a:lnSpc>
                      </a:pP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CAS RN:7440-38-2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1327-53-3</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7784-46-5</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637-03-6</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a:t>
                      </a:r>
                      <a:r>
                        <a:rPr lang="en-US" altLang="ja-JP" sz="700" b="0" u="none" strike="noStrike" baseline="0" dirty="0">
                          <a:solidFill>
                            <a:schemeClr val="tx1">
                              <a:lumMod val="95000"/>
                              <a:lumOff val="5000"/>
                            </a:schemeClr>
                          </a:solidFill>
                          <a:effectLst/>
                          <a:latin typeface="MS Gothic" charset="-128"/>
                          <a:ea typeface="MS Gothic" charset="-128"/>
                          <a:cs typeface="MS Gothic" charset="-128"/>
                        </a:rPr>
                        <a:t>12279-90-2</a:t>
                      </a:r>
                      <a:r>
                        <a:rPr lang="ja-JP" altLang="en-US" sz="700" b="0" u="none" strike="noStrike" baseline="0" dirty="0">
                          <a:solidFill>
                            <a:schemeClr val="tx1">
                              <a:lumMod val="95000"/>
                              <a:lumOff val="5000"/>
                            </a:schemeClr>
                          </a:solidFill>
                          <a:effectLst/>
                          <a:latin typeface="MS Gothic" charset="-128"/>
                          <a:ea typeface="MS Gothic" charset="-128"/>
                          <a:cs typeface="MS Gothic" charset="-128"/>
                        </a:rPr>
                        <a:t>など</a:t>
                      </a:r>
                      <a:endParaRPr lang="en-US" altLang="ja-JP" sz="700" b="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90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F3B78">
                        <a:alpha val="40000"/>
                      </a:srgbClr>
                    </a:solidFill>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0"/>
                  </a:ext>
                </a:extLst>
              </a:tr>
              <a:tr h="0">
                <a:tc gridSpan="4">
                  <a:txBody>
                    <a:bodyPr/>
                    <a:lstStyle/>
                    <a:p>
                      <a:pPr algn="l" fontAlgn="b">
                        <a:lnSpc>
                          <a:spcPts val="0"/>
                        </a:lnSpc>
                      </a:pPr>
                      <a:endParaRPr lang="en-US" altLang="ja-JP" sz="100" b="0" i="0" u="none" strike="noStrike" baseline="0" dirty="0">
                        <a:solidFill>
                          <a:schemeClr val="tx1">
                            <a:lumMod val="95000"/>
                            <a:lumOff val="5000"/>
                          </a:schemeClr>
                        </a:solidFill>
                        <a:effectLst/>
                        <a:latin typeface="MS Gothic" charset="-128"/>
                        <a:ea typeface="MS Gothic" charset="-128"/>
                        <a:cs typeface="MS Gothic" charset="-128"/>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19050" cap="flat" cmpd="sng" algn="ctr">
                      <a:solidFill>
                        <a:schemeClr val="bg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alpha val="40000"/>
                      </a:schemeClr>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0001"/>
                  </a:ext>
                </a:extLst>
              </a:tr>
              <a:tr h="252000">
                <a:tc rowSpan="2">
                  <a:txBody>
                    <a:bodyPr/>
                    <a:lstStyle/>
                    <a:p>
                      <a:pPr algn="ctr"/>
                      <a:r>
                        <a:rPr kumimoji="1" lang="ja-JP" altLang="en-US" sz="750" dirty="0">
                          <a:latin typeface="MS Gothic" charset="-128"/>
                          <a:ea typeface="MS Gothic" charset="-128"/>
                          <a:cs typeface="MS Gothic" charset="-128"/>
                        </a:rPr>
                        <a:t>生じる</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おそれの</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ある疾病</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613978">
                        <a:alpha val="40000"/>
                      </a:srgbClr>
                    </a:solidFill>
                  </a:tcPr>
                </a:tc>
                <a:tc>
                  <a:txBody>
                    <a:bodyPr/>
                    <a:lstStyle/>
                    <a:p>
                      <a:pPr algn="ctr"/>
                      <a:r>
                        <a:rPr kumimoji="1" lang="ja-JP" altLang="en-US" sz="800" dirty="0">
                          <a:latin typeface="MS Gothic" charset="-128"/>
                          <a:ea typeface="MS Gothic" charset="-128"/>
                          <a:cs typeface="MS Gothic" charset="-128"/>
                        </a:rPr>
                        <a:t>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前眼部障害、皮膚障害（黒皮症、角化症等）、末梢神経障害（下肢神経炎等）、気道障害、肺がん、皮膚がん、鼻中隔穿孔、肝障害、腎障害、消化器系障害、血液系障害、生殖毒性のおそれの疑い</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2"/>
                  </a:ext>
                </a:extLst>
              </a:tr>
              <a:tr h="536239">
                <a:tc vMerge="1">
                  <a:txBody>
                    <a:bodyPr/>
                    <a:lstStyle/>
                    <a:p>
                      <a:endParaRPr kumimoji="1" lang="ja-JP" altLang="en-US" dirty="0"/>
                    </a:p>
                  </a:txBody>
                  <a:tcP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症状</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眼の痛み、流涙、結膜充血、皮膚炎、皮膚掻痒感（かゆみ）、皮膚発赤、四肢の知覚異常、四肢の運動障害、せき、息切れ、鼻水、鼻閉、鼻・喉の痛み、口内炎、便秘、皮膚の色素沈着・色素脱失・角化等、皮膚潰瘍、爪及び毛髪の萎縮又は欠損、全身倦怠感、易疲労感、黄疸、血尿、多尿、乏尿、むくみ、腹痛、下痢、嘔吐、食欲不振、顔面蒼白、心悸亢進（動悸）、めまい、ふらつき、体重減少</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3"/>
                  </a:ext>
                </a:extLst>
              </a:tr>
              <a:tr h="622533">
                <a:tc>
                  <a:txBody>
                    <a:bodyPr/>
                    <a:lstStyle/>
                    <a:p>
                      <a:pPr algn="ctr"/>
                      <a:r>
                        <a:rPr kumimoji="1" lang="ja-JP" altLang="en-US" sz="750" dirty="0">
                          <a:latin typeface="MS Gothic" charset="-128"/>
                          <a:ea typeface="MS Gothic" charset="-128"/>
                          <a:cs typeface="MS Gothic" charset="-128"/>
                        </a:rPr>
                        <a:t>取扱い上の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注意事項</a:t>
                      </a:r>
                      <a:endParaRPr kumimoji="1" lang="en-US" altLang="ja-JP"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砒素</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・熱、高温のもの、火花、裸火及び他の着火源から遠ざけること。</a:t>
                      </a:r>
                    </a:p>
                    <a:p>
                      <a:r>
                        <a:rPr kumimoji="1" lang="ja-JP" altLang="en-US" sz="800" dirty="0">
                          <a:latin typeface="MS Gothic" charset="-128"/>
                          <a:ea typeface="MS Gothic" charset="-128"/>
                          <a:cs typeface="MS Gothic" charset="-128"/>
                        </a:rPr>
                        <a:t>・涼しいところに置くこと。</a:t>
                      </a:r>
                    </a:p>
                    <a:p>
                      <a:r>
                        <a:rPr kumimoji="1" lang="ja-JP" altLang="en-US" sz="800" dirty="0">
                          <a:latin typeface="MS Gothic" charset="-128"/>
                          <a:ea typeface="MS Gothic" charset="-128"/>
                          <a:cs typeface="MS Gothic" charset="-128"/>
                        </a:rPr>
                        <a:t>・取扱い後はよく手を洗うこと。</a:t>
                      </a:r>
                    </a:p>
                    <a:p>
                      <a:r>
                        <a:rPr kumimoji="1" lang="ja-JP" altLang="en-US" sz="800" dirty="0">
                          <a:latin typeface="MS Gothic" charset="-128"/>
                          <a:ea typeface="MS Gothic" charset="-128"/>
                          <a:cs typeface="MS Gothic" charset="-128"/>
                        </a:rPr>
                        <a:t>・使用場所で飲食・喫煙をしないこと。</a:t>
                      </a:r>
                    </a:p>
                    <a:p>
                      <a:r>
                        <a:rPr kumimoji="1" lang="ja-JP" altLang="en-US" sz="800" dirty="0">
                          <a:latin typeface="MS Gothic" charset="-128"/>
                          <a:ea typeface="MS Gothic" charset="-128"/>
                          <a:cs typeface="MS Gothic" charset="-128"/>
                        </a:rPr>
                        <a:t>・粉じん・蒸気などを吸入しないこと。</a:t>
                      </a:r>
                      <a:endParaRPr kumimoji="1" lang="en-US" altLang="ja-JP" sz="800" dirty="0">
                        <a:latin typeface="MS Gothic" charset="-128"/>
                        <a:ea typeface="MS Gothic" charset="-128"/>
                        <a:cs typeface="MS Gothic" charset="-128"/>
                      </a:endParaRPr>
                    </a:p>
                    <a:p>
                      <a:pPr marL="0" marR="0" lvl="0" indent="0" algn="l" defTabSz="399593" rtl="0" eaLnBrk="1" fontAlgn="auto" latinLnBrk="0" hangingPunct="1">
                        <a:lnSpc>
                          <a:spcPct val="100000"/>
                        </a:lnSpc>
                        <a:spcBef>
                          <a:spcPts val="0"/>
                        </a:spcBef>
                        <a:spcAft>
                          <a:spcPts val="0"/>
                        </a:spcAft>
                        <a:buClrTx/>
                        <a:buSzTx/>
                        <a:buFontTx/>
                        <a:buNone/>
                        <a:tabLst/>
                        <a:defRPr/>
                      </a:pPr>
                      <a:r>
                        <a:rPr kumimoji="1" lang="ja-JP" altLang="en-US" sz="800" dirty="0">
                          <a:latin typeface="MS Gothic" charset="-128"/>
                          <a:ea typeface="MS Gothic" charset="-128"/>
                          <a:cs typeface="MS Gothic" charset="-128"/>
                        </a:rPr>
                        <a:t>・環境への放出を避けること。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4"/>
                  </a:ext>
                </a:extLst>
              </a:tr>
              <a:tr h="743565">
                <a:tc rowSpan="3">
                  <a:txBody>
                    <a:bodyPr/>
                    <a:lstStyle/>
                    <a:p>
                      <a:pPr algn="ctr"/>
                      <a:r>
                        <a:rPr kumimoji="1" lang="ja-JP" altLang="en-US" sz="750" dirty="0">
                          <a:latin typeface="MS Gothic" charset="-128"/>
                          <a:ea typeface="MS Gothic" charset="-128"/>
                          <a:cs typeface="MS Gothic" charset="-128"/>
                        </a:rPr>
                        <a:t>使用すべき</a:t>
                      </a:r>
                      <a:endParaRPr kumimoji="1" lang="en-US" altLang="ja-JP" sz="750" dirty="0">
                        <a:latin typeface="MS Gothic" charset="-128"/>
                        <a:ea typeface="MS Gothic" charset="-128"/>
                        <a:cs typeface="MS Gothic" charset="-128"/>
                      </a:endParaRPr>
                    </a:p>
                    <a:p>
                      <a:pPr algn="ctr"/>
                      <a:r>
                        <a:rPr kumimoji="1" lang="ja-JP" altLang="en-US" sz="750" dirty="0">
                          <a:latin typeface="MS Gothic" charset="-128"/>
                          <a:ea typeface="MS Gothic" charset="-128"/>
                          <a:cs typeface="MS Gothic" charset="-128"/>
                        </a:rPr>
                        <a:t>保護具</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3">
                  <a:txBody>
                    <a:bodyPr/>
                    <a:lstStyle/>
                    <a:p>
                      <a:r>
                        <a:rPr kumimoji="1" lang="ja-JP" altLang="en-US" sz="800" dirty="0">
                          <a:latin typeface="MS Gothic" charset="-128"/>
                          <a:ea typeface="MS Gothic" charset="-128"/>
                          <a:cs typeface="MS Gothic" charset="-128"/>
                        </a:rPr>
                        <a:t>白衣または作業着、保護眼鏡、保護手袋を着用。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使用状態に応じて適切な形状・材質を選択し、保護手袋は化学物質が付着して</a:t>
                      </a:r>
                    </a:p>
                    <a:p>
                      <a:r>
                        <a:rPr kumimoji="1" lang="ja-JP" altLang="en-US" sz="800" dirty="0">
                          <a:latin typeface="MS Gothic" charset="-128"/>
                          <a:ea typeface="MS Gothic" charset="-128"/>
                          <a:cs typeface="MS Gothic" charset="-128"/>
                        </a:rPr>
                        <a:t>　透過時間を過ぎた場合は（透過時間が不明な場合はすぐに）交換すること。</a:t>
                      </a:r>
                    </a:p>
                    <a:p>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厚生労働省公開の手袋材質別の透過時間のデータ</a:t>
                      </a:r>
                      <a:r>
                        <a:rPr kumimoji="1" lang="en-US" altLang="ja-JP" sz="800" dirty="0">
                          <a:latin typeface="MS Gothic" charset="-128"/>
                          <a:ea typeface="MS Gothic" charset="-128"/>
                          <a:cs typeface="MS Gothic" charset="-128"/>
                        </a:rPr>
                        <a:t>】</a:t>
                      </a:r>
                      <a:endParaRPr kumimoji="1" lang="ja-JP" altLang="en-US"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ニトリル◎、ラテックス〇、クロロプレン◎、ネオプレン◎</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分超、〇：</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240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60</a:t>
                      </a:r>
                      <a:r>
                        <a:rPr kumimoji="1" lang="ja-JP" altLang="en-US" sz="800" dirty="0">
                          <a:latin typeface="MS Gothic" charset="-128"/>
                          <a:ea typeface="MS Gothic" charset="-128"/>
                          <a:cs typeface="MS Gothic" charset="-128"/>
                        </a:rPr>
                        <a:t>分、</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分以下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dirty="0"/>
                    </a:p>
                  </a:txBody>
                  <a:tcPr/>
                </a:tc>
                <a:tc hMerge="1">
                  <a:txBody>
                    <a:bodyPr/>
                    <a:lstStyle/>
                    <a:p>
                      <a:endParaRPr kumimoji="1" lang="ja-JP" altLang="en-US"/>
                    </a:p>
                  </a:txBody>
                  <a:tcPr/>
                </a:tc>
                <a:extLst>
                  <a:ext uri="{0D108BD9-81ED-4DB2-BD59-A6C34878D82A}">
                    <a16:rowId xmlns:a16="http://schemas.microsoft.com/office/drawing/2014/main" val="10005"/>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呼吸用保護具を</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着用すべき場所</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第三管理区分発生場所や漏洩により粉じんが発散している場所など、高濃度ばく露のおそれがある場所</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52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gridSpan="2">
                  <a:txBody>
                    <a:bodyPr/>
                    <a:lstStyle/>
                    <a:p>
                      <a:pPr algn="ctr"/>
                      <a:r>
                        <a:rPr kumimoji="1" lang="ja-JP" altLang="en-US" sz="800" dirty="0">
                          <a:latin typeface="MS Gothic" charset="-128"/>
                          <a:ea typeface="MS Gothic" charset="-128"/>
                          <a:cs typeface="MS Gothic" charset="-128"/>
                        </a:rPr>
                        <a:t>呼吸用保護具の種類</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hMerge="1">
                  <a:txBody>
                    <a:bodyPr/>
                    <a:lstStyle/>
                    <a:p>
                      <a:endParaRPr kumimoji="1" lang="ja-JP" altLang="en-US" sz="800" dirty="0">
                        <a:latin typeface="MS Gothic" charset="-128"/>
                        <a:ea typeface="MS Gothic" charset="-128"/>
                        <a:cs typeface="MS Gothic" charset="-128"/>
                      </a:endParaRP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a:txBody>
                    <a:bodyPr/>
                    <a:lstStyle/>
                    <a:p>
                      <a:r>
                        <a:rPr kumimoji="1" lang="ja-JP" altLang="en-US" sz="800" dirty="0">
                          <a:latin typeface="MS Gothic" charset="-128"/>
                          <a:ea typeface="MS Gothic" charset="-128"/>
                          <a:cs typeface="MS Gothic" charset="-128"/>
                        </a:rPr>
                        <a:t>防じんマスク　など（具体的には作業内容に応じて保護具のメーカーに問い合わせる）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648000">
                <a:tc rowSpan="4">
                  <a:txBody>
                    <a:bodyPr/>
                    <a:lstStyle/>
                    <a:p>
                      <a:pPr marL="0" marR="0" lvl="0" indent="0" algn="ctr" defTabSz="399593" rtl="0" eaLnBrk="1" fontAlgn="auto" latinLnBrk="0" hangingPunct="1">
                        <a:lnSpc>
                          <a:spcPct val="100000"/>
                        </a:lnSpc>
                        <a:spcBef>
                          <a:spcPts val="0"/>
                        </a:spcBef>
                        <a:spcAft>
                          <a:spcPts val="0"/>
                        </a:spcAft>
                        <a:buClrTx/>
                        <a:buSzTx/>
                        <a:buFontTx/>
                        <a:buNone/>
                        <a:tabLst/>
                        <a:defRPr/>
                      </a:pPr>
                      <a:r>
                        <a:rPr kumimoji="1" lang="ja-JP" altLang="en-US" sz="750" dirty="0">
                          <a:latin typeface="MS Gothic" charset="-128"/>
                          <a:ea typeface="MS Gothic" charset="-128"/>
                          <a:cs typeface="MS Gothic" charset="-128"/>
                        </a:rPr>
                        <a:t>応急措置</a:t>
                      </a:r>
                      <a:endParaRPr kumimoji="1" lang="en-US" altLang="ja-JP" sz="750" dirty="0">
                        <a:latin typeface="MS Gothic" charset="-128"/>
                        <a:ea typeface="MS Gothic" charset="-128"/>
                        <a:cs typeface="MS Gothic" charset="-128"/>
                      </a:endParaRPr>
                    </a:p>
                    <a:p>
                      <a:pPr marL="0" marR="0" lvl="0" indent="0" algn="ctr" defTabSz="399593" rtl="0" eaLnBrk="1" fontAlgn="auto" latinLnBrk="0" hangingPunct="1">
                        <a:lnSpc>
                          <a:spcPct val="100000"/>
                        </a:lnSpc>
                        <a:spcBef>
                          <a:spcPts val="0"/>
                        </a:spcBef>
                        <a:spcAft>
                          <a:spcPts val="0"/>
                        </a:spcAft>
                        <a:buClrTx/>
                        <a:buSzTx/>
                        <a:buFontTx/>
                        <a:buNone/>
                        <a:tabLst/>
                        <a:defRPr/>
                      </a:pP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r>
                        <a:rPr kumimoji="1" lang="ja-JP" altLang="en-US"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砒素</a:t>
                      </a:r>
                      <a:r>
                        <a:rPr kumimoji="1" lang="en-US" altLang="ja-JP" sz="600" b="0" i="0" u="none" strike="noStrike" kern="1200" cap="none" spc="0" normalizeH="0" baseline="0" noProof="0" dirty="0">
                          <a:ln>
                            <a:noFill/>
                          </a:ln>
                          <a:solidFill>
                            <a:prstClr val="black"/>
                          </a:solidFill>
                          <a:effectLst/>
                          <a:uLnTx/>
                          <a:uFillTx/>
                          <a:latin typeface="MS Gothic" charset="-128"/>
                          <a:ea typeface="MS Gothic" charset="-128"/>
                          <a:cs typeface="MS Gothic" charset="-128"/>
                        </a:rPr>
                        <a:t>)</a:t>
                      </a:r>
                      <a:endParaRPr kumimoji="1" lang="ja-JP" altLang="en-US" sz="750" b="0" i="0" u="none" strike="noStrike" kern="1200" cap="none" spc="0" normalizeH="0" baseline="0" noProof="0" dirty="0">
                        <a:ln>
                          <a:noFill/>
                        </a:ln>
                        <a:solidFill>
                          <a:prstClr val="black"/>
                        </a:solidFill>
                        <a:effectLst/>
                        <a:uLnTx/>
                        <a:uFillTx/>
                        <a:latin typeface="MS Gothic" charset="-128"/>
                        <a:ea typeface="MS Gothic" charset="-128"/>
                        <a:cs typeface="MS Gothic" charset="-128"/>
                      </a:endParaRPr>
                    </a:p>
                    <a:p>
                      <a:pPr algn="ctr"/>
                      <a:endParaRPr kumimoji="1" lang="ja-JP" altLang="en-US" sz="75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吸入した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・医師に連絡すること。</a:t>
                      </a:r>
                    </a:p>
                    <a:p>
                      <a:r>
                        <a:rPr kumimoji="1" lang="ja-JP" altLang="en-US" sz="800" dirty="0">
                          <a:latin typeface="MS Gothic" charset="-128"/>
                          <a:ea typeface="MS Gothic" charset="-128"/>
                          <a:cs typeface="MS Gothic" charset="-128"/>
                        </a:rPr>
                        <a:t>・新鮮な空気のある場所に移動し、呼吸しやすい姿勢で安静にさせる。</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・気分が悪い時や呼吸に関する症状が現れた場合は、医師の診察／</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手当てを受けること。</a:t>
                      </a:r>
                    </a:p>
                    <a:p>
                      <a:r>
                        <a:rPr kumimoji="1" lang="ja-JP" altLang="en-US" sz="800" dirty="0">
                          <a:latin typeface="MS Gothic" charset="-128"/>
                          <a:ea typeface="MS Gothic" charset="-128"/>
                          <a:cs typeface="MS Gothic" charset="-128"/>
                        </a:rPr>
                        <a:t>・口をすすぎ、液体を吐き出させる。</a:t>
                      </a:r>
                    </a:p>
                    <a:p>
                      <a:r>
                        <a:rPr kumimoji="1" lang="ja-JP" altLang="en-US" sz="800" dirty="0">
                          <a:latin typeface="MS Gothic" charset="-128"/>
                          <a:ea typeface="MS Gothic" charset="-128"/>
                          <a:cs typeface="MS Gothic" charset="-128"/>
                        </a:rPr>
                        <a:t>・意識がないが呼吸がある場合は、横向きに安定した姿勢で寝かせ、</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低体温症から保護する。</a:t>
                      </a:r>
                    </a:p>
                    <a:p>
                      <a:r>
                        <a:rPr kumimoji="1" lang="ja-JP" altLang="en-US" sz="800" dirty="0">
                          <a:latin typeface="MS Gothic" charset="-128"/>
                          <a:ea typeface="MS Gothic" charset="-128"/>
                          <a:cs typeface="MS Gothic" charset="-128"/>
                        </a:rPr>
                        <a:t>・呼吸困難な場合は酸素吸入をさせる。</a:t>
                      </a:r>
                    </a:p>
                    <a:p>
                      <a:r>
                        <a:rPr kumimoji="1" lang="ja-JP" altLang="en-US" sz="800" dirty="0">
                          <a:latin typeface="MS Gothic" charset="-128"/>
                          <a:ea typeface="MS Gothic" charset="-128"/>
                          <a:cs typeface="MS Gothic" charset="-128"/>
                        </a:rPr>
                        <a:t>・気道</a:t>
                      </a:r>
                      <a:r>
                        <a:rPr kumimoji="1" lang="en-US" altLang="ja-JP" sz="800" dirty="0">
                          <a:latin typeface="MS Gothic" charset="-128"/>
                          <a:ea typeface="MS Gothic" charset="-128"/>
                          <a:cs typeface="MS Gothic" charset="-128"/>
                        </a:rPr>
                        <a:t>/</a:t>
                      </a:r>
                      <a:r>
                        <a:rPr kumimoji="1" lang="ja-JP" altLang="en-US" sz="800" dirty="0">
                          <a:latin typeface="MS Gothic" charset="-128"/>
                          <a:ea typeface="MS Gothic" charset="-128"/>
                          <a:cs typeface="MS Gothic" charset="-128"/>
                        </a:rPr>
                        <a:t>呼吸器疾患の刺激が発生した場合</a:t>
                      </a:r>
                      <a:r>
                        <a:rPr kumimoji="1" lang="en-US" altLang="ja-JP" sz="800" dirty="0">
                          <a:latin typeface="MS Gothic" charset="-128"/>
                          <a:ea typeface="MS Gothic" charset="-128"/>
                          <a:cs typeface="MS Gothic" charset="-128"/>
                        </a:rPr>
                        <a:t>: </a:t>
                      </a:r>
                      <a:r>
                        <a:rPr kumimoji="1" lang="ja-JP" altLang="en-US" sz="800" dirty="0">
                          <a:latin typeface="MS Gothic" charset="-128"/>
                          <a:ea typeface="MS Gothic" charset="-128"/>
                          <a:cs typeface="MS Gothic" charset="-128"/>
                        </a:rPr>
                        <a:t>できるだけ早く、</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グルココルチコイド吸入スプレーを吸入する。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8"/>
                  </a:ext>
                </a:extLst>
              </a:tr>
              <a:tr h="33697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皮膚に</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付着した</a:t>
                      </a:r>
                      <a:endParaRPr kumimoji="1" lang="en-US" altLang="ja-JP" sz="800" dirty="0">
                        <a:latin typeface="MS Gothic" charset="-128"/>
                        <a:ea typeface="MS Gothic" charset="-128"/>
                        <a:cs typeface="MS Gothic" charset="-128"/>
                      </a:endParaRPr>
                    </a:p>
                    <a:p>
                      <a:pPr algn="ctr"/>
                      <a:r>
                        <a:rPr kumimoji="1" lang="ja-JP" altLang="en-US" sz="800" dirty="0">
                          <a:latin typeface="MS Gothic" charset="-128"/>
                          <a:ea typeface="MS Gothic" charset="-128"/>
                          <a:cs typeface="MS Gothic" charset="-128"/>
                        </a:rPr>
                        <a:t>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・直ちに汚染された衣類を全て脱ぐこと。</a:t>
                      </a:r>
                    </a:p>
                    <a:p>
                      <a:r>
                        <a:rPr kumimoji="1" lang="ja-JP" altLang="en-US" sz="800" dirty="0">
                          <a:latin typeface="MS Gothic" charset="-128"/>
                          <a:ea typeface="MS Gothic" charset="-128"/>
                          <a:cs typeface="MS Gothic" charset="-128"/>
                        </a:rPr>
                        <a:t>・自分自身を保護しながら、被害者を危険源から遠ざける。</a:t>
                      </a:r>
                    </a:p>
                    <a:p>
                      <a:r>
                        <a:rPr kumimoji="1" lang="ja-JP" altLang="en-US" sz="800" dirty="0">
                          <a:latin typeface="MS Gothic" charset="-128"/>
                          <a:ea typeface="MS Gothic" charset="-128"/>
                          <a:cs typeface="MS Gothic" charset="-128"/>
                        </a:rPr>
                        <a:t>・皮膚に付着した部分を流水またはシャワーで洗い流したのち、水と</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石けんで丁寧に洗浄する。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09"/>
                  </a:ext>
                </a:extLst>
              </a:tr>
              <a:tr h="173145">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目に入った場合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・まぶたを大きく広げて流水で少なくとも</a:t>
                      </a:r>
                      <a:r>
                        <a:rPr kumimoji="1" lang="en-US" altLang="ja-JP" sz="800" dirty="0">
                          <a:latin typeface="MS Gothic" charset="-128"/>
                          <a:ea typeface="MS Gothic" charset="-128"/>
                          <a:cs typeface="MS Gothic" charset="-128"/>
                        </a:rPr>
                        <a:t>10</a:t>
                      </a:r>
                      <a:r>
                        <a:rPr kumimoji="1" lang="ja-JP" altLang="en-US" sz="800" dirty="0">
                          <a:latin typeface="MS Gothic" charset="-128"/>
                          <a:ea typeface="MS Gothic" charset="-128"/>
                          <a:cs typeface="MS Gothic" charset="-128"/>
                        </a:rPr>
                        <a:t>分間、患部を洗眼する。</a:t>
                      </a:r>
                    </a:p>
                    <a:p>
                      <a:r>
                        <a:rPr kumimoji="1" lang="ja-JP" altLang="en-US" sz="800" dirty="0">
                          <a:latin typeface="MS Gothic" charset="-128"/>
                          <a:ea typeface="MS Gothic" charset="-128"/>
                          <a:cs typeface="MS Gothic" charset="-128"/>
                        </a:rPr>
                        <a:t>・眼の刺激が続く場合は医師の診察／手当てを受けること。</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0"/>
                  </a:ext>
                </a:extLst>
              </a:tr>
              <a:tr h="360000">
                <a:tc vMerge="1">
                  <a:txBody>
                    <a:bodyPr/>
                    <a:lstStyle/>
                    <a:p>
                      <a:pPr algn="ctr"/>
                      <a:endParaRPr kumimoji="1" lang="ja-JP" altLang="en-US" sz="900" dirty="0">
                        <a:latin typeface="MS Gothic" charset="-128"/>
                        <a:ea typeface="MS Gothic" charset="-128"/>
                        <a:cs typeface="MS Gothic" charset="-128"/>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40000"/>
                      </a:srgbClr>
                    </a:solidFill>
                  </a:tcPr>
                </a:tc>
                <a:tc>
                  <a:txBody>
                    <a:bodyPr/>
                    <a:lstStyle/>
                    <a:p>
                      <a:pPr algn="ctr"/>
                      <a:r>
                        <a:rPr kumimoji="1" lang="ja-JP" altLang="en-US" sz="800" dirty="0">
                          <a:latin typeface="MS Gothic" charset="-128"/>
                          <a:ea typeface="MS Gothic" charset="-128"/>
                          <a:cs typeface="MS Gothic" charset="-128"/>
                        </a:rPr>
                        <a:t>飲み込んだ場合</a:t>
                      </a: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solidFill>
                      <a:srgbClr val="5F3B78">
                        <a:alpha val="14902"/>
                      </a:srgbClr>
                    </a:solidFill>
                  </a:tcPr>
                </a:tc>
                <a:tc gridSpan="2">
                  <a:txBody>
                    <a:bodyPr/>
                    <a:lstStyle/>
                    <a:p>
                      <a:r>
                        <a:rPr kumimoji="1" lang="ja-JP" altLang="en-US" sz="800" dirty="0">
                          <a:latin typeface="MS Gothic" charset="-128"/>
                          <a:ea typeface="MS Gothic" charset="-128"/>
                          <a:cs typeface="MS Gothic" charset="-128"/>
                        </a:rPr>
                        <a:t>・意識がある場合は嘔吐させる。</a:t>
                      </a:r>
                    </a:p>
                    <a:p>
                      <a:r>
                        <a:rPr kumimoji="1" lang="ja-JP" altLang="en-US" sz="800" dirty="0">
                          <a:latin typeface="MS Gothic" charset="-128"/>
                          <a:ea typeface="MS Gothic" charset="-128"/>
                          <a:cs typeface="MS Gothic" charset="-128"/>
                        </a:rPr>
                        <a:t>・自然嘔吐の場合は、嘔吐物が呼吸器に侵入するのを防ぐため、頭を</a:t>
                      </a:r>
                      <a:endParaRPr kumimoji="1" lang="en-US" altLang="ja-JP" sz="800" dirty="0">
                        <a:latin typeface="MS Gothic" charset="-128"/>
                        <a:ea typeface="MS Gothic" charset="-128"/>
                        <a:cs typeface="MS Gothic" charset="-128"/>
                      </a:endParaRPr>
                    </a:p>
                    <a:p>
                      <a:r>
                        <a:rPr kumimoji="1" lang="ja-JP" altLang="en-US" sz="800" dirty="0">
                          <a:latin typeface="MS Gothic" charset="-128"/>
                          <a:ea typeface="MS Gothic" charset="-128"/>
                          <a:cs typeface="MS Gothic" charset="-128"/>
                        </a:rPr>
                        <a:t>　胸より低くし、うつぶせの姿勢にする。</a:t>
                      </a:r>
                    </a:p>
                  </a:txBody>
                  <a:tcPr marL="7200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10011"/>
                  </a:ext>
                </a:extLst>
              </a:tr>
            </a:tbl>
          </a:graphicData>
        </a:graphic>
      </p:graphicFrame>
      <p:pic>
        <p:nvPicPr>
          <p:cNvPr id="5" name="図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1091" y="1183541"/>
            <a:ext cx="436020" cy="436020"/>
          </a:xfrm>
          <a:prstGeom prst="rect">
            <a:avLst/>
          </a:prstGeom>
        </p:spPr>
      </p:pic>
      <p:sp>
        <p:nvSpPr>
          <p:cNvPr id="8" name="Title 1"/>
          <p:cNvSpPr>
            <a:spLocks noGrp="1"/>
          </p:cNvSpPr>
          <p:nvPr>
            <p:ph type="title" idx="4294967295"/>
          </p:nvPr>
        </p:nvSpPr>
        <p:spPr>
          <a:xfrm>
            <a:off x="366713" y="298450"/>
            <a:ext cx="4592637" cy="360363"/>
          </a:xfrm>
          <a:solidFill>
            <a:srgbClr val="613978"/>
          </a:solidFill>
        </p:spPr>
        <p:txBody>
          <a:bodyPr vert="horz" lIns="0" tIns="0" rIns="0" bIns="0" anchor="ctr" anchorCtr="0">
            <a:normAutofit/>
          </a:bodyPr>
          <a:lstStyle>
            <a:lvl1pPr algn="ctr">
              <a:defRPr sz="1600">
                <a:solidFill>
                  <a:schemeClr val="bg1"/>
                </a:solidFill>
                <a:latin typeface="MS Gothic" charset="-128"/>
                <a:ea typeface="MS Gothic" charset="-128"/>
                <a:cs typeface="MS Gothic" charset="-128"/>
              </a:defRPr>
            </a:lvl1pPr>
          </a:lstStyle>
          <a:p>
            <a:r>
              <a:rPr lang="ja-JP" altLang="en-US" dirty="0"/>
              <a:t>特定化学物質第二類物質</a:t>
            </a:r>
            <a:endParaRPr lang="en-US" dirty="0"/>
          </a:p>
        </p:txBody>
      </p:sp>
      <p:pic>
        <p:nvPicPr>
          <p:cNvPr id="2" name="Picture 2" descr="skull">
            <a:extLst>
              <a:ext uri="{FF2B5EF4-FFF2-40B4-BE49-F238E27FC236}">
                <a16:creationId xmlns:a16="http://schemas.microsoft.com/office/drawing/2014/main" id="{C87D6370-78FD-28D2-B347-19B8FA4F97B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75592" y="1183169"/>
            <a:ext cx="435600" cy="43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図 6" descr="腐食性">
            <a:extLst>
              <a:ext uri="{FF2B5EF4-FFF2-40B4-BE49-F238E27FC236}">
                <a16:creationId xmlns:a16="http://schemas.microsoft.com/office/drawing/2014/main" id="{CDDABFEE-E024-95A3-EC91-DC5F2064FE3C}"/>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83790" y="1189467"/>
            <a:ext cx="435600" cy="435600"/>
          </a:xfrm>
          <a:prstGeom prst="rect">
            <a:avLst/>
          </a:prstGeom>
          <a:noFill/>
          <a:extLst>
            <a:ext uri="{909E8E84-426E-40DD-AFC4-6F175D3DCCD1}">
              <a14:hiddenFill xmlns:a14="http://schemas.microsoft.com/office/drawing/2010/main">
                <a:solidFill>
                  <a:srgbClr val="FFFFFF"/>
                </a:solidFill>
              </a14:hiddenFill>
            </a:ext>
          </a:extLst>
        </p:spPr>
      </p:pic>
      <p:pic>
        <p:nvPicPr>
          <p:cNvPr id="6" name="図 5" descr="炎">
            <a:extLst>
              <a:ext uri="{FF2B5EF4-FFF2-40B4-BE49-F238E27FC236}">
                <a16:creationId xmlns:a16="http://schemas.microsoft.com/office/drawing/2014/main" id="{70925CD5-9F46-B89C-22DF-0CF11C2AD6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56809" y="1176966"/>
            <a:ext cx="428625" cy="4286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5690623"/>
      </p:ext>
    </p:extLst>
  </p:cSld>
  <p:clrMapOvr>
    <a:masterClrMapping/>
  </p:clrMapOvr>
</p:sld>
</file>

<file path=ppt/theme/theme1.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5709</TotalTime>
  <Words>71047</Words>
  <Application>Microsoft Office PowerPoint</Application>
  <PresentationFormat>ユーザー設定</PresentationFormat>
  <Paragraphs>7128</Paragraphs>
  <Slides>131</Slides>
  <Notes>131</Notes>
  <HiddenSlides>0</HiddenSlides>
  <MMClips>0</MMClips>
  <ScaleCrop>false</ScaleCrop>
  <HeadingPairs>
    <vt:vector size="8" baseType="variant">
      <vt:variant>
        <vt:lpstr>使用されているフォント</vt:lpstr>
      </vt:variant>
      <vt:variant>
        <vt:i4>5</vt:i4>
      </vt:variant>
      <vt:variant>
        <vt:lpstr>テーマ</vt:lpstr>
      </vt:variant>
      <vt:variant>
        <vt:i4>1</vt:i4>
      </vt:variant>
      <vt:variant>
        <vt:lpstr>スライド タイトル</vt:lpstr>
      </vt:variant>
      <vt:variant>
        <vt:i4>131</vt:i4>
      </vt:variant>
      <vt:variant>
        <vt:lpstr>目的別スライド ショー</vt:lpstr>
      </vt:variant>
      <vt:variant>
        <vt:i4>1</vt:i4>
      </vt:variant>
    </vt:vector>
  </HeadingPairs>
  <TitlesOfParts>
    <vt:vector size="138" baseType="lpstr">
      <vt:lpstr>ＭＳ ゴシック</vt:lpstr>
      <vt:lpstr>ＭＳ ゴシック</vt:lpstr>
      <vt:lpstr>Yu Gothic</vt:lpstr>
      <vt:lpstr>Yu Gothic Light</vt:lpstr>
      <vt:lpstr>Arial</vt:lpstr>
      <vt:lpstr>ホワイト</vt:lpstr>
      <vt:lpstr>第一種有機溶剤等</vt:lpstr>
      <vt:lpstr>第一種有機溶剤等</vt:lpstr>
      <vt:lpstr>第一種有機溶剤等</vt:lpstr>
      <vt:lpstr>第一種有機溶剤等</vt:lpstr>
      <vt:lpstr>第一種有機溶剤等</vt:lpstr>
      <vt:lpstr>第一種有機溶剤等</vt:lpstr>
      <vt:lpstr>第一種有機溶剤等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第二種有機溶剤等</vt:lpstr>
      <vt:lpstr>第三種有機溶剤等</vt:lpstr>
      <vt:lpstr>第三種有機溶剤等</vt:lpstr>
      <vt:lpstr>第三種有機溶剤等</vt:lpstr>
      <vt:lpstr>第三種有機溶剤等</vt:lpstr>
      <vt:lpstr>第三種有機溶剤等</vt:lpstr>
      <vt:lpstr>第三種有機溶剤等</vt:lpstr>
      <vt:lpstr>第三種有機溶剤等</vt:lpstr>
      <vt:lpstr>特定化学物質第一類物質</vt:lpstr>
      <vt:lpstr>特定化学物質第一類物質</vt:lpstr>
      <vt:lpstr>特定化学物質第一類物質</vt:lpstr>
      <vt:lpstr>特定化学物質第一類物質</vt:lpstr>
      <vt:lpstr>特定化学物質第一類物質</vt:lpstr>
      <vt:lpstr>特定化学物質第一類物質</vt:lpstr>
      <vt:lpstr>特定化学物質第一類物質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特定化学物質第二類物質</vt:lpstr>
      <vt:lpstr>特定化学物質第三類物質</vt:lpstr>
      <vt:lpstr>特定化学物質第三類物質</vt:lpstr>
      <vt:lpstr>特定化学物質第三類物質</vt:lpstr>
      <vt:lpstr>特定化学物質第三類物質</vt:lpstr>
      <vt:lpstr>特定化学物質第三類物質</vt:lpstr>
      <vt:lpstr>特定化学物質第三類物質</vt:lpstr>
      <vt:lpstr>特定化学物質第三類物質</vt:lpstr>
      <vt:lpstr>特定化学物質第三類物質</vt:lpstr>
      <vt:lpstr>特定化学物質</vt:lpstr>
      <vt:lpstr>特定化学物質</vt:lpstr>
      <vt:lpstr>特定化学物質</vt:lpstr>
      <vt:lpstr>特定化学物質</vt:lpstr>
      <vt:lpstr>鉛</vt:lpstr>
      <vt:lpstr>鉛</vt:lpstr>
      <vt:lpstr>鉛</vt:lpstr>
      <vt:lpstr>四アルキル鉛</vt:lpstr>
      <vt:lpstr>石綿</vt:lpstr>
      <vt:lpstr>粉じん</vt:lpstr>
      <vt:lpstr>ダイオキシン</vt:lpstr>
      <vt:lpstr>ダイオキシン</vt:lpstr>
      <vt:lpstr>目的別スライド ショー1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株式会社かもめ印刷</dc:creator>
  <cp:lastModifiedBy>片山　謙吾</cp:lastModifiedBy>
  <cp:revision>384</cp:revision>
  <cp:lastPrinted>2026-01-27T05:22:45Z</cp:lastPrinted>
  <dcterms:created xsi:type="dcterms:W3CDTF">2025-12-24T08:25:25Z</dcterms:created>
  <dcterms:modified xsi:type="dcterms:W3CDTF">2026-04-08T05:57:30Z</dcterms:modified>
</cp:coreProperties>
</file>