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705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5327650" cy="7559675"/>
  <p:notesSz cx="6807200" cy="9939338"/>
  <p:custShowLst>
    <p:custShow name="目的別スライド ショー1" id="0">
      <p:sldLst/>
    </p:custShow>
  </p:custShowLst>
  <p:defaultTextStyle>
    <a:defPPr>
      <a:defRPr lang="ja-JP"/>
    </a:defPPr>
    <a:lvl1pPr marL="0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1pPr>
    <a:lvl2pPr marL="322730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2pPr>
    <a:lvl3pPr marL="645461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3pPr>
    <a:lvl4pPr marL="968192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4pPr>
    <a:lvl5pPr marL="1290923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5pPr>
    <a:lvl6pPr marL="1613653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6pPr>
    <a:lvl7pPr marL="1936384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7pPr>
    <a:lvl8pPr marL="2259114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8pPr>
    <a:lvl9pPr marL="2581846" algn="l" defTabSz="645461" rtl="0" eaLnBrk="1" latinLnBrk="0" hangingPunct="1">
      <a:defRPr kumimoji="1" sz="12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株式会社かもめ印刷" initials="株式会社かもめ印刷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3B78"/>
    <a:srgbClr val="613978"/>
    <a:srgbClr val="E3F1E3"/>
    <a:srgbClr val="AEDB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/>
    <p:restoredTop sz="94685"/>
  </p:normalViewPr>
  <p:slideViewPr>
    <p:cSldViewPr snapToGrid="0" snapToObjects="1">
      <p:cViewPr>
        <p:scale>
          <a:sx n="100" d="100"/>
          <a:sy n="100" d="100"/>
        </p:scale>
        <p:origin x="321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49" d="100"/>
          <a:sy n="149" d="100"/>
        </p:scale>
        <p:origin x="189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BCAD6-A8E1-4744-99FC-241018144553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0F053-F122-A148-A6C7-1496484E22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4040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9B63B-38BE-624F-8ED7-67C1B1C2B20D}" type="datetime1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1243013"/>
            <a:ext cx="23622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B7C90-6D5B-334F-874E-71028BE2B6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83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1pPr>
    <a:lvl2pPr marL="322730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2pPr>
    <a:lvl3pPr marL="645461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3pPr>
    <a:lvl4pPr marL="968192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4pPr>
    <a:lvl5pPr marL="1290923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5pPr>
    <a:lvl6pPr marL="1613653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6pPr>
    <a:lvl7pPr marL="1936384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7pPr>
    <a:lvl8pPr marL="2259114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8pPr>
    <a:lvl9pPr marL="2581846" algn="l" defTabSz="645461" rtl="0" eaLnBrk="1" latinLnBrk="0" hangingPunct="1">
      <a:defRPr kumimoji="1" sz="8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22500" y="1243013"/>
            <a:ext cx="236220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445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43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6276" y="402483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6276" y="7006699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764784" y="7006699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3762653" y="7006699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23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hf sldNum="0" hdr="0" ftr="0" dt="0"/>
  <p:txStyles>
    <p:titleStyle>
      <a:lvl1pPr algn="l" defTabSz="399593" rtl="0" eaLnBrk="1" latinLnBrk="0" hangingPunct="1">
        <a:lnSpc>
          <a:spcPct val="90000"/>
        </a:lnSpc>
        <a:spcBef>
          <a:spcPct val="0"/>
        </a:spcBef>
        <a:buNone/>
        <a:defRPr kumimoji="1" sz="19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9898" indent="-99898" algn="l" defTabSz="399593" rtl="0" eaLnBrk="1" latinLnBrk="0" hangingPunct="1">
        <a:lnSpc>
          <a:spcPct val="90000"/>
        </a:lnSpc>
        <a:spcBef>
          <a:spcPts val="437"/>
        </a:spcBef>
        <a:buFont typeface="Arial"/>
        <a:buChar char="•"/>
        <a:defRPr kumimoji="1"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299695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499491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874" kern="1200">
          <a:solidFill>
            <a:schemeClr val="tx1"/>
          </a:solidFill>
          <a:latin typeface="+mn-lt"/>
          <a:ea typeface="+mn-ea"/>
          <a:cs typeface="+mn-cs"/>
        </a:defRPr>
      </a:lvl3pPr>
      <a:lvl4pPr marL="699287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4pPr>
      <a:lvl5pPr marL="899084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5pPr>
      <a:lvl6pPr marL="1098880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6pPr>
      <a:lvl7pPr marL="1298677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7pPr>
      <a:lvl8pPr marL="1498473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8pPr>
      <a:lvl9pPr marL="1698269" indent="-99898" algn="l" defTabSz="399593" rtl="0" eaLnBrk="1" latinLnBrk="0" hangingPunct="1">
        <a:lnSpc>
          <a:spcPct val="90000"/>
        </a:lnSpc>
        <a:spcBef>
          <a:spcPts val="219"/>
        </a:spcBef>
        <a:buFont typeface="Arial"/>
        <a:buChar char="•"/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1pPr>
      <a:lvl2pPr marL="199796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2pPr>
      <a:lvl3pPr marL="399593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3pPr>
      <a:lvl4pPr marL="599389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4pPr>
      <a:lvl5pPr marL="799186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5pPr>
      <a:lvl6pPr marL="998982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6pPr>
      <a:lvl7pPr marL="1198778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7pPr>
      <a:lvl8pPr marL="1398575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8pPr>
      <a:lvl9pPr marL="1598371" algn="l" defTabSz="399593" rtl="0" eaLnBrk="1" latinLnBrk="0" hangingPunct="1">
        <a:defRPr kumimoji="1" sz="7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697176"/>
              </p:ext>
            </p:extLst>
          </p:nvPr>
        </p:nvGraphicFramePr>
        <p:xfrm>
          <a:off x="343514" y="340622"/>
          <a:ext cx="2268000" cy="699842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4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区分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日本語名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ページ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有１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クロロホルム</a:t>
                      </a: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１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有１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四塩化炭素</a:t>
                      </a: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２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有１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1,2-</a:t>
                      </a: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ジクロロエタン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３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有１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1,1,2,2-</a:t>
                      </a: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テトラクロ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ロ</a:t>
                      </a: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エタン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４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有１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トリクロロエチレン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５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有１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1,2-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ジクロロエチレン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６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有１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二硫化炭素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７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エチルベンゼン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８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1,4-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ジオキサン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９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ジクロロメタン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1,2-</a:t>
                      </a:r>
                      <a:r>
                        <a:rPr lang="ja-JP" altLang="en-US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ジクロロプロパン</a:t>
                      </a:r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 </a:t>
                      </a:r>
                      <a:endParaRPr kumimoji="1" lang="ja-JP" alt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スチレン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テトラクロロエチレン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r>
                        <a:rPr kumimoji="1" lang="ja-JP" altLang="en-US" sz="700" b="0" i="0" u="none" strike="noStrike" kern="1200" cap="none" spc="-15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Meiryo" charset="-128"/>
                        </a:rPr>
                        <a:t>、</a:t>
                      </a: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メチルイソブチルケトン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アセトン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イソブチルアルコール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イソプロピルアルコール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イソペンチルアルコール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エチルエーテル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エチレングリコールモノエチルエーテル（セロソルブ）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エチレングリコールモノエチルエーテルアセタート（セロソルブアセタート）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highlight>
                          <a:srgbClr val="FFFF00"/>
                        </a:highlight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エチレングリコールモノ</a:t>
                      </a:r>
                      <a:r>
                        <a:rPr kumimoji="1" lang="en-US" altLang="ja-JP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ノルマル</a:t>
                      </a:r>
                      <a:r>
                        <a:rPr kumimoji="1" lang="en-US" altLang="ja-JP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ブチルエーテル（ブチルセロソルブ）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エチレングリコールモノメチルエーテル（メチルセロソルブ）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オルト</a:t>
                      </a: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ジクロロベンゼン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キシレン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クレゾール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クロロベンゼン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酢酸イソブチル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酢酸イソプロピル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酢酸イソペンチル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酢酸エチル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酢酸ノルマル</a:t>
                      </a: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ブチル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酢酸ノルマル</a:t>
                      </a: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プロピル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酢酸ノルマル</a:t>
                      </a: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ペンチル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酢酸メチル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シクロヘキサノール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シクロヘキサノン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N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，</a:t>
                      </a: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N-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ジメチルホルムアミド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eiryo" charset="-128"/>
                        <a:ea typeface="Meiryo" charset="-128"/>
                        <a:cs typeface="Meiryo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テトラヒドロフラン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39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</a:tbl>
          </a:graphicData>
        </a:graphic>
      </p:graphicFrame>
      <p:sp>
        <p:nvSpPr>
          <p:cNvPr id="6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717137" y="125413"/>
            <a:ext cx="3995737" cy="1809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900" dirty="0">
                <a:latin typeface="Meiryo" charset="-128"/>
                <a:ea typeface="Meiryo" charset="-128"/>
                <a:cs typeface="Meiryo" charset="-128"/>
              </a:rPr>
              <a:t>目　次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315527"/>
              </p:ext>
            </p:extLst>
          </p:nvPr>
        </p:nvGraphicFramePr>
        <p:xfrm>
          <a:off x="2715006" y="340622"/>
          <a:ext cx="2268000" cy="699842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4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区分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日本語名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ページ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1,1,1-</a:t>
                      </a: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トリクロロエタン</a:t>
                      </a: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トルエン</a:t>
                      </a: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ノルマルヘキサン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1-</a:t>
                      </a: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ブタノール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2-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ブタノール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メタノール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メチルエチルケトン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メチルシクロヘキサノール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メチルシクロヘキサノン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有２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メチル</a:t>
                      </a: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ノルマル</a:t>
                      </a: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ブチルケトン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49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ガソリン</a:t>
                      </a:r>
                      <a:endParaRPr kumimoji="1" lang="ja-JP" alt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50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コールタールナフサ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51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石油エーテル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石油ナフサ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石油ベンジン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テレピン油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0000FF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有３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ミネラルスピリット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特１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アルファ</a:t>
                      </a:r>
                      <a:r>
                        <a:rPr kumimoji="1" lang="en-US" altLang="ja-JP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6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ナフチルアミン及びその塩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特１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塩素化ビフェニル</a:t>
                      </a: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(PCB)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特１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オルト</a:t>
                      </a: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トリジン及びその塩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59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特１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ジアニシジン及びその塩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特１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ジクロロベンジジン及びその塩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特１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ベリリウム及びその化合物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特１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ベンゾトリクロリド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アクリルアミド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アクリロニトリル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アルキル水銀化合物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インジウム化合物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エチレンイミン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エチレンオキシド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69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塩化ビニル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塩素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オーラミン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オルト</a:t>
                      </a: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トルイジン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オルト</a:t>
                      </a: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フタロジニトリル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カドミウム及びその化合物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クロム酸及びその塩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クロロメチルメチルエーテル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五酸化バナジウム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113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821555"/>
              </p:ext>
            </p:extLst>
          </p:nvPr>
        </p:nvGraphicFramePr>
        <p:xfrm>
          <a:off x="343514" y="340622"/>
          <a:ext cx="2268000" cy="699842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4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区分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日本語名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ページ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コバルト及びその無機化合物</a:t>
                      </a: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79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コールタール</a:t>
                      </a: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酸化プロピレン</a:t>
                      </a:r>
                      <a:endParaRPr kumimoji="1" lang="en-US" altLang="ja-JP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三酸化二アンチモン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シアン化カリウム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シアン化水素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シアン化ナトリウム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3,3'-</a:t>
                      </a:r>
                      <a:r>
                        <a:rPr kumimoji="1" lang="ja-JP" altLang="en-US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ジクロロ</a:t>
                      </a:r>
                      <a:r>
                        <a:rPr kumimoji="1" lang="en-US" altLang="ja-JP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-4,4'-</a:t>
                      </a: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ジアミノジフェニルメタン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ジメチル</a:t>
                      </a:r>
                      <a:r>
                        <a:rPr kumimoji="1" lang="en-US" altLang="ja-JP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-2,2-</a:t>
                      </a:r>
                      <a:r>
                        <a:rPr kumimoji="1" lang="ja-JP" altLang="en-US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ジクロロ</a:t>
                      </a:r>
                      <a:endParaRPr kumimoji="1" lang="en-US" altLang="ja-JP" sz="6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ビニルホスフェイト</a:t>
                      </a:r>
                      <a:r>
                        <a:rPr kumimoji="1" lang="en-US" altLang="ja-JP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(DDVP)</a:t>
                      </a:r>
                      <a:endParaRPr kumimoji="1" lang="ja-JP" altLang="en-US" sz="6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1,1-</a:t>
                      </a: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ジメチルヒドラジン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臭化メチル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89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重クロム酸及びその塩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90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水銀及びその無機化合物</a:t>
                      </a:r>
                      <a:endParaRPr kumimoji="1" lang="ja-JP" alt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0000FF"/>
                        </a:highlight>
                        <a:uLnTx/>
                        <a:uFillTx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トリレンジイソシアネート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ナフタレン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ニッケル化合物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ニッケルカルボニル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ニトログリコール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パラ</a:t>
                      </a:r>
                      <a:r>
                        <a:rPr kumimoji="1" lang="en-US" altLang="ja-JP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ジメチルアミノアゾベンゼン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パラ</a:t>
                      </a: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ニトロクロロベンゼン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砒素及びその化合物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99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弗化水素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ベータ</a:t>
                      </a:r>
                      <a:r>
                        <a:rPr kumimoji="1" lang="en-US" altLang="ja-JP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-</a:t>
                      </a: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プロピオラクトン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ベンゼン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ペンタクロ</a:t>
                      </a:r>
                      <a:r>
                        <a:rPr kumimoji="1" lang="ja-JP" altLang="en-US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ロ</a:t>
                      </a:r>
                      <a:r>
                        <a:rPr kumimoji="1" lang="ja-JP" altLang="en-US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フェノール及び</a:t>
                      </a:r>
                      <a:endParaRPr kumimoji="1" lang="en-US" altLang="ja-JP" sz="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  <a:p>
                      <a:pPr marL="0" marR="0" lvl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そのナトリウム塩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ホルムアルデヒド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マゼンタ</a:t>
                      </a:r>
                      <a:endParaRPr kumimoji="1" lang="ja-JP" altLang="en-US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マンガン及びその化合物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沃化メチル</a:t>
                      </a:r>
                      <a:endParaRPr kumimoji="1" lang="en-US" altLang="ja-JP" sz="700" b="0" i="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S Gothic" charset="-128"/>
                      </a:endParaRP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7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溶接ヒューム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6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リフラクトリーセラミックファイバー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109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硫化水素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340000"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特２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硫酸ジメチル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アンモニア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一酸化炭素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塩化水素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硝酸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S Gothic" charset="-128"/>
                        </a:rPr>
                        <a:t>二酸化硫黄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フェノール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080767"/>
              </p:ext>
            </p:extLst>
          </p:nvPr>
        </p:nvGraphicFramePr>
        <p:xfrm>
          <a:off x="2715006" y="340622"/>
          <a:ext cx="2268000" cy="2592673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4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区分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日本語名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Meiryo" charset="-128"/>
                        </a:rPr>
                        <a:t>ページ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DB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ホスゲン</a:t>
                      </a: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118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硫酸</a:t>
                      </a:r>
                    </a:p>
                  </a:txBody>
                  <a:tcPr marL="59739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119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1,3-</a:t>
                      </a: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ブタジエン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1,4-</a:t>
                      </a: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ジクロロ</a:t>
                      </a:r>
                      <a:r>
                        <a:rPr kumimoji="1" lang="en-US" altLang="ja-JP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-2-</a:t>
                      </a:r>
                      <a:r>
                        <a:rPr kumimoji="1" lang="ja-JP" alt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S Gothic" charset="-128"/>
                          <a:ea typeface="MS Gothic" charset="-128"/>
                          <a:cs typeface="MS Gothic" charset="-128"/>
                        </a:rPr>
                        <a:t>ブテン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硫酸ジエチル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122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特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1,3-</a:t>
                      </a: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プロパンスルトン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123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鉛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鉛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124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鉛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鉛合金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125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鉛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鉛化合物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126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鉛</a:t>
                      </a:r>
                      <a:endParaRPr kumimoji="1" lang="ja-JP" altLang="en-US" sz="700" b="0" i="0" spc="-15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四アルキル鉛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127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石綿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石綿</a:t>
                      </a:r>
                    </a:p>
                  </a:txBody>
                  <a:tcPr marL="59739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128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粉じん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粉じん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70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129</a:t>
                      </a:r>
                      <a:endParaRPr lang="ja-JP" altLang="en-US" sz="70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ﾀﾞｲｵｷｼﾝ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0000"/>
                        </a:lnSpc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ダイオキシン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130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230">
                <a:tc>
                  <a:txBody>
                    <a:bodyPr/>
                    <a:lstStyle/>
                    <a:p>
                      <a:pPr marL="0" marR="0" lvl="0" indent="0" algn="ctr" defTabSz="5327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700" b="0" dirty="0">
                          <a:solidFill>
                            <a:prstClr val="white"/>
                          </a:solidFill>
                          <a:highlight>
                            <a:srgbClr val="800080"/>
                          </a:highlight>
                          <a:latin typeface="MS Gothic" charset="-128"/>
                          <a:ea typeface="MS Gothic" charset="-128"/>
                          <a:cs typeface="MS Gothic" charset="-128"/>
                        </a:rPr>
                        <a:t>ﾀﾞｲｵｷｼﾝ</a:t>
                      </a:r>
                      <a:endParaRPr kumimoji="1" lang="ja-JP" altLang="en-US" sz="700" b="0" i="0" u="none" strike="noStrike" kern="1200" cap="none" spc="-15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highlight>
                          <a:srgbClr val="800080"/>
                        </a:highlight>
                        <a:uLnTx/>
                        <a:uFillTx/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532729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i="0" dirty="0">
                          <a:latin typeface="MS Gothic" charset="-128"/>
                          <a:ea typeface="MS Gothic" charset="-128"/>
                          <a:cs typeface="MS Gothic" charset="-128"/>
                        </a:rPr>
                        <a:t>ダイオキシン類</a:t>
                      </a:r>
                    </a:p>
                  </a:txBody>
                  <a:tcPr marL="612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00" b="0" i="0" kern="1200" dirty="0">
                          <a:solidFill>
                            <a:schemeClr val="dk1"/>
                          </a:solidFill>
                          <a:latin typeface="MS Gothic" charset="-128"/>
                          <a:ea typeface="MS Gothic" charset="-128"/>
                          <a:cs typeface="MS Gothic" charset="-128"/>
                        </a:rPr>
                        <a:t>131</a:t>
                      </a:r>
                      <a:endParaRPr kumimoji="1" lang="ja-JP" altLang="en-US" sz="700" b="0" i="0" dirty="0">
                        <a:latin typeface="MS Gothic" charset="-128"/>
                        <a:ea typeface="MS Gothic" charset="-128"/>
                        <a:cs typeface="MS Gothic" charset="-128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サブタイトル 2"/>
          <p:cNvSpPr txBox="1">
            <a:spLocks/>
          </p:cNvSpPr>
          <p:nvPr/>
        </p:nvSpPr>
        <p:spPr>
          <a:xfrm>
            <a:off x="665957" y="125920"/>
            <a:ext cx="3995737" cy="181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kumimoji="1"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kumimoji="1"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kumimoji="1"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kumimoji="1"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kumimoji="1"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kumimoji="1"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kumimoji="1"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kumimoji="1"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kumimoji="1"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900" dirty="0">
                <a:latin typeface="Meiryo" charset="-128"/>
                <a:ea typeface="Meiryo" charset="-128"/>
                <a:cs typeface="Meiryo" charset="-128"/>
              </a:rPr>
              <a:t>目　次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67834" y="6746313"/>
            <a:ext cx="239487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800" dirty="0">
                <a:latin typeface="MS Gothic" charset="-128"/>
                <a:ea typeface="MS Gothic" charset="-128"/>
                <a:cs typeface="MS Gothic" charset="-128"/>
              </a:rPr>
              <a:t>掲示物は環境安全センターホームページ</a:t>
            </a:r>
          </a:p>
          <a:p>
            <a:r>
              <a:rPr lang="ja-JP" altLang="en-US" sz="800" dirty="0">
                <a:latin typeface="MS Gothic" charset="-128"/>
                <a:ea typeface="MS Gothic" charset="-128"/>
                <a:cs typeface="MS Gothic" charset="-128"/>
              </a:rPr>
              <a:t>「化学物質」→「活動」からも確認できます。</a:t>
            </a:r>
            <a:endParaRPr lang="en-US" altLang="ja-JP" sz="800" dirty="0">
              <a:latin typeface="MS Gothic" charset="-128"/>
              <a:ea typeface="MS Gothic" charset="-128"/>
              <a:cs typeface="MS Gothic" charset="-128"/>
            </a:endParaRPr>
          </a:p>
        </p:txBody>
      </p:sp>
      <p:pic>
        <p:nvPicPr>
          <p:cNvPr id="6" name="図 5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F64C83-4CA2-A9E0-FD92-BEF9BF7CF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536" y="5379773"/>
            <a:ext cx="1086856" cy="1267999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767834" y="3060228"/>
            <a:ext cx="2394877" cy="1631216"/>
          </a:xfrm>
          <a:prstGeom prst="rect">
            <a:avLst/>
          </a:prstGeom>
          <a:noFill/>
        </p:spPr>
        <p:txBody>
          <a:bodyPr wrap="square" lIns="0" rIns="0" rtlCol="0" anchor="t" anchorCtr="0">
            <a:spAutoFit/>
          </a:bodyPr>
          <a:lstStyle/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schemeClr val="bg1"/>
                </a:solidFill>
                <a:highlight>
                  <a:srgbClr val="FF0000"/>
                </a:highlight>
                <a:latin typeface="MS Gothic" charset="-128"/>
                <a:ea typeface="MS Gothic" charset="-128"/>
                <a:cs typeface="MS Gothic" charset="-128"/>
              </a:rPr>
              <a:t>有１</a:t>
            </a: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：有機溶剤予防規則の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第一種有機溶剤等</a:t>
            </a:r>
            <a:endParaRPr lang="en-US" altLang="ja-JP" sz="700" dirty="0"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1040"/>
              </a:lnSpc>
            </a:pPr>
            <a:r>
              <a:rPr lang="ja-JP" altLang="en-US" sz="700" dirty="0">
                <a:highlight>
                  <a:srgbClr val="FFFF00"/>
                </a:highlight>
                <a:latin typeface="MS Gothic" charset="-128"/>
                <a:ea typeface="MS Gothic" charset="-128"/>
                <a:cs typeface="MS Gothic" charset="-128"/>
              </a:rPr>
              <a:t>有２</a:t>
            </a: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：有機溶剤予防規則の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第二種有機溶剤等</a:t>
            </a:r>
            <a:endParaRPr lang="en-US" altLang="ja-JP" sz="700" dirty="0"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prstClr val="white"/>
                </a:solidFill>
                <a:highlight>
                  <a:srgbClr val="0000FF"/>
                </a:highlight>
                <a:latin typeface="MS Gothic" charset="-128"/>
                <a:ea typeface="MS Gothic" charset="-128"/>
                <a:cs typeface="MS Gothic" charset="-128"/>
              </a:rPr>
              <a:t>有３</a:t>
            </a: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：有機溶剤予防規則の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第三種有機溶剤等</a:t>
            </a:r>
            <a:endParaRPr lang="en-US" altLang="ja-JP" sz="700" dirty="0"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特１</a:t>
            </a: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：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特定化学物質障害予防規則の第一類物質</a:t>
            </a:r>
            <a:endParaRPr lang="en-US" altLang="ja-JP" sz="700" dirty="0"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特２</a:t>
            </a: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：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特定化学物質障害予防規則の第二類物質</a:t>
            </a:r>
            <a:endParaRPr lang="en-US" altLang="ja-JP" sz="700" dirty="0"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特３</a:t>
            </a: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：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特定化学物質障害予防規則の第三類物質</a:t>
            </a:r>
            <a:endParaRPr lang="en-US" altLang="ja-JP" sz="700" dirty="0"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特</a:t>
            </a:r>
            <a:r>
              <a:rPr lang="ja-JP" altLang="en-US" sz="700" dirty="0">
                <a:solidFill>
                  <a:prstClr val="white"/>
                </a:solidFill>
                <a:latin typeface="MS Gothic" charset="-128"/>
                <a:ea typeface="MS Gothic" charset="-128"/>
                <a:cs typeface="MS Gothic" charset="-128"/>
              </a:rPr>
              <a:t>　</a:t>
            </a: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：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特定化学物質障害予防規則の</a:t>
            </a: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第一～三類以外の物質</a:t>
            </a:r>
            <a:endParaRPr lang="en-US" altLang="ja-JP" sz="700" dirty="0">
              <a:solidFill>
                <a:schemeClr val="tx1">
                  <a:lumMod val="95000"/>
                  <a:lumOff val="5000"/>
                </a:schemeClr>
              </a:solidFill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840"/>
              </a:lnSpc>
            </a:pPr>
            <a:r>
              <a:rPr lang="ja-JP" altLang="en-US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鉛</a:t>
            </a:r>
            <a:r>
              <a:rPr lang="ja-JP" altLang="en-US" sz="700" dirty="0">
                <a:solidFill>
                  <a:prstClr val="white"/>
                </a:solidFill>
                <a:latin typeface="MS Gothic" charset="-128"/>
                <a:ea typeface="MS Gothic" charset="-128"/>
                <a:cs typeface="MS Gothic" charset="-128"/>
              </a:rPr>
              <a:t>　</a:t>
            </a: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：鉛中毒予防規則および</a:t>
            </a:r>
          </a:p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MS Gothic" charset="-128"/>
                <a:ea typeface="MS Gothic" charset="-128"/>
                <a:cs typeface="MS Gothic" charset="-128"/>
              </a:rPr>
              <a:t>　　　四アルキル鉛中毒予防規則の対象物質</a:t>
            </a:r>
            <a:endParaRPr lang="en-US" altLang="ja-JP" sz="700" dirty="0">
              <a:solidFill>
                <a:schemeClr val="tx1">
                  <a:lumMod val="95000"/>
                  <a:lumOff val="5000"/>
                </a:schemeClr>
              </a:solidFill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石綿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：石綿障害予防規則の石綿等</a:t>
            </a:r>
          </a:p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粉じん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：粉じん障害予防規則の粉じん作業</a:t>
            </a:r>
            <a:endParaRPr lang="ja-JP" altLang="en-US" sz="700" dirty="0">
              <a:solidFill>
                <a:prstClr val="white"/>
              </a:solidFill>
              <a:highlight>
                <a:srgbClr val="800080"/>
              </a:highlight>
              <a:latin typeface="MS Gothic" charset="-128"/>
              <a:ea typeface="MS Gothic" charset="-128"/>
              <a:cs typeface="MS Gothic" charset="-128"/>
            </a:endParaRPr>
          </a:p>
          <a:p>
            <a:pPr>
              <a:lnSpc>
                <a:spcPts val="1040"/>
              </a:lnSpc>
            </a:pPr>
            <a:r>
              <a:rPr lang="ja-JP" altLang="en-US" sz="700" dirty="0">
                <a:solidFill>
                  <a:prstClr val="white"/>
                </a:solidFill>
                <a:highlight>
                  <a:srgbClr val="800080"/>
                </a:highlight>
                <a:latin typeface="MS Gothic" charset="-128"/>
                <a:ea typeface="MS Gothic" charset="-128"/>
                <a:cs typeface="MS Gothic" charset="-128"/>
              </a:rPr>
              <a:t>ﾀﾞｲｵｷｼﾝ</a:t>
            </a:r>
            <a:r>
              <a:rPr lang="ja-JP" altLang="en-US" sz="700" dirty="0">
                <a:latin typeface="MS Gothic" charset="-128"/>
                <a:ea typeface="MS Gothic" charset="-128"/>
                <a:cs typeface="MS Gothic" charset="-128"/>
              </a:rPr>
              <a:t>：ダイオキシン類対策特別措置法のダイオキシン類</a:t>
            </a:r>
            <a:endParaRPr lang="ja-JP" altLang="en-US" sz="700" dirty="0">
              <a:solidFill>
                <a:prstClr val="white"/>
              </a:solidFill>
              <a:highlight>
                <a:srgbClr val="800080"/>
              </a:highlight>
              <a:latin typeface="MS Gothic" charset="-128"/>
              <a:ea typeface="MS Gothic" charset="-128"/>
              <a:cs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7401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</TotalTime>
  <Words>873</Words>
  <Application>Microsoft Office PowerPoint</Application>
  <PresentationFormat>ユーザー設定</PresentationFormat>
  <Paragraphs>425</Paragraphs>
  <Slides>2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  <vt:variant>
        <vt:lpstr>目的別スライド ショー</vt:lpstr>
      </vt:variant>
      <vt:variant>
        <vt:i4>1</vt:i4>
      </vt:variant>
    </vt:vector>
  </HeadingPairs>
  <TitlesOfParts>
    <vt:vector size="10" baseType="lpstr">
      <vt:lpstr>ＭＳ ゴシック</vt:lpstr>
      <vt:lpstr>ＭＳ ゴシック</vt:lpstr>
      <vt:lpstr>Meiryo</vt:lpstr>
      <vt:lpstr>Yu Gothic</vt:lpstr>
      <vt:lpstr>Yu Gothic Light</vt:lpstr>
      <vt:lpstr>Arial</vt:lpstr>
      <vt:lpstr>ホワイト</vt:lpstr>
      <vt:lpstr>PowerPoint プレゼンテーション</vt:lpstr>
      <vt:lpstr>PowerPoint プレゼンテーション</vt:lpstr>
      <vt:lpstr>目的別スライド ショー1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株式会社かもめ印刷</dc:creator>
  <cp:lastModifiedBy>片山　謙吾</cp:lastModifiedBy>
  <cp:revision>140</cp:revision>
  <cp:lastPrinted>2026-02-04T23:31:13Z</cp:lastPrinted>
  <dcterms:created xsi:type="dcterms:W3CDTF">2025-12-24T08:25:25Z</dcterms:created>
  <dcterms:modified xsi:type="dcterms:W3CDTF">2026-02-26T07:21:41Z</dcterms:modified>
</cp:coreProperties>
</file>