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5" r:id="rId1"/>
  </p:sldMasterIdLst>
  <p:notesMasterIdLst>
    <p:notesMasterId r:id="rId133"/>
  </p:notesMasterIdLst>
  <p:handoutMasterIdLst>
    <p:handoutMasterId r:id="rId134"/>
  </p:handoutMasterIdLst>
  <p:sldIdLst>
    <p:sldId id="263" r:id="rId2"/>
    <p:sldId id="264"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94" r:id="rId45"/>
    <p:sldId id="307" r:id="rId46"/>
    <p:sldId id="308" r:id="rId47"/>
    <p:sldId id="309" r:id="rId48"/>
    <p:sldId id="310" r:id="rId49"/>
    <p:sldId id="311" r:id="rId50"/>
    <p:sldId id="312" r:id="rId51"/>
    <p:sldId id="313" r:id="rId52"/>
    <p:sldId id="314" r:id="rId53"/>
    <p:sldId id="315" r:id="rId54"/>
    <p:sldId id="316" r:id="rId55"/>
    <p:sldId id="317" r:id="rId56"/>
    <p:sldId id="318" r:id="rId57"/>
    <p:sldId id="319" r:id="rId58"/>
    <p:sldId id="320" r:id="rId59"/>
    <p:sldId id="321" r:id="rId60"/>
    <p:sldId id="322" r:id="rId61"/>
    <p:sldId id="258" r:id="rId62"/>
    <p:sldId id="323" r:id="rId63"/>
    <p:sldId id="324" r:id="rId64"/>
    <p:sldId id="325" r:id="rId65"/>
    <p:sldId id="326" r:id="rId66"/>
    <p:sldId id="327" r:id="rId67"/>
    <p:sldId id="328" r:id="rId68"/>
    <p:sldId id="329" r:id="rId69"/>
    <p:sldId id="330" r:id="rId70"/>
    <p:sldId id="331" r:id="rId71"/>
    <p:sldId id="332" r:id="rId72"/>
    <p:sldId id="333" r:id="rId73"/>
    <p:sldId id="370" r:id="rId74"/>
    <p:sldId id="334" r:id="rId75"/>
    <p:sldId id="335" r:id="rId76"/>
    <p:sldId id="336" r:id="rId77"/>
    <p:sldId id="337" r:id="rId78"/>
    <p:sldId id="338" r:id="rId79"/>
    <p:sldId id="339" r:id="rId80"/>
    <p:sldId id="340" r:id="rId81"/>
    <p:sldId id="341" r:id="rId82"/>
    <p:sldId id="371" r:id="rId83"/>
    <p:sldId id="344" r:id="rId84"/>
    <p:sldId id="342" r:id="rId85"/>
    <p:sldId id="343" r:id="rId86"/>
    <p:sldId id="345" r:id="rId87"/>
    <p:sldId id="346" r:id="rId88"/>
    <p:sldId id="347" r:id="rId89"/>
    <p:sldId id="348" r:id="rId90"/>
    <p:sldId id="349" r:id="rId91"/>
    <p:sldId id="350" r:id="rId92"/>
    <p:sldId id="351" r:id="rId93"/>
    <p:sldId id="352" r:id="rId94"/>
    <p:sldId id="353" r:id="rId95"/>
    <p:sldId id="354" r:id="rId96"/>
    <p:sldId id="355" r:id="rId97"/>
    <p:sldId id="356" r:id="rId98"/>
    <p:sldId id="357" r:id="rId99"/>
    <p:sldId id="358" r:id="rId100"/>
    <p:sldId id="359" r:id="rId101"/>
    <p:sldId id="360" r:id="rId102"/>
    <p:sldId id="361" r:id="rId103"/>
    <p:sldId id="362" r:id="rId104"/>
    <p:sldId id="363" r:id="rId105"/>
    <p:sldId id="364" r:id="rId106"/>
    <p:sldId id="365" r:id="rId107"/>
    <p:sldId id="366" r:id="rId108"/>
    <p:sldId id="372" r:id="rId109"/>
    <p:sldId id="367" r:id="rId110"/>
    <p:sldId id="368" r:id="rId111"/>
    <p:sldId id="369" r:id="rId112"/>
    <p:sldId id="373" r:id="rId113"/>
    <p:sldId id="374" r:id="rId114"/>
    <p:sldId id="375" r:id="rId115"/>
    <p:sldId id="376" r:id="rId116"/>
    <p:sldId id="377" r:id="rId117"/>
    <p:sldId id="378" r:id="rId118"/>
    <p:sldId id="379" r:id="rId119"/>
    <p:sldId id="380" r:id="rId120"/>
    <p:sldId id="381" r:id="rId121"/>
    <p:sldId id="382" r:id="rId122"/>
    <p:sldId id="383" r:id="rId123"/>
    <p:sldId id="384" r:id="rId124"/>
    <p:sldId id="385" r:id="rId125"/>
    <p:sldId id="387" r:id="rId126"/>
    <p:sldId id="388" r:id="rId127"/>
    <p:sldId id="389" r:id="rId128"/>
    <p:sldId id="390" r:id="rId129"/>
    <p:sldId id="391" r:id="rId130"/>
    <p:sldId id="392" r:id="rId131"/>
    <p:sldId id="393" r:id="rId132"/>
  </p:sldIdLst>
  <p:sldSz cx="5327650" cy="7559675"/>
  <p:notesSz cx="6858000" cy="9144000"/>
  <p:custShowLst>
    <p:custShow name="目的別スライド ショー1" id="0">
      <p:sldLst>
        <p:sld r:id="rId62"/>
      </p:sldLst>
    </p:custShow>
  </p:custShowLst>
  <p:defaultTextStyle>
    <a:defPPr>
      <a:defRPr lang="ja-JP"/>
    </a:defPPr>
    <a:lvl1pPr marL="0" algn="l" defTabSz="645461" rtl="0" eaLnBrk="1" latinLnBrk="0" hangingPunct="1">
      <a:defRPr kumimoji="1" sz="1271" kern="1200">
        <a:solidFill>
          <a:schemeClr val="tx1"/>
        </a:solidFill>
        <a:latin typeface="+mn-lt"/>
        <a:ea typeface="+mn-ea"/>
        <a:cs typeface="+mn-cs"/>
      </a:defRPr>
    </a:lvl1pPr>
    <a:lvl2pPr marL="322730" algn="l" defTabSz="645461" rtl="0" eaLnBrk="1" latinLnBrk="0" hangingPunct="1">
      <a:defRPr kumimoji="1" sz="1271" kern="1200">
        <a:solidFill>
          <a:schemeClr val="tx1"/>
        </a:solidFill>
        <a:latin typeface="+mn-lt"/>
        <a:ea typeface="+mn-ea"/>
        <a:cs typeface="+mn-cs"/>
      </a:defRPr>
    </a:lvl2pPr>
    <a:lvl3pPr marL="645461" algn="l" defTabSz="645461" rtl="0" eaLnBrk="1" latinLnBrk="0" hangingPunct="1">
      <a:defRPr kumimoji="1" sz="1271" kern="1200">
        <a:solidFill>
          <a:schemeClr val="tx1"/>
        </a:solidFill>
        <a:latin typeface="+mn-lt"/>
        <a:ea typeface="+mn-ea"/>
        <a:cs typeface="+mn-cs"/>
      </a:defRPr>
    </a:lvl3pPr>
    <a:lvl4pPr marL="968192" algn="l" defTabSz="645461" rtl="0" eaLnBrk="1" latinLnBrk="0" hangingPunct="1">
      <a:defRPr kumimoji="1" sz="1271" kern="1200">
        <a:solidFill>
          <a:schemeClr val="tx1"/>
        </a:solidFill>
        <a:latin typeface="+mn-lt"/>
        <a:ea typeface="+mn-ea"/>
        <a:cs typeface="+mn-cs"/>
      </a:defRPr>
    </a:lvl4pPr>
    <a:lvl5pPr marL="1290923" algn="l" defTabSz="645461" rtl="0" eaLnBrk="1" latinLnBrk="0" hangingPunct="1">
      <a:defRPr kumimoji="1" sz="1271" kern="1200">
        <a:solidFill>
          <a:schemeClr val="tx1"/>
        </a:solidFill>
        <a:latin typeface="+mn-lt"/>
        <a:ea typeface="+mn-ea"/>
        <a:cs typeface="+mn-cs"/>
      </a:defRPr>
    </a:lvl5pPr>
    <a:lvl6pPr marL="1613653" algn="l" defTabSz="645461" rtl="0" eaLnBrk="1" latinLnBrk="0" hangingPunct="1">
      <a:defRPr kumimoji="1" sz="1271" kern="1200">
        <a:solidFill>
          <a:schemeClr val="tx1"/>
        </a:solidFill>
        <a:latin typeface="+mn-lt"/>
        <a:ea typeface="+mn-ea"/>
        <a:cs typeface="+mn-cs"/>
      </a:defRPr>
    </a:lvl6pPr>
    <a:lvl7pPr marL="1936384" algn="l" defTabSz="645461" rtl="0" eaLnBrk="1" latinLnBrk="0" hangingPunct="1">
      <a:defRPr kumimoji="1" sz="1271" kern="1200">
        <a:solidFill>
          <a:schemeClr val="tx1"/>
        </a:solidFill>
        <a:latin typeface="+mn-lt"/>
        <a:ea typeface="+mn-ea"/>
        <a:cs typeface="+mn-cs"/>
      </a:defRPr>
    </a:lvl7pPr>
    <a:lvl8pPr marL="2259114" algn="l" defTabSz="645461" rtl="0" eaLnBrk="1" latinLnBrk="0" hangingPunct="1">
      <a:defRPr kumimoji="1" sz="1271" kern="1200">
        <a:solidFill>
          <a:schemeClr val="tx1"/>
        </a:solidFill>
        <a:latin typeface="+mn-lt"/>
        <a:ea typeface="+mn-ea"/>
        <a:cs typeface="+mn-cs"/>
      </a:defRPr>
    </a:lvl8pPr>
    <a:lvl9pPr marL="2581846" algn="l" defTabSz="645461" rtl="0" eaLnBrk="1" latinLnBrk="0" hangingPunct="1">
      <a:defRPr kumimoji="1" sz="1271"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343E6E-F1B6-5664-AD3B-ACFEA53391C3}" name="一　梢" initials="一　梢" userId="S-1-5-21-849040981-459477582-1037964916-1784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株式会社かもめ印刷" initials="株式会社かもめ印刷"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7A5"/>
    <a:srgbClr val="D9222A"/>
    <a:srgbClr val="5F3B78"/>
    <a:srgbClr val="613978"/>
    <a:srgbClr val="E3F1E3"/>
    <a:srgbClr val="AEDB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96652" autoAdjust="0"/>
  </p:normalViewPr>
  <p:slideViewPr>
    <p:cSldViewPr snapToGrid="0" snapToObjects="1">
      <p:cViewPr varScale="1">
        <p:scale>
          <a:sx n="97" d="100"/>
          <a:sy n="97" d="100"/>
        </p:scale>
        <p:origin x="3186" y="78"/>
      </p:cViewPr>
      <p:guideLst/>
    </p:cSldViewPr>
  </p:slideViewPr>
  <p:notesTextViewPr>
    <p:cViewPr>
      <p:scale>
        <a:sx n="1" d="1"/>
        <a:sy n="1" d="1"/>
      </p:scale>
      <p:origin x="0" y="0"/>
    </p:cViewPr>
  </p:notesTextViewPr>
  <p:sorterViewPr>
    <p:cViewPr>
      <p:scale>
        <a:sx n="66" d="100"/>
        <a:sy n="66" d="100"/>
      </p:scale>
      <p:origin x="0" y="-5112"/>
    </p:cViewPr>
  </p:sorterViewPr>
  <p:notesViewPr>
    <p:cSldViewPr snapToGrid="0" snapToObjects="1">
      <p:cViewPr varScale="1">
        <p:scale>
          <a:sx n="149" d="100"/>
          <a:sy n="149" d="100"/>
        </p:scale>
        <p:origin x="1896" y="17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notesMaster" Target="notesMasters/notesMaster1.xml"/><Relationship Id="rId138"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handoutMaster" Target="handoutMasters/handoutMaster1.xml"/><Relationship Id="rId13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2BCAD6-A8E1-4744-99FC-241018144553}" type="datetime1">
              <a:rPr kumimoji="1" lang="ja-JP" altLang="en-US" smtClean="0"/>
              <a:t>2026/4/8</a:t>
            </a:fld>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kumimoji="1" lang="en-US" altLang="ja-JP"/>
              <a:t>1</a:t>
            </a:r>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00F053-F122-A148-A6C7-1496484E2252}" type="slidenum">
              <a:rPr kumimoji="1" lang="ja-JP" altLang="en-US" smtClean="0"/>
              <a:t>‹#›</a:t>
            </a:fld>
            <a:endParaRPr kumimoji="1" lang="ja-JP" altLang="en-US"/>
          </a:p>
        </p:txBody>
      </p:sp>
    </p:spTree>
    <p:extLst>
      <p:ext uri="{BB962C8B-B14F-4D97-AF65-F5344CB8AC3E}">
        <p14:creationId xmlns:p14="http://schemas.microsoft.com/office/powerpoint/2010/main" val="199540400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99B63B-38BE-624F-8ED7-67C1B1C2B20D}" type="datetime1">
              <a:rPr kumimoji="1" lang="ja-JP" altLang="en-US" smtClean="0"/>
              <a:t>2026/4/8</a:t>
            </a:fld>
            <a:endParaRPr kumimoji="1" lang="ja-JP" altLang="en-US"/>
          </a:p>
        </p:txBody>
      </p:sp>
      <p:sp>
        <p:nvSpPr>
          <p:cNvPr id="4" name="スライド イメージ プレースホルダー 3"/>
          <p:cNvSpPr>
            <a:spLocks noGrp="1" noRot="1" noChangeAspect="1"/>
          </p:cNvSpPr>
          <p:nvPr>
            <p:ph type="sldImg" idx="2"/>
          </p:nvPr>
        </p:nvSpPr>
        <p:spPr>
          <a:xfrm>
            <a:off x="2341563" y="1143000"/>
            <a:ext cx="217487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kumimoji="1" lang="en-US" altLang="ja-JP"/>
              <a:t>1</a:t>
            </a:r>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BB7C90-6D5B-334F-874E-71028BE2B67F}" type="slidenum">
              <a:rPr kumimoji="1" lang="ja-JP" altLang="en-US" smtClean="0"/>
              <a:t>‹#›</a:t>
            </a:fld>
            <a:endParaRPr kumimoji="1" lang="ja-JP" altLang="en-US"/>
          </a:p>
        </p:txBody>
      </p:sp>
    </p:spTree>
    <p:extLst>
      <p:ext uri="{BB962C8B-B14F-4D97-AF65-F5344CB8AC3E}">
        <p14:creationId xmlns:p14="http://schemas.microsoft.com/office/powerpoint/2010/main" val="42158301"/>
      </p:ext>
    </p:extLst>
  </p:cSld>
  <p:clrMap bg1="lt1" tx1="dk1" bg2="lt2" tx2="dk2" accent1="accent1" accent2="accent2" accent3="accent3" accent4="accent4" accent5="accent5" accent6="accent6" hlink="hlink" folHlink="folHlink"/>
  <p:hf sldNum="0" hdr="0" ftr="0" dt="0"/>
  <p:notesStyle>
    <a:lvl1pPr marL="0" algn="l" defTabSz="645461" rtl="0" eaLnBrk="1" latinLnBrk="0" hangingPunct="1">
      <a:defRPr kumimoji="1" sz="847" kern="1200">
        <a:solidFill>
          <a:schemeClr val="tx1"/>
        </a:solidFill>
        <a:latin typeface="+mn-lt"/>
        <a:ea typeface="+mn-ea"/>
        <a:cs typeface="+mn-cs"/>
      </a:defRPr>
    </a:lvl1pPr>
    <a:lvl2pPr marL="322730" algn="l" defTabSz="645461" rtl="0" eaLnBrk="1" latinLnBrk="0" hangingPunct="1">
      <a:defRPr kumimoji="1" sz="847" kern="1200">
        <a:solidFill>
          <a:schemeClr val="tx1"/>
        </a:solidFill>
        <a:latin typeface="+mn-lt"/>
        <a:ea typeface="+mn-ea"/>
        <a:cs typeface="+mn-cs"/>
      </a:defRPr>
    </a:lvl2pPr>
    <a:lvl3pPr marL="645461" algn="l" defTabSz="645461" rtl="0" eaLnBrk="1" latinLnBrk="0" hangingPunct="1">
      <a:defRPr kumimoji="1" sz="847" kern="1200">
        <a:solidFill>
          <a:schemeClr val="tx1"/>
        </a:solidFill>
        <a:latin typeface="+mn-lt"/>
        <a:ea typeface="+mn-ea"/>
        <a:cs typeface="+mn-cs"/>
      </a:defRPr>
    </a:lvl3pPr>
    <a:lvl4pPr marL="968192" algn="l" defTabSz="645461" rtl="0" eaLnBrk="1" latinLnBrk="0" hangingPunct="1">
      <a:defRPr kumimoji="1" sz="847" kern="1200">
        <a:solidFill>
          <a:schemeClr val="tx1"/>
        </a:solidFill>
        <a:latin typeface="+mn-lt"/>
        <a:ea typeface="+mn-ea"/>
        <a:cs typeface="+mn-cs"/>
      </a:defRPr>
    </a:lvl4pPr>
    <a:lvl5pPr marL="1290923" algn="l" defTabSz="645461" rtl="0" eaLnBrk="1" latinLnBrk="0" hangingPunct="1">
      <a:defRPr kumimoji="1" sz="847" kern="1200">
        <a:solidFill>
          <a:schemeClr val="tx1"/>
        </a:solidFill>
        <a:latin typeface="+mn-lt"/>
        <a:ea typeface="+mn-ea"/>
        <a:cs typeface="+mn-cs"/>
      </a:defRPr>
    </a:lvl5pPr>
    <a:lvl6pPr marL="1613653" algn="l" defTabSz="645461" rtl="0" eaLnBrk="1" latinLnBrk="0" hangingPunct="1">
      <a:defRPr kumimoji="1" sz="847" kern="1200">
        <a:solidFill>
          <a:schemeClr val="tx1"/>
        </a:solidFill>
        <a:latin typeface="+mn-lt"/>
        <a:ea typeface="+mn-ea"/>
        <a:cs typeface="+mn-cs"/>
      </a:defRPr>
    </a:lvl6pPr>
    <a:lvl7pPr marL="1936384" algn="l" defTabSz="645461" rtl="0" eaLnBrk="1" latinLnBrk="0" hangingPunct="1">
      <a:defRPr kumimoji="1" sz="847" kern="1200">
        <a:solidFill>
          <a:schemeClr val="tx1"/>
        </a:solidFill>
        <a:latin typeface="+mn-lt"/>
        <a:ea typeface="+mn-ea"/>
        <a:cs typeface="+mn-cs"/>
      </a:defRPr>
    </a:lvl7pPr>
    <a:lvl8pPr marL="2259114" algn="l" defTabSz="645461" rtl="0" eaLnBrk="1" latinLnBrk="0" hangingPunct="1">
      <a:defRPr kumimoji="1" sz="847" kern="1200">
        <a:solidFill>
          <a:schemeClr val="tx1"/>
        </a:solidFill>
        <a:latin typeface="+mn-lt"/>
        <a:ea typeface="+mn-ea"/>
        <a:cs typeface="+mn-cs"/>
      </a:defRPr>
    </a:lvl8pPr>
    <a:lvl9pPr marL="2581846" algn="l" defTabSz="645461" rtl="0" eaLnBrk="1" latinLnBrk="0" hangingPunct="1">
      <a:defRPr kumimoji="1" sz="84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133973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91765222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79547521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54478553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41217902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38844483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3722063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9614745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89578561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41850132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12725159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906302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7421725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85205805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5068620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50612438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20584970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42456980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36564702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70815986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72197809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54894782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008672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21715133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884651690"/>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73028766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692631461"/>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21776922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44730653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705773897"/>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335951057"/>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4552494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608698704"/>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916607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047752603"/>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44005892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703250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157450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138796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7982746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323167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79417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994235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0138513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2637451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2861239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5029937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7672326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7538094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5938794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2537796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308538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98601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74669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2342985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4330772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7676979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5529027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8266630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2387396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3063187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6871825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9734758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9258504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888184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4097923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7568765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7050001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5194761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3823411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9960792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2404093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3484315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1739726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3082125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620965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8779579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622296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532380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248284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3617477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7789181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8807996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9882426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1129655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1921299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028641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75695685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17395634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8138032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98185186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56355068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61605034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83238874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72278710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1502503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55092974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33602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51726116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10142947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85965337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78174812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34523003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59617632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44365918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41848097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54119370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17680265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52135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1592177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95301252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74921133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7258056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54229493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37190385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35542404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03836492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70903036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80114648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708333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12173221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12765216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62609154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15507560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89063457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20377192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01630381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36808757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57548273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63729882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905650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2064464" y="7073940"/>
            <a:ext cx="1198721" cy="402483"/>
          </a:xfrm>
          <a:prstGeom prst="rect">
            <a:avLst/>
          </a:prstGeom>
        </p:spPr>
        <p:txBody>
          <a:bodyPr vert="horz" anchor="ctr" anchorCtr="0"/>
          <a:lstStyle>
            <a:lvl1pPr algn="ctr">
              <a:defRPr sz="1000">
                <a:solidFill>
                  <a:schemeClr val="tx1"/>
                </a:solidFill>
                <a:latin typeface="MS Gothic" charset="-128"/>
                <a:ea typeface="MS Gothic" charset="-128"/>
                <a:cs typeface="MS Gothic" charset="-128"/>
              </a:defRPr>
            </a:lvl1pPr>
          </a:lstStyle>
          <a:p>
            <a:fld id="{CE91391B-3798-2947-9D6E-4711C58437E3}" type="slidenum">
              <a:rPr lang="ja-JP" altLang="en-US" smtClean="0"/>
              <a:pPr/>
              <a:t>‹#›</a:t>
            </a:fld>
            <a:endParaRPr lang="ja-JP" altLang="en-US" dirty="0"/>
          </a:p>
        </p:txBody>
      </p:sp>
      <p:graphicFrame>
        <p:nvGraphicFramePr>
          <p:cNvPr id="7" name="表 6"/>
          <p:cNvGraphicFramePr>
            <a:graphicFrameLocks noGrp="1"/>
          </p:cNvGraphicFramePr>
          <p:nvPr userDrawn="1">
            <p:extLst>
              <p:ext uri="{D42A27DB-BD31-4B8C-83A1-F6EECF244321}">
                <p14:modId xmlns:p14="http://schemas.microsoft.com/office/powerpoint/2010/main" val="107242899"/>
              </p:ext>
            </p:extLst>
          </p:nvPr>
        </p:nvGraphicFramePr>
        <p:xfrm>
          <a:off x="887941" y="2595915"/>
          <a:ext cx="3551766" cy="741680"/>
        </p:xfrm>
        <a:graphic>
          <a:graphicData uri="http://schemas.openxmlformats.org/drawingml/2006/table">
            <a:tbl>
              <a:tblPr firstRow="1" bandRow="1">
                <a:tableStyleId>{2D5ABB26-0587-4C30-8999-92F81FD0307C}</a:tableStyleId>
              </a:tblPr>
              <a:tblGrid>
                <a:gridCol w="1183922">
                  <a:extLst>
                    <a:ext uri="{9D8B030D-6E8A-4147-A177-3AD203B41FA5}">
                      <a16:colId xmlns:a16="http://schemas.microsoft.com/office/drawing/2014/main" val="20000"/>
                    </a:ext>
                  </a:extLst>
                </a:gridCol>
                <a:gridCol w="1183922">
                  <a:extLst>
                    <a:ext uri="{9D8B030D-6E8A-4147-A177-3AD203B41FA5}">
                      <a16:colId xmlns:a16="http://schemas.microsoft.com/office/drawing/2014/main" val="20001"/>
                    </a:ext>
                  </a:extLst>
                </a:gridCol>
                <a:gridCol w="1183922">
                  <a:extLst>
                    <a:ext uri="{9D8B030D-6E8A-4147-A177-3AD203B41FA5}">
                      <a16:colId xmlns:a16="http://schemas.microsoft.com/office/drawing/2014/main" val="20002"/>
                    </a:ext>
                  </a:extLst>
                </a:gridCol>
              </a:tblGrid>
              <a:tr h="370840">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10000"/>
                  </a:ext>
                </a:extLst>
              </a:tr>
              <a:tr h="370840">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47931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064464" y="7073940"/>
            <a:ext cx="1198721" cy="402483"/>
          </a:xfrm>
          <a:prstGeom prst="rect">
            <a:avLst/>
          </a:prstGeom>
        </p:spPr>
        <p:txBody>
          <a:bodyPr vert="horz" anchor="ctr" anchorCtr="0"/>
          <a:lstStyle>
            <a:lvl1pPr algn="ctr">
              <a:defRPr sz="1000">
                <a:solidFill>
                  <a:schemeClr val="tx1"/>
                </a:solidFill>
                <a:latin typeface="MS Gothic" charset="-128"/>
                <a:ea typeface="MS Gothic" charset="-128"/>
                <a:cs typeface="MS Gothic" charset="-128"/>
              </a:defRPr>
            </a:lvl1pPr>
          </a:lstStyle>
          <a:p>
            <a:fld id="{CE91391B-3798-2947-9D6E-4711C58437E3}" type="slidenum">
              <a:rPr lang="ja-JP" altLang="en-US" smtClean="0"/>
              <a:pPr/>
              <a:t>‹#›</a:t>
            </a:fld>
            <a:endParaRPr lang="ja-JP" altLang="en-US" dirty="0"/>
          </a:p>
        </p:txBody>
      </p:sp>
    </p:spTree>
    <p:extLst>
      <p:ext uri="{BB962C8B-B14F-4D97-AF65-F5344CB8AC3E}">
        <p14:creationId xmlns:p14="http://schemas.microsoft.com/office/powerpoint/2010/main" val="898972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064464" y="7073940"/>
            <a:ext cx="1198721" cy="402483"/>
          </a:xfrm>
          <a:prstGeom prst="rect">
            <a:avLst/>
          </a:prstGeom>
        </p:spPr>
        <p:txBody>
          <a:bodyPr vert="horz" anchor="ctr" anchorCtr="0"/>
          <a:lstStyle>
            <a:lvl1pPr algn="ctr">
              <a:defRPr sz="1000">
                <a:solidFill>
                  <a:schemeClr val="tx1"/>
                </a:solidFill>
                <a:latin typeface="MS Gothic" charset="-128"/>
                <a:ea typeface="MS Gothic" charset="-128"/>
                <a:cs typeface="MS Gothic" charset="-128"/>
              </a:defRPr>
            </a:lvl1pPr>
          </a:lstStyle>
          <a:p>
            <a:fld id="{CE91391B-3798-2947-9D6E-4711C58437E3}" type="slidenum">
              <a:rPr lang="ja-JP" altLang="en-US" smtClean="0"/>
              <a:pPr/>
              <a:t>‹#›</a:t>
            </a:fld>
            <a:endParaRPr lang="ja-JP" altLang="en-US" dirty="0"/>
          </a:p>
        </p:txBody>
      </p:sp>
    </p:spTree>
    <p:extLst>
      <p:ext uri="{BB962C8B-B14F-4D97-AF65-F5344CB8AC3E}">
        <p14:creationId xmlns:p14="http://schemas.microsoft.com/office/powerpoint/2010/main" val="1151055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064464" y="7073940"/>
            <a:ext cx="1198721" cy="402483"/>
          </a:xfrm>
          <a:prstGeom prst="rect">
            <a:avLst/>
          </a:prstGeom>
        </p:spPr>
        <p:txBody>
          <a:bodyPr vert="horz" anchor="ctr" anchorCtr="0"/>
          <a:lstStyle>
            <a:lvl1pPr algn="ctr">
              <a:defRPr sz="1000">
                <a:solidFill>
                  <a:schemeClr val="tx1"/>
                </a:solidFill>
                <a:latin typeface="MS Gothic" charset="-128"/>
                <a:ea typeface="MS Gothic" charset="-128"/>
                <a:cs typeface="MS Gothic" charset="-128"/>
              </a:defRPr>
            </a:lvl1pPr>
          </a:lstStyle>
          <a:p>
            <a:fld id="{CE91391B-3798-2947-9D6E-4711C58437E3}" type="slidenum">
              <a:rPr lang="ja-JP" altLang="en-US" smtClean="0"/>
              <a:pPr/>
              <a:t>‹#›</a:t>
            </a:fld>
            <a:endParaRPr lang="ja-JP" altLang="en-US" dirty="0"/>
          </a:p>
        </p:txBody>
      </p:sp>
    </p:spTree>
    <p:extLst>
      <p:ext uri="{BB962C8B-B14F-4D97-AF65-F5344CB8AC3E}">
        <p14:creationId xmlns:p14="http://schemas.microsoft.com/office/powerpoint/2010/main" val="1355287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66276" y="402483"/>
            <a:ext cx="4595098" cy="1461188"/>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66276" y="2012414"/>
            <a:ext cx="4595098" cy="4796544"/>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66276" y="7006699"/>
            <a:ext cx="1198721" cy="402483"/>
          </a:xfrm>
          <a:prstGeom prst="rect">
            <a:avLst/>
          </a:prstGeom>
        </p:spPr>
        <p:txBody>
          <a:bodyPr vert="horz" lIns="91440" tIns="45720" rIns="91440" bIns="45720" rtlCol="0" anchor="ctr"/>
          <a:lstStyle>
            <a:lvl1pPr algn="l">
              <a:defRPr sz="524">
                <a:solidFill>
                  <a:schemeClr val="tx1">
                    <a:tint val="75000"/>
                  </a:schemeClr>
                </a:solidFill>
              </a:defRPr>
            </a:lvl1pPr>
          </a:lstStyle>
          <a:p>
            <a:fld id="{C764DE79-268F-4C1A-8933-263129D2AF90}" type="datetimeFigureOut">
              <a:rPr lang="en-US" smtClean="0"/>
              <a:t>4/8/2026</a:t>
            </a:fld>
            <a:endParaRPr lang="en-US" dirty="0"/>
          </a:p>
        </p:txBody>
      </p:sp>
      <p:sp>
        <p:nvSpPr>
          <p:cNvPr id="5" name="フッター プレースホルダー 4"/>
          <p:cNvSpPr>
            <a:spLocks noGrp="1"/>
          </p:cNvSpPr>
          <p:nvPr>
            <p:ph type="ftr" sz="quarter" idx="3"/>
          </p:nvPr>
        </p:nvSpPr>
        <p:spPr>
          <a:xfrm>
            <a:off x="1764784" y="7006699"/>
            <a:ext cx="1798082" cy="402483"/>
          </a:xfrm>
          <a:prstGeom prst="rect">
            <a:avLst/>
          </a:prstGeom>
        </p:spPr>
        <p:txBody>
          <a:bodyPr vert="horz" lIns="91440" tIns="45720" rIns="91440" bIns="45720" rtlCol="0" anchor="ctr"/>
          <a:lstStyle>
            <a:lvl1pPr algn="ctr">
              <a:defRPr sz="524">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3762653" y="7006699"/>
            <a:ext cx="1198721" cy="402483"/>
          </a:xfrm>
          <a:prstGeom prst="rect">
            <a:avLst/>
          </a:prstGeom>
        </p:spPr>
        <p:txBody>
          <a:bodyPr vert="horz" lIns="91440" tIns="45720" rIns="91440" bIns="45720" rtlCol="0" anchor="ctr"/>
          <a:lstStyle>
            <a:lvl1pPr algn="r">
              <a:defRPr sz="524">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1628239358"/>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Lst>
  <p:hf sldNum="0" hdr="0" ftr="0" dt="0"/>
  <p:txStyles>
    <p:titleStyle>
      <a:lvl1pPr algn="l" defTabSz="399593" rtl="0" eaLnBrk="1" latinLnBrk="0" hangingPunct="1">
        <a:lnSpc>
          <a:spcPct val="90000"/>
        </a:lnSpc>
        <a:spcBef>
          <a:spcPct val="0"/>
        </a:spcBef>
        <a:buNone/>
        <a:defRPr kumimoji="1" sz="1923" kern="1200">
          <a:solidFill>
            <a:schemeClr val="tx1"/>
          </a:solidFill>
          <a:latin typeface="+mj-lt"/>
          <a:ea typeface="+mj-ea"/>
          <a:cs typeface="+mj-cs"/>
        </a:defRPr>
      </a:lvl1pPr>
    </p:titleStyle>
    <p:bodyStyle>
      <a:lvl1pPr marL="99898" indent="-99898" algn="l" defTabSz="399593" rtl="0" eaLnBrk="1" latinLnBrk="0" hangingPunct="1">
        <a:lnSpc>
          <a:spcPct val="90000"/>
        </a:lnSpc>
        <a:spcBef>
          <a:spcPts val="437"/>
        </a:spcBef>
        <a:buFont typeface="Arial"/>
        <a:buChar char="•"/>
        <a:defRPr kumimoji="1" sz="1224" kern="1200">
          <a:solidFill>
            <a:schemeClr val="tx1"/>
          </a:solidFill>
          <a:latin typeface="+mn-lt"/>
          <a:ea typeface="+mn-ea"/>
          <a:cs typeface="+mn-cs"/>
        </a:defRPr>
      </a:lvl1pPr>
      <a:lvl2pPr marL="299695" indent="-99898" algn="l" defTabSz="399593" rtl="0" eaLnBrk="1" latinLnBrk="0" hangingPunct="1">
        <a:lnSpc>
          <a:spcPct val="90000"/>
        </a:lnSpc>
        <a:spcBef>
          <a:spcPts val="219"/>
        </a:spcBef>
        <a:buFont typeface="Arial"/>
        <a:buChar char="•"/>
        <a:defRPr kumimoji="1" sz="1049" kern="1200">
          <a:solidFill>
            <a:schemeClr val="tx1"/>
          </a:solidFill>
          <a:latin typeface="+mn-lt"/>
          <a:ea typeface="+mn-ea"/>
          <a:cs typeface="+mn-cs"/>
        </a:defRPr>
      </a:lvl2pPr>
      <a:lvl3pPr marL="499491" indent="-99898" algn="l" defTabSz="399593" rtl="0" eaLnBrk="1" latinLnBrk="0" hangingPunct="1">
        <a:lnSpc>
          <a:spcPct val="90000"/>
        </a:lnSpc>
        <a:spcBef>
          <a:spcPts val="219"/>
        </a:spcBef>
        <a:buFont typeface="Arial"/>
        <a:buChar char="•"/>
        <a:defRPr kumimoji="1" sz="874" kern="1200">
          <a:solidFill>
            <a:schemeClr val="tx1"/>
          </a:solidFill>
          <a:latin typeface="+mn-lt"/>
          <a:ea typeface="+mn-ea"/>
          <a:cs typeface="+mn-cs"/>
        </a:defRPr>
      </a:lvl3pPr>
      <a:lvl4pPr marL="699287" indent="-99898" algn="l" defTabSz="399593" rtl="0" eaLnBrk="1" latinLnBrk="0" hangingPunct="1">
        <a:lnSpc>
          <a:spcPct val="90000"/>
        </a:lnSpc>
        <a:spcBef>
          <a:spcPts val="219"/>
        </a:spcBef>
        <a:buFont typeface="Arial"/>
        <a:buChar char="•"/>
        <a:defRPr kumimoji="1" sz="787" kern="1200">
          <a:solidFill>
            <a:schemeClr val="tx1"/>
          </a:solidFill>
          <a:latin typeface="+mn-lt"/>
          <a:ea typeface="+mn-ea"/>
          <a:cs typeface="+mn-cs"/>
        </a:defRPr>
      </a:lvl4pPr>
      <a:lvl5pPr marL="899084" indent="-99898" algn="l" defTabSz="399593" rtl="0" eaLnBrk="1" latinLnBrk="0" hangingPunct="1">
        <a:lnSpc>
          <a:spcPct val="90000"/>
        </a:lnSpc>
        <a:spcBef>
          <a:spcPts val="219"/>
        </a:spcBef>
        <a:buFont typeface="Arial"/>
        <a:buChar char="•"/>
        <a:defRPr kumimoji="1" sz="787" kern="1200">
          <a:solidFill>
            <a:schemeClr val="tx1"/>
          </a:solidFill>
          <a:latin typeface="+mn-lt"/>
          <a:ea typeface="+mn-ea"/>
          <a:cs typeface="+mn-cs"/>
        </a:defRPr>
      </a:lvl5pPr>
      <a:lvl6pPr marL="1098880" indent="-99898" algn="l" defTabSz="399593" rtl="0" eaLnBrk="1" latinLnBrk="0" hangingPunct="1">
        <a:lnSpc>
          <a:spcPct val="90000"/>
        </a:lnSpc>
        <a:spcBef>
          <a:spcPts val="219"/>
        </a:spcBef>
        <a:buFont typeface="Arial"/>
        <a:buChar char="•"/>
        <a:defRPr kumimoji="1" sz="787" kern="1200">
          <a:solidFill>
            <a:schemeClr val="tx1"/>
          </a:solidFill>
          <a:latin typeface="+mn-lt"/>
          <a:ea typeface="+mn-ea"/>
          <a:cs typeface="+mn-cs"/>
        </a:defRPr>
      </a:lvl6pPr>
      <a:lvl7pPr marL="1298677" indent="-99898" algn="l" defTabSz="399593" rtl="0" eaLnBrk="1" latinLnBrk="0" hangingPunct="1">
        <a:lnSpc>
          <a:spcPct val="90000"/>
        </a:lnSpc>
        <a:spcBef>
          <a:spcPts val="219"/>
        </a:spcBef>
        <a:buFont typeface="Arial"/>
        <a:buChar char="•"/>
        <a:defRPr kumimoji="1" sz="787" kern="1200">
          <a:solidFill>
            <a:schemeClr val="tx1"/>
          </a:solidFill>
          <a:latin typeface="+mn-lt"/>
          <a:ea typeface="+mn-ea"/>
          <a:cs typeface="+mn-cs"/>
        </a:defRPr>
      </a:lvl7pPr>
      <a:lvl8pPr marL="1498473" indent="-99898" algn="l" defTabSz="399593" rtl="0" eaLnBrk="1" latinLnBrk="0" hangingPunct="1">
        <a:lnSpc>
          <a:spcPct val="90000"/>
        </a:lnSpc>
        <a:spcBef>
          <a:spcPts val="219"/>
        </a:spcBef>
        <a:buFont typeface="Arial"/>
        <a:buChar char="•"/>
        <a:defRPr kumimoji="1" sz="787" kern="1200">
          <a:solidFill>
            <a:schemeClr val="tx1"/>
          </a:solidFill>
          <a:latin typeface="+mn-lt"/>
          <a:ea typeface="+mn-ea"/>
          <a:cs typeface="+mn-cs"/>
        </a:defRPr>
      </a:lvl8pPr>
      <a:lvl9pPr marL="1698269" indent="-99898" algn="l" defTabSz="399593" rtl="0" eaLnBrk="1" latinLnBrk="0" hangingPunct="1">
        <a:lnSpc>
          <a:spcPct val="90000"/>
        </a:lnSpc>
        <a:spcBef>
          <a:spcPts val="219"/>
        </a:spcBef>
        <a:buFont typeface="Arial"/>
        <a:buChar char="•"/>
        <a:defRPr kumimoji="1" sz="787" kern="1200">
          <a:solidFill>
            <a:schemeClr val="tx1"/>
          </a:solidFill>
          <a:latin typeface="+mn-lt"/>
          <a:ea typeface="+mn-ea"/>
          <a:cs typeface="+mn-cs"/>
        </a:defRPr>
      </a:lvl9pPr>
    </p:bodyStyle>
    <p:otherStyle>
      <a:defPPr>
        <a:defRPr lang="ja-JP"/>
      </a:defPPr>
      <a:lvl1pPr marL="0" algn="l" defTabSz="399593" rtl="0" eaLnBrk="1" latinLnBrk="0" hangingPunct="1">
        <a:defRPr kumimoji="1" sz="787" kern="1200">
          <a:solidFill>
            <a:schemeClr val="tx1"/>
          </a:solidFill>
          <a:latin typeface="+mn-lt"/>
          <a:ea typeface="+mn-ea"/>
          <a:cs typeface="+mn-cs"/>
        </a:defRPr>
      </a:lvl1pPr>
      <a:lvl2pPr marL="199796" algn="l" defTabSz="399593" rtl="0" eaLnBrk="1" latinLnBrk="0" hangingPunct="1">
        <a:defRPr kumimoji="1" sz="787" kern="1200">
          <a:solidFill>
            <a:schemeClr val="tx1"/>
          </a:solidFill>
          <a:latin typeface="+mn-lt"/>
          <a:ea typeface="+mn-ea"/>
          <a:cs typeface="+mn-cs"/>
        </a:defRPr>
      </a:lvl2pPr>
      <a:lvl3pPr marL="399593" algn="l" defTabSz="399593" rtl="0" eaLnBrk="1" latinLnBrk="0" hangingPunct="1">
        <a:defRPr kumimoji="1" sz="787" kern="1200">
          <a:solidFill>
            <a:schemeClr val="tx1"/>
          </a:solidFill>
          <a:latin typeface="+mn-lt"/>
          <a:ea typeface="+mn-ea"/>
          <a:cs typeface="+mn-cs"/>
        </a:defRPr>
      </a:lvl3pPr>
      <a:lvl4pPr marL="599389" algn="l" defTabSz="399593" rtl="0" eaLnBrk="1" latinLnBrk="0" hangingPunct="1">
        <a:defRPr kumimoji="1" sz="787" kern="1200">
          <a:solidFill>
            <a:schemeClr val="tx1"/>
          </a:solidFill>
          <a:latin typeface="+mn-lt"/>
          <a:ea typeface="+mn-ea"/>
          <a:cs typeface="+mn-cs"/>
        </a:defRPr>
      </a:lvl4pPr>
      <a:lvl5pPr marL="799186" algn="l" defTabSz="399593" rtl="0" eaLnBrk="1" latinLnBrk="0" hangingPunct="1">
        <a:defRPr kumimoji="1" sz="787" kern="1200">
          <a:solidFill>
            <a:schemeClr val="tx1"/>
          </a:solidFill>
          <a:latin typeface="+mn-lt"/>
          <a:ea typeface="+mn-ea"/>
          <a:cs typeface="+mn-cs"/>
        </a:defRPr>
      </a:lvl5pPr>
      <a:lvl6pPr marL="998982" algn="l" defTabSz="399593" rtl="0" eaLnBrk="1" latinLnBrk="0" hangingPunct="1">
        <a:defRPr kumimoji="1" sz="787" kern="1200">
          <a:solidFill>
            <a:schemeClr val="tx1"/>
          </a:solidFill>
          <a:latin typeface="+mn-lt"/>
          <a:ea typeface="+mn-ea"/>
          <a:cs typeface="+mn-cs"/>
        </a:defRPr>
      </a:lvl6pPr>
      <a:lvl7pPr marL="1198778" algn="l" defTabSz="399593" rtl="0" eaLnBrk="1" latinLnBrk="0" hangingPunct="1">
        <a:defRPr kumimoji="1" sz="787" kern="1200">
          <a:solidFill>
            <a:schemeClr val="tx1"/>
          </a:solidFill>
          <a:latin typeface="+mn-lt"/>
          <a:ea typeface="+mn-ea"/>
          <a:cs typeface="+mn-cs"/>
        </a:defRPr>
      </a:lvl7pPr>
      <a:lvl8pPr marL="1398575" algn="l" defTabSz="399593" rtl="0" eaLnBrk="1" latinLnBrk="0" hangingPunct="1">
        <a:defRPr kumimoji="1" sz="787" kern="1200">
          <a:solidFill>
            <a:schemeClr val="tx1"/>
          </a:solidFill>
          <a:latin typeface="+mn-lt"/>
          <a:ea typeface="+mn-ea"/>
          <a:cs typeface="+mn-cs"/>
        </a:defRPr>
      </a:lvl8pPr>
      <a:lvl9pPr marL="1598371" algn="l" defTabSz="399593" rtl="0" eaLnBrk="1" latinLnBrk="0" hangingPunct="1">
        <a:defRPr kumimoji="1" sz="7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0.xml"/><Relationship Id="rId1" Type="http://schemas.openxmlformats.org/officeDocument/2006/relationships/slideLayout" Target="../slideLayouts/slideLayout1.xml"/><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image" Target="../media/image3.png"/></Relationships>
</file>

<file path=ppt/slides/_rels/slide1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1.xml"/><Relationship Id="rId1" Type="http://schemas.openxmlformats.org/officeDocument/2006/relationships/slideLayout" Target="../slideLayouts/slideLayout1.xml"/><Relationship Id="rId5" Type="http://schemas.openxmlformats.org/officeDocument/2006/relationships/image" Target="../media/image7.gif"/><Relationship Id="rId4" Type="http://schemas.openxmlformats.org/officeDocument/2006/relationships/image" Target="../media/image3.png"/></Relationships>
</file>

<file path=ppt/slides/_rels/slide1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6.gif"/></Relationships>
</file>

<file path=ppt/slides/_rels/slide10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10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gif"/><Relationship Id="rId2" Type="http://schemas.openxmlformats.org/officeDocument/2006/relationships/notesSlide" Target="../notesSlides/notesSlide104.xml"/><Relationship Id="rId1" Type="http://schemas.openxmlformats.org/officeDocument/2006/relationships/slideLayout" Target="../slideLayouts/slideLayout1.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3.png"/></Relationships>
</file>

<file path=ppt/slides/_rels/slide10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6.gif"/></Relationships>
</file>

<file path=ppt/slides/_rels/slide1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110.xml"/><Relationship Id="rId1" Type="http://schemas.openxmlformats.org/officeDocument/2006/relationships/slideLayout" Target="../slideLayouts/slideLayout1.xml"/><Relationship Id="rId6" Type="http://schemas.openxmlformats.org/officeDocument/2006/relationships/image" Target="../media/image8.gif"/><Relationship Id="rId5" Type="http://schemas.openxmlformats.org/officeDocument/2006/relationships/image" Target="../media/image6.gif"/><Relationship Id="rId4" Type="http://schemas.openxmlformats.org/officeDocument/2006/relationships/image" Target="../media/image3.png"/></Relationships>
</file>

<file path=ppt/slides/_rels/slide1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1.xml"/><Relationship Id="rId1" Type="http://schemas.openxmlformats.org/officeDocument/2006/relationships/slideLayout" Target="../slideLayouts/slideLayout1.xml"/><Relationship Id="rId5" Type="http://schemas.openxmlformats.org/officeDocument/2006/relationships/image" Target="../media/image7.gif"/><Relationship Id="rId4" Type="http://schemas.openxmlformats.org/officeDocument/2006/relationships/image" Target="../media/image3.png"/></Relationships>
</file>

<file path=ppt/slides/_rels/slide1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gif"/><Relationship Id="rId2" Type="http://schemas.openxmlformats.org/officeDocument/2006/relationships/notesSlide" Target="../notesSlides/notesSlide11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8.gif"/><Relationship Id="rId4" Type="http://schemas.openxmlformats.org/officeDocument/2006/relationships/image" Target="../media/image6.gif"/></Relationships>
</file>

<file path=ppt/slides/_rels/slide1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8.gif"/><Relationship Id="rId4" Type="http://schemas.openxmlformats.org/officeDocument/2006/relationships/image" Target="../media/image6.gif"/></Relationships>
</file>

<file path=ppt/slides/_rels/slide1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gif"/><Relationship Id="rId2" Type="http://schemas.openxmlformats.org/officeDocument/2006/relationships/notesSlide" Target="../notesSlides/notesSlide11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8.gif"/></Relationships>
</file>

<file path=ppt/slides/_rels/slide1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5.xml"/><Relationship Id="rId1" Type="http://schemas.openxmlformats.org/officeDocument/2006/relationships/slideLayout" Target="../slideLayouts/slideLayout1.xml"/><Relationship Id="rId6" Type="http://schemas.openxmlformats.org/officeDocument/2006/relationships/image" Target="../media/image9.gif"/><Relationship Id="rId5" Type="http://schemas.openxmlformats.org/officeDocument/2006/relationships/image" Target="../media/image7.gif"/><Relationship Id="rId4" Type="http://schemas.openxmlformats.org/officeDocument/2006/relationships/image" Target="../media/image3.png"/></Relationships>
</file>

<file path=ppt/slides/_rels/slide1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6.xml"/><Relationship Id="rId1" Type="http://schemas.openxmlformats.org/officeDocument/2006/relationships/slideLayout" Target="../slideLayouts/slideLayout1.xml"/><Relationship Id="rId5" Type="http://schemas.openxmlformats.org/officeDocument/2006/relationships/image" Target="../media/image8.gif"/><Relationship Id="rId4" Type="http://schemas.openxmlformats.org/officeDocument/2006/relationships/image" Target="../media/image3.png"/></Relationships>
</file>

<file path=ppt/slides/_rels/slide1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7.xml"/><Relationship Id="rId1" Type="http://schemas.openxmlformats.org/officeDocument/2006/relationships/slideLayout" Target="../slideLayouts/slideLayout1.xml"/><Relationship Id="rId5" Type="http://schemas.openxmlformats.org/officeDocument/2006/relationships/image" Target="../media/image7.gif"/><Relationship Id="rId4" Type="http://schemas.openxmlformats.org/officeDocument/2006/relationships/image" Target="../media/image3.png"/></Relationships>
</file>

<file path=ppt/slides/_rels/slide1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8.xml"/><Relationship Id="rId1" Type="http://schemas.openxmlformats.org/officeDocument/2006/relationships/slideLayout" Target="../slideLayouts/slideLayout1.xml"/><Relationship Id="rId5" Type="http://schemas.openxmlformats.org/officeDocument/2006/relationships/image" Target="../media/image8.gif"/><Relationship Id="rId4" Type="http://schemas.openxmlformats.org/officeDocument/2006/relationships/image" Target="../media/image3.png"/></Relationships>
</file>

<file path=ppt/slides/_rels/slide1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7.gif"/><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6.gif"/><Relationship Id="rId5" Type="http://schemas.openxmlformats.org/officeDocument/2006/relationships/image" Target="../media/image2.png"/><Relationship Id="rId4" Type="http://schemas.openxmlformats.org/officeDocument/2006/relationships/image" Target="../media/image5.png"/></Relationships>
</file>

<file path=ppt/slides/_rels/slide1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8.gif"/><Relationship Id="rId4" Type="http://schemas.openxmlformats.org/officeDocument/2006/relationships/image" Target="../media/image6.gif"/></Relationships>
</file>

<file path=ppt/slides/_rels/slide12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12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gif"/><Relationship Id="rId4" Type="http://schemas.openxmlformats.org/officeDocument/2006/relationships/image" Target="../media/image6.gif"/></Relationships>
</file>

<file path=ppt/slides/_rels/slide1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2.xml"/><Relationship Id="rId1" Type="http://schemas.openxmlformats.org/officeDocument/2006/relationships/slideLayout" Target="../slideLayouts/slideLayout1.xml"/><Relationship Id="rId5" Type="http://schemas.openxmlformats.org/officeDocument/2006/relationships/image" Target="../media/image7.gif"/><Relationship Id="rId4" Type="http://schemas.openxmlformats.org/officeDocument/2006/relationships/image" Target="../media/image3.png"/></Relationships>
</file>

<file path=ppt/slides/_rels/slide1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6.gif"/></Relationships>
</file>

<file path=ppt/slides/_rels/slide1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5.png"/></Relationships>
</file>

<file path=ppt/slides/_rels/slide1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6.gif"/></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6.gif"/><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7.gif"/><Relationship Id="rId4" Type="http://schemas.openxmlformats.org/officeDocument/2006/relationships/image" Target="../media/image6.gif"/></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6.gif"/><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6.gif"/><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6.gif"/><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6.gif"/><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6.gif"/><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6.gif"/><Relationship Id="rId5" Type="http://schemas.openxmlformats.org/officeDocument/2006/relationships/image" Target="../media/image2.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7.gif"/></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6.gif"/><Relationship Id="rId5" Type="http://schemas.openxmlformats.org/officeDocument/2006/relationships/image" Target="../media/image2.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6.gif"/></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6.gi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6.gif"/><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6.gif"/></Relationships>
</file>

<file path=ppt/slides/_rels/slide3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6.gif"/></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6.gif"/><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6.gif"/><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7.gif"/><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6.gif"/></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6.gif"/></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image" Target="../media/image6.gif"/><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image" Target="../media/image6.gif"/><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image" Target="../media/image6.gif"/><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3.xml"/><Relationship Id="rId5" Type="http://schemas.openxmlformats.org/officeDocument/2006/relationships/image" Target="../media/image6.gif"/><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3.xml"/><Relationship Id="rId5" Type="http://schemas.openxmlformats.org/officeDocument/2006/relationships/image" Target="../media/image6.gif"/><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3.xml"/><Relationship Id="rId5" Type="http://schemas.openxmlformats.org/officeDocument/2006/relationships/image" Target="../media/image6.gif"/><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6.gif"/></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6.gif"/></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3.xml"/><Relationship Id="rId5" Type="http://schemas.openxmlformats.org/officeDocument/2006/relationships/image" Target="../media/image6.gif"/><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4.xml"/><Relationship Id="rId5" Type="http://schemas.openxmlformats.org/officeDocument/2006/relationships/image" Target="../media/image6.gif"/><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4.xml"/><Relationship Id="rId5" Type="http://schemas.openxmlformats.org/officeDocument/2006/relationships/image" Target="../media/image6.gif"/><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4.xml"/><Relationship Id="rId6" Type="http://schemas.openxmlformats.org/officeDocument/2006/relationships/image" Target="../media/image6.gif"/><Relationship Id="rId5" Type="http://schemas.openxmlformats.org/officeDocument/2006/relationships/image" Target="../media/image2.png"/><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4.xml"/><Relationship Id="rId5" Type="http://schemas.openxmlformats.org/officeDocument/2006/relationships/image" Target="../media/image6.gif"/><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6.gif"/></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4.xml"/><Relationship Id="rId6" Type="http://schemas.openxmlformats.org/officeDocument/2006/relationships/image" Target="../media/image6.gif"/><Relationship Id="rId5" Type="http://schemas.openxmlformats.org/officeDocument/2006/relationships/image" Target="../media/image2.png"/><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2.pn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pn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1.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1.xml"/><Relationship Id="rId4" Type="http://schemas.openxmlformats.org/officeDocument/2006/relationships/image" Target="../media/image6.gif"/></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1.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3.png"/></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gif"/><Relationship Id="rId2" Type="http://schemas.openxmlformats.org/officeDocument/2006/relationships/notesSlide" Target="../notesSlides/notesSlide69.xml"/><Relationship Id="rId1" Type="http://schemas.openxmlformats.org/officeDocument/2006/relationships/slideLayout" Target="../slideLayouts/slideLayout1.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2.png"/><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8.gif"/><Relationship Id="rId4" Type="http://schemas.openxmlformats.org/officeDocument/2006/relationships/image" Target="../media/image6.gif"/></Relationships>
</file>

<file path=ppt/slides/_rels/slide71.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image" Target="../media/image3.png"/></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1.xml"/><Relationship Id="rId6" Type="http://schemas.openxmlformats.org/officeDocument/2006/relationships/image" Target="../media/image9.gif"/><Relationship Id="rId5" Type="http://schemas.openxmlformats.org/officeDocument/2006/relationships/image" Target="../media/image7.gif"/><Relationship Id="rId4" Type="http://schemas.openxmlformats.org/officeDocument/2006/relationships/image" Target="../media/image3.png"/></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7.xml"/><Relationship Id="rId1" Type="http://schemas.openxmlformats.org/officeDocument/2006/relationships/slideLayout" Target="../slideLayouts/slideLayout1.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3.png"/></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7.gif"/><Relationship Id="rId4" Type="http://schemas.openxmlformats.org/officeDocument/2006/relationships/image" Target="../media/image3.png"/></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6.gif"/><Relationship Id="rId5" Type="http://schemas.openxmlformats.org/officeDocument/2006/relationships/image" Target="../media/image2.png"/><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1.xml"/><Relationship Id="rId1" Type="http://schemas.openxmlformats.org/officeDocument/2006/relationships/slideLayout" Target="../slideLayouts/slideLayout1.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3.png"/></Relationships>
</file>

<file path=ppt/slides/_rels/slide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6.gif"/><Relationship Id="rId4" Type="http://schemas.openxmlformats.org/officeDocument/2006/relationships/image" Target="../media/image3.png"/></Relationships>
</file>

<file path=ppt/slides/_rels/slide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8.xml"/><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2.png"/><Relationship Id="rId4" Type="http://schemas.openxmlformats.org/officeDocument/2006/relationships/image" Target="../media/image3.png"/></Relationships>
</file>

<file path=ppt/slides/_rels/slide8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8.gif"/><Relationship Id="rId2" Type="http://schemas.openxmlformats.org/officeDocument/2006/relationships/notesSlide" Target="../notesSlides/notesSlide89.xml"/><Relationship Id="rId1" Type="http://schemas.openxmlformats.org/officeDocument/2006/relationships/slideLayout" Target="../slideLayouts/slideLayout1.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3.png"/><Relationship Id="rId9"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6.gif"/><Relationship Id="rId4" Type="http://schemas.openxmlformats.org/officeDocument/2006/relationships/image" Target="../media/image5.png"/></Relationships>
</file>

<file path=ppt/slides/_rels/slide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0.xml"/><Relationship Id="rId1" Type="http://schemas.openxmlformats.org/officeDocument/2006/relationships/slideLayout" Target="../slideLayouts/slideLayout1.xml"/><Relationship Id="rId4" Type="http://schemas.openxmlformats.org/officeDocument/2006/relationships/image" Target="../media/image7.gif"/></Relationships>
</file>

<file path=ppt/slides/_rels/slide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7.gif"/><Relationship Id="rId4" Type="http://schemas.openxmlformats.org/officeDocument/2006/relationships/image" Target="../media/image3.png"/></Relationships>
</file>

<file path=ppt/slides/_rels/slide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6.gif"/></Relationships>
</file>

<file path=ppt/slides/_rels/slide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5.xml"/><Relationship Id="rId1" Type="http://schemas.openxmlformats.org/officeDocument/2006/relationships/slideLayout" Target="../slideLayouts/slideLayout1.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3.png"/></Relationships>
</file>

<file path=ppt/slides/_rels/slide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6.xml"/><Relationship Id="rId1" Type="http://schemas.openxmlformats.org/officeDocument/2006/relationships/slideLayout" Target="../slideLayouts/slideLayout1.xml"/><Relationship Id="rId5" Type="http://schemas.openxmlformats.org/officeDocument/2006/relationships/image" Target="../media/image10.gif"/><Relationship Id="rId4" Type="http://schemas.openxmlformats.org/officeDocument/2006/relationships/image" Target="../media/image5.png"/></Relationships>
</file>

<file path=ppt/slides/_rels/slide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9.xml"/><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7.gi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3222920408"/>
              </p:ext>
            </p:extLst>
          </p:nvPr>
        </p:nvGraphicFramePr>
        <p:xfrm>
          <a:off x="366276" y="734647"/>
          <a:ext cx="4547097" cy="6466542"/>
        </p:xfrm>
        <a:graphic>
          <a:graphicData uri="http://schemas.openxmlformats.org/drawingml/2006/table">
            <a:tbl>
              <a:tblPr firstRow="1" bandRow="1">
                <a:tableStyleId>{2D5ABB26-0587-4C30-8999-92F81FD0307C}</a:tableStyleId>
              </a:tblPr>
              <a:tblGrid>
                <a:gridCol w="629605">
                  <a:extLst>
                    <a:ext uri="{9D8B030D-6E8A-4147-A177-3AD203B41FA5}">
                      <a16:colId xmlns:a16="http://schemas.microsoft.com/office/drawing/2014/main" val="20000"/>
                    </a:ext>
                  </a:extLst>
                </a:gridCol>
                <a:gridCol w="49668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290386">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Chloroform</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CHCl</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3</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RN:67-66-3</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865-49-6</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222A">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40000"/>
                      </a:srgbClr>
                    </a:solidFill>
                  </a:tcPr>
                </a:tc>
                <a:tc>
                  <a:txBody>
                    <a:bodyPr/>
                    <a:lstStyle/>
                    <a:p>
                      <a:pPr algn="ctr"/>
                      <a:r>
                        <a:rPr kumimoji="1" lang="en-US" altLang="ja-JP" sz="800" dirty="0">
                          <a:latin typeface="MS Gothic" charset="-128"/>
                          <a:ea typeface="MS Gothic" charset="-128"/>
                          <a:cs typeface="MS Gothic" charset="-128"/>
                        </a:rPr>
                        <a:t>Possible diseases</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20000"/>
                      </a:srgbClr>
                    </a:solidFill>
                  </a:tcPr>
                </a:tc>
                <a:tc gridSpan="2">
                  <a:txBody>
                    <a:bodyPr/>
                    <a:lstStyle/>
                    <a:p>
                      <a:r>
                        <a:rPr kumimoji="1" lang="en-US" altLang="ja-JP" sz="800" dirty="0">
                          <a:latin typeface="MS Gothic" charset="-128"/>
                          <a:ea typeface="MS Gothic" charset="-128"/>
                          <a:cs typeface="MS Gothic" charset="-128"/>
                        </a:rPr>
                        <a:t>Anterior eye disorders, Skin disorders, Central nervous system disorders, Airway irritation, Hepatic impairment, Renal impairment, Cardiovascular disturbances, Suspected carcinogenicity, Suspected reproductive toxicity.</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20000"/>
                      </a:srgbClr>
                    </a:solidFill>
                  </a:tcPr>
                </a:tc>
                <a:tc gridSpan="2">
                  <a:txBody>
                    <a:bodyPr/>
                    <a:lstStyle/>
                    <a:p>
                      <a:r>
                        <a:rPr kumimoji="1" lang="en-US" altLang="ja-JP" sz="800" dirty="0">
                          <a:latin typeface="MS Gothic" charset="-128"/>
                          <a:ea typeface="MS Gothic" charset="-128"/>
                          <a:cs typeface="MS Gothic" charset="-128"/>
                        </a:rPr>
                        <a:t>Eye pain, tearing, conjunctival redness, Dermatitis, Pruritus(Itching), Skin redness, Headache, heaviness, Dizziness, Unsteadiness, Drowsiness, Nausea, Vomiting, Loss of appetite, Sensory abnormalities, General fatigue, Cough, Shortness of breath, Nasal discharge, Nasal congestion, Sore nose/throat, Easy fatigability, Jaundice, Hematuria, Polyuria, Oliguria, Swelling, Weight loss</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778475">
                <a:tc>
                  <a:txBody>
                    <a:bodyPr/>
                    <a:lstStyle/>
                    <a:p>
                      <a:pPr algn="ctr"/>
                      <a:r>
                        <a:rPr kumimoji="1" lang="en-US" altLang="ja-JP" sz="750" dirty="0">
                          <a:latin typeface="MS Gothic" charset="-128"/>
                          <a:ea typeface="MS Gothic" charset="-128"/>
                          <a:cs typeface="MS Gothic" charset="-128"/>
                        </a:rPr>
                        <a:t>Handling Precautions</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inhale dust or vapors.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the work area.</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only outdoors or in a well‑ventilated area.</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release to the environment.</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27570">
                <a:tc rowSpan="3">
                  <a:txBody>
                    <a:bodyPr/>
                    <a:lstStyle/>
                    <a:p>
                      <a:pPr algn="ctr"/>
                      <a:r>
                        <a:rPr kumimoji="1" lang="en-US" altLang="ja-JP" sz="750" dirty="0">
                          <a:latin typeface="MS Gothic" charset="-128"/>
                          <a:ea typeface="MS Gothic" charset="-128"/>
                          <a:cs typeface="MS Gothic" charset="-128"/>
                        </a:rPr>
                        <a:t>Required Protective Equipment</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endParaRPr kumimoji="1" lang="ja-JP" altLang="en-US" sz="800" dirty="0">
                        <a:latin typeface="MS Gothic" charset="-128"/>
                        <a:ea typeface="MS Gothic" charset="-128"/>
                        <a:cs typeface="MS Gothic" charset="-128"/>
                      </a:endParaRPr>
                    </a:p>
                    <a:p>
                      <a:r>
                        <a:rPr kumimoji="1" lang="en-US" altLang="ja-JP" sz="800" dirty="0">
                          <a:latin typeface="MS Gothic" charset="-128"/>
                          <a:ea typeface="MS Gothic" charset="-128"/>
                          <a:cs typeface="MS Gothic" charset="-128"/>
                        </a:rPr>
                        <a:t>※Select glove materials appropriate for the chemical and replace gloves after permeation time (or immediately if permeation time is unknown).</a:t>
                      </a:r>
                      <a:endParaRPr kumimoji="1" lang="ja-JP" altLang="en-US" sz="800" dirty="0">
                        <a:latin typeface="MS Gothic" charset="-128"/>
                        <a:ea typeface="MS Gothic" charset="-128"/>
                        <a:cs typeface="MS Gothic" charset="-128"/>
                      </a:endParaRP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Nitrile ×, Latex ×, Chloroprene ×, Neoprene ×</a:t>
                      </a:r>
                    </a:p>
                    <a:p>
                      <a:r>
                        <a:rPr kumimoji="1" lang="ja-JP" altLang="en-US" sz="800" dirty="0">
                          <a:latin typeface="MS Gothic" charset="-128"/>
                          <a:ea typeface="MS Gothic" charset="-128"/>
                          <a:cs typeface="MS Gothic" charset="-128"/>
                        </a:rPr>
                        <a:t>　</a:t>
                      </a:r>
                      <a:r>
                        <a:rPr kumimoji="1" lang="sv-SE" altLang="ja-JP" sz="800" dirty="0">
                          <a:latin typeface="MS Gothic" charset="-128"/>
                          <a:ea typeface="MS Gothic" charset="-128"/>
                          <a:cs typeface="MS Gothic" charset="-128"/>
                        </a:rPr>
                        <a:t>(◎ &gt;240 min, ○ 60–240 min, △ 10–60 min, × &lt;10 min)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with high vapor concentration such as “third control zones” or locations where vapors are released due to leakage</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Organic vapor respirator (Select specific type based on work conditions or consult the equipment manufacturer.)</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4020">
                <a:tc rowSpan="4">
                  <a:txBody>
                    <a:bodyPr/>
                    <a:lstStyle/>
                    <a:p>
                      <a:pPr algn="ctr"/>
                      <a:r>
                        <a:rPr kumimoji="1" lang="en-US" altLang="ja-JP" sz="750" dirty="0">
                          <a:latin typeface="MS Gothic" charset="-128"/>
                          <a:ea typeface="MS Gothic" charset="-128"/>
                          <a:cs typeface="MS Gothic" charset="-128"/>
                        </a:rPr>
                        <a:t>First Aid Measures</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40000"/>
                      </a:srgbClr>
                    </a:solidFill>
                  </a:tcPr>
                </a:tc>
                <a:tc>
                  <a:txBody>
                    <a:bodyPr/>
                    <a:lstStyle/>
                    <a:p>
                      <a:pPr algn="ctr"/>
                      <a:r>
                        <a:rPr kumimoji="1" lang="en-US" altLang="ja-JP" sz="800" dirty="0">
                          <a:latin typeface="MS Gothic" charset="-128"/>
                          <a:ea typeface="MS Gothic" charset="-128"/>
                          <a:cs typeface="MS Gothic" charset="-128"/>
                        </a:rPr>
                        <a:t>If inhaled</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to fresh air and keep at rest in a position comfortable for breathing.</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Special treatment may be required.</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 if feeling unwell.</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534143">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with plenty of water and soap.</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advice if irritation occurs.</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Remove contaminated clothing and wash before reuse.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30936">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in eyes</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cautiously with water for several minutes. Remove contact lenses if easy to do. Continue rinsing.</a:t>
                      </a:r>
                      <a:r>
                        <a:rPr kumimoji="1" lang="ja-JP" altLang="en-US" sz="800" dirty="0">
                          <a:latin typeface="MS Gothic" charset="-128"/>
                          <a:ea typeface="MS Gothic" charset="-128"/>
                          <a:cs typeface="MS Gothic" charset="-128"/>
                        </a:rPr>
                        <a:t> </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immediate medical advice.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279181">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swallowed</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 if feeling unwell.</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mouth.</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5793" y="800460"/>
            <a:ext cx="436020" cy="436020"/>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9707" y="801251"/>
            <a:ext cx="436019" cy="434437"/>
          </a:xfrm>
          <a:prstGeom prst="rect">
            <a:avLst/>
          </a:prstGeom>
        </p:spPr>
      </p:pic>
      <p:sp>
        <p:nvSpPr>
          <p:cNvPr id="7" name="スライド番号プレースホルダー 6"/>
          <p:cNvSpPr>
            <a:spLocks noGrp="1"/>
          </p:cNvSpPr>
          <p:nvPr>
            <p:ph type="sldNum" sz="quarter" idx="12"/>
          </p:nvPr>
        </p:nvSpPr>
        <p:spPr/>
        <p:txBody>
          <a:bodyPr/>
          <a:lstStyle/>
          <a:p>
            <a:fld id="{CE91391B-3798-2947-9D6E-4711C58437E3}" type="slidenum">
              <a:rPr lang="ja-JP" altLang="en-US" smtClean="0"/>
              <a:pPr/>
              <a:t>1</a:t>
            </a:fld>
            <a:endParaRPr lang="ja-JP" altLang="en-US" dirty="0"/>
          </a:p>
        </p:txBody>
      </p:sp>
      <p:sp>
        <p:nvSpPr>
          <p:cNvPr id="8" name="Title 1"/>
          <p:cNvSpPr>
            <a:spLocks noGrp="1"/>
          </p:cNvSpPr>
          <p:nvPr>
            <p:ph type="title" idx="4294967295"/>
          </p:nvPr>
        </p:nvSpPr>
        <p:spPr>
          <a:xfrm>
            <a:off x="366713" y="298450"/>
            <a:ext cx="4592637" cy="360363"/>
          </a:xfrm>
          <a:solidFill>
            <a:srgbClr val="D9222A"/>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600" b="1" dirty="0">
                <a:solidFill>
                  <a:schemeClr val="bg1"/>
                </a:solidFill>
                <a:latin typeface="BIZ UDPゴシック" panose="020B0400000000000000" pitchFamily="50" charset="-128"/>
                <a:ea typeface="BIZ UDPゴシック" panose="020B0400000000000000" pitchFamily="50" charset="-128"/>
              </a:rPr>
              <a:t>Class I Organic Solvents</a:t>
            </a:r>
            <a:endParaRPr lang="en-US" dirty="0"/>
          </a:p>
        </p:txBody>
      </p:sp>
      <p:pic>
        <p:nvPicPr>
          <p:cNvPr id="16" name="Picture 2" descr="skull">
            <a:extLst>
              <a:ext uri="{FF2B5EF4-FFF2-40B4-BE49-F238E27FC236}">
                <a16:creationId xmlns:a16="http://schemas.microsoft.com/office/drawing/2014/main" id="{00000000-0008-0000-0F00-00000A00000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49494" y="800088"/>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a:extLst>
              <a:ext uri="{FF2B5EF4-FFF2-40B4-BE49-F238E27FC236}">
                <a16:creationId xmlns:a16="http://schemas.microsoft.com/office/drawing/2014/main" id="{00000000-0008-0000-0F00-00000B00000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8648" y="801251"/>
            <a:ext cx="435600" cy="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05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10</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115992750"/>
              </p:ext>
            </p:extLst>
          </p:nvPr>
        </p:nvGraphicFramePr>
        <p:xfrm>
          <a:off x="366276" y="734647"/>
          <a:ext cx="4595097" cy="6351557"/>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591233">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Dichloromethane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2</a:t>
                      </a:r>
                      <a:r>
                        <a:rPr lang="en-US" altLang="ja-JP" sz="900" u="none" strike="noStrike" dirty="0">
                          <a:solidFill>
                            <a:schemeClr val="tx1">
                              <a:lumMod val="95000"/>
                              <a:lumOff val="5000"/>
                            </a:schemeClr>
                          </a:solidFill>
                          <a:effectLst/>
                          <a:latin typeface="MS Gothic" charset="-128"/>
                          <a:ea typeface="MS Gothic" charset="-128"/>
                          <a:cs typeface="MS Gothic" charset="-128"/>
                        </a:rPr>
                        <a:t>Cl</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2</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RN:75-09-2</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1665-00-5</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546084">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ja-JP" sz="800" dirty="0">
                          <a:latin typeface="MS Gothic" charset="-128"/>
                          <a:ea typeface="MS Gothic" charset="-128"/>
                          <a:cs typeface="MS Gothic" charset="-128"/>
                        </a:rPr>
                        <a:t>Anterior eye disorders, Skin disorders, Central nervous system disorders, Airway disorders, Lung disorders, Liver disorders, Bile duct cancer, Male reproductive disorders, Suspected reproductive toxicity</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672708">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ja-JP" sz="800" dirty="0">
                          <a:latin typeface="MS Gothic" charset="-128"/>
                          <a:ea typeface="MS Gothic" charset="-128"/>
                          <a:cs typeface="MS Gothic" charset="-128"/>
                        </a:rPr>
                        <a:t>Eye pain, tearing, Conjunctival redness, Dermatitis, Pruritus(Itching), Skin redness, Headache, Head heaviness, Dizziness, Drowsiness, Reduced concentration, Nausea, Vomiting, General fatigue, Facial pallor, Palpitations, Chest pain, Shortness of breath, Weight loss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930540">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inhale dust or vapor.</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the work area.</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only outdoors or in well‑ventilated areas.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container tightly closed.</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release into the environment.</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934164">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endParaRPr kumimoji="1" lang="ja-JP" altLang="en-US" sz="800" dirty="0">
                        <a:latin typeface="MS Gothic" charset="-128"/>
                        <a:ea typeface="MS Gothic" charset="-128"/>
                        <a:cs typeface="MS Gothic" charset="-128"/>
                      </a:endParaRP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a:t>
                      </a:r>
                      <a:endParaRPr kumimoji="1" lang="ja-JP" altLang="en-US" sz="800" dirty="0">
                        <a:latin typeface="MS Gothic" charset="-128"/>
                        <a:ea typeface="MS Gothic" charset="-128"/>
                        <a:cs typeface="MS Gothic" charset="-128"/>
                      </a:endParaRPr>
                    </a:p>
                    <a:p>
                      <a:r>
                        <a:rPr kumimoji="1" lang="en-US" altLang="ja-JP" sz="800" dirty="0">
                          <a:latin typeface="MS Gothic" charset="-128"/>
                          <a:ea typeface="MS Gothic" charset="-128"/>
                          <a:cs typeface="MS Gothic" charset="-128"/>
                        </a:rPr>
                        <a:t>Nitrile: No data, Latex: No data, Chloroprene: No data, Neoprene: No data</a:t>
                      </a:r>
                    </a:p>
                    <a:p>
                      <a:r>
                        <a:rPr kumimoji="1" lang="ja-JP" altLang="en-US" sz="800" dirty="0">
                          <a:latin typeface="MS Gothic" charset="-128"/>
                          <a:ea typeface="MS Gothic" charset="-128"/>
                          <a:cs typeface="MS Gothic" charset="-128"/>
                        </a:rPr>
                        <a:t> </a:t>
                      </a:r>
                      <a:r>
                        <a:rPr kumimoji="1" lang="sv-SE" altLang="ja-JP" sz="800" dirty="0">
                          <a:latin typeface="MS Gothic" charset="-128"/>
                          <a:ea typeface="MS Gothic" charset="-128"/>
                          <a:cs typeface="MS Gothic" charset="-128"/>
                        </a:rPr>
                        <a:t>(◎ &gt;240 min, ○ 60–240 min, △ 10–60 min, × &lt;10 min)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where high vapor levels may occur, such as third‑control‑area zones or locations where vapors escape due to leakage.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Organic vapor respirator(Select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67328">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to fresh air and allow rest in a position comfortable for breathing.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 if feeling unwell.</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327216">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thoroughly with plenty of water and soap.</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irritation occurs, 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with water for several minutes. Remove contact lenses if easy. Continue rinsing.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 if irritation persists.</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mouth</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 if feeling unwell.</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kumimoji="1" lang="en-US" altLang="ja-JP" sz="1600" b="1" dirty="0">
                <a:latin typeface="BIZ UDPゴシック" panose="020B0400000000000000" pitchFamily="50" charset="-128"/>
                <a:ea typeface="BIZ UDPゴシック" panose="020B0400000000000000" pitchFamily="50" charset="-128"/>
              </a:rPr>
              <a:t>Class II Organic Solvents</a:t>
            </a:r>
            <a:endParaRPr lang="en-US" dirty="0"/>
          </a:p>
        </p:txBody>
      </p:sp>
      <p:pic>
        <p:nvPicPr>
          <p:cNvPr id="2" name="図 1">
            <a:extLst>
              <a:ext uri="{FF2B5EF4-FFF2-40B4-BE49-F238E27FC236}">
                <a16:creationId xmlns:a16="http://schemas.microsoft.com/office/drawing/2014/main" id="{74D2E71C-9A21-8651-2BE0-88ABE1910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5539" y="966322"/>
            <a:ext cx="436020" cy="436020"/>
          </a:xfrm>
          <a:prstGeom prst="rect">
            <a:avLst/>
          </a:prstGeom>
        </p:spPr>
      </p:pic>
      <p:pic>
        <p:nvPicPr>
          <p:cNvPr id="8" name="図 7">
            <a:extLst>
              <a:ext uri="{FF2B5EF4-FFF2-40B4-BE49-F238E27FC236}">
                <a16:creationId xmlns:a16="http://schemas.microsoft.com/office/drawing/2014/main" id="{6DEE39FB-DF95-5A9C-3DF0-40936678CE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1253" y="967113"/>
            <a:ext cx="436020" cy="434437"/>
          </a:xfrm>
          <a:prstGeom prst="rect">
            <a:avLst/>
          </a:prstGeom>
        </p:spPr>
      </p:pic>
    </p:spTree>
    <p:extLst>
      <p:ext uri="{BB962C8B-B14F-4D97-AF65-F5344CB8AC3E}">
        <p14:creationId xmlns:p14="http://schemas.microsoft.com/office/powerpoint/2010/main" val="88447334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100</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972174725"/>
              </p:ext>
            </p:extLst>
          </p:nvPr>
        </p:nvGraphicFramePr>
        <p:xfrm>
          <a:off x="366276" y="734647"/>
          <a:ext cx="4595097" cy="6294930"/>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289481">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Hydrogen fluoride</a:t>
                      </a:r>
                      <a:endParaRPr lang="en-US" altLang="ja-JP" sz="9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HF</a:t>
                      </a:r>
                      <a:endParaRPr lang="en-US" altLang="ja-JP" sz="900" u="none" strike="noStrike" baseline="-25000"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RN:7664-39-3</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Skin disorders, Anterior eye disorders, Airway disorders, Pulmonary disorders, Cardiovascular disorders, Dental disorders, Bone abnormalities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Eye pain, Tearing, Conjunctival redness, Dermatitis, Itching, Skin redness, Cough, Shortness of breath, Runny, Stuffy nose, Nasal/throat pain, Chest pain, Respiratory distress, General fatigue, Weight loss, Oral pain, Toothache, Tooth discoloration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700008">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inhaling dusts or vapors.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work areas.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only outdoors or in well-ventilated areas.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Prevent release to the environment.</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ventilation is insufficient, wear respiratory protection.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 </a:t>
                      </a:r>
                    </a:p>
                    <a:p>
                      <a:r>
                        <a:rPr kumimoji="1" lang="en-US" altLang="ja-JP" sz="800" dirty="0">
                          <a:latin typeface="MS Gothic" charset="-128"/>
                          <a:ea typeface="MS Gothic" charset="-128"/>
                          <a:cs typeface="MS Gothic" charset="-128"/>
                        </a:rPr>
                        <a:t>   Nitrile ×, Latex ×, Chloroprene ×, Neoprene ×</a:t>
                      </a:r>
                    </a:p>
                    <a:p>
                      <a:r>
                        <a:rPr kumimoji="1" lang="en-US" altLang="ja-JP" sz="800" dirty="0">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with high vapor or dust concentrations, such as ‘third control zones,’ or locations where vapors or dust are released due to leakage.</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Hydrogen fluoride–rated gas respirator(Select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the victim to fresh air and help them rest in a comfortable breathing position.</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Call a physician immediately.</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feeling unwell, seek medical attention.</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Urgent specialized treatment is often required.</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Remove all contaminated clothing at once.</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affected skin thoroughly with water (or shower).</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Call a physician immediately.</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special treatment is required.</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 If available, apply calcium gluconate gel to affected areas.</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Launder contaminated clothing before reuse.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509488">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eyes under running water for several minutes, holding eyelids open. Remove contact lenses if easy to do, then continue rinsing.</a:t>
                      </a:r>
                      <a:r>
                        <a:rPr kumimoji="1" lang="ja-JP" altLang="en-US" sz="800" dirty="0">
                          <a:latin typeface="MS Gothic" charset="-128"/>
                          <a:ea typeface="MS Gothic" charset="-128"/>
                          <a:cs typeface="MS Gothic" charset="-128"/>
                        </a:rPr>
                        <a:t> </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Call a physician immediately.</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422865">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mouth.</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Give 1–2 cups of water or milk to drink.</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induce vomiting.</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8846" y="890933"/>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400" b="1" dirty="0">
                <a:latin typeface="BIZ UDPゴシック" panose="020B0400000000000000" pitchFamily="50" charset="-128"/>
                <a:ea typeface="BIZ UDPゴシック" panose="020B0400000000000000" pitchFamily="50" charset="-128"/>
              </a:rPr>
              <a:t>Class II </a:t>
            </a:r>
            <a:r>
              <a:rPr kumimoji="1" lang="en-US" altLang="ja-JP" sz="1400" b="1" dirty="0">
                <a:solidFill>
                  <a:schemeClr val="bg1"/>
                </a:solidFill>
                <a:latin typeface="BIZ UDPゴシック" panose="020B0400000000000000" pitchFamily="50" charset="-128"/>
                <a:ea typeface="BIZ UDPゴシック" panose="020B0400000000000000" pitchFamily="50" charset="-128"/>
              </a:rPr>
              <a:t>Specified Chemical Substances</a:t>
            </a:r>
            <a:endParaRPr lang="en-US" sz="1400" dirty="0"/>
          </a:p>
        </p:txBody>
      </p:sp>
      <p:pic>
        <p:nvPicPr>
          <p:cNvPr id="2" name="Picture 2" descr="skull">
            <a:extLst>
              <a:ext uri="{FF2B5EF4-FFF2-40B4-BE49-F238E27FC236}">
                <a16:creationId xmlns:a16="http://schemas.microsoft.com/office/drawing/2014/main" id="{C87D6370-78FD-28D2-B347-19B8FA4F97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3347" y="890561"/>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6" descr="腐食性">
            <a:extLst>
              <a:ext uri="{FF2B5EF4-FFF2-40B4-BE49-F238E27FC236}">
                <a16:creationId xmlns:a16="http://schemas.microsoft.com/office/drawing/2014/main" id="{CDDABFEE-E024-95A3-EC91-DC5F2064FE3C}"/>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1545" y="896859"/>
            <a:ext cx="435600" cy="435600"/>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descr="ガスボンベ">
            <a:extLst>
              <a:ext uri="{FF2B5EF4-FFF2-40B4-BE49-F238E27FC236}">
                <a16:creationId xmlns:a16="http://schemas.microsoft.com/office/drawing/2014/main" id="{903527EC-036E-46D4-ABFD-9E5B4BCD3862}"/>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80542" y="890560"/>
            <a:ext cx="435600" cy="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73358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101</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569740759"/>
              </p:ext>
            </p:extLst>
          </p:nvPr>
        </p:nvGraphicFramePr>
        <p:xfrm>
          <a:off x="366276" y="734647"/>
          <a:ext cx="4595097" cy="6275330"/>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170609">
                <a:tc gridSpan="4">
                  <a:txBody>
                    <a:bodyPr/>
                    <a:lstStyle/>
                    <a:p>
                      <a:pPr algn="l" fontAlgn="b">
                        <a:lnSpc>
                          <a:spcPct val="150000"/>
                        </a:lnSpc>
                      </a:pPr>
                      <a:r>
                        <a:rPr lang="el-GR" altLang="ja-JP" sz="1400" u="none" strike="noStrike" dirty="0">
                          <a:solidFill>
                            <a:schemeClr val="tx1">
                              <a:lumMod val="95000"/>
                              <a:lumOff val="5000"/>
                            </a:schemeClr>
                          </a:solidFill>
                          <a:effectLst/>
                          <a:latin typeface="MS Gothic" charset="-128"/>
                          <a:ea typeface="MS Gothic" charset="-128"/>
                          <a:cs typeface="MS Gothic" charset="-128"/>
                        </a:rPr>
                        <a:t>β</a:t>
                      </a:r>
                      <a:r>
                        <a:rPr lang="ja-JP" altLang="el-GR" sz="1400" u="none" strike="noStrike" dirty="0">
                          <a:solidFill>
                            <a:schemeClr val="tx1">
                              <a:lumMod val="95000"/>
                              <a:lumOff val="5000"/>
                            </a:schemeClr>
                          </a:solidFill>
                          <a:effectLst/>
                          <a:latin typeface="MS Gothic" charset="-128"/>
                          <a:ea typeface="MS Gothic" charset="-128"/>
                          <a:cs typeface="MS Gothic" charset="-128"/>
                        </a:rPr>
                        <a:t>－</a:t>
                      </a:r>
                      <a:r>
                        <a:rPr lang="en-US" altLang="ja-JP" sz="1400" u="none" strike="noStrike" dirty="0">
                          <a:solidFill>
                            <a:schemeClr val="tx1">
                              <a:lumMod val="95000"/>
                              <a:lumOff val="5000"/>
                            </a:schemeClr>
                          </a:solidFill>
                          <a:effectLst/>
                          <a:latin typeface="MS Gothic" charset="-128"/>
                          <a:ea typeface="MS Gothic" charset="-128"/>
                          <a:cs typeface="MS Gothic" charset="-128"/>
                        </a:rPr>
                        <a:t>Propiolactone</a:t>
                      </a:r>
                    </a:p>
                    <a:p>
                      <a:pPr marL="0" algn="l" defTabSz="399593" rtl="0" eaLnBrk="1" fontAlgn="b" latinLnBrk="0" hangingPunct="1">
                        <a:lnSpc>
                          <a:spcPts val="1200"/>
                        </a:lnSpc>
                      </a:pPr>
                      <a:r>
                        <a:rPr kumimoji="1" lang="pt-BR" altLang="ja-JP" sz="900" u="none" strike="noStrike" kern="1200" dirty="0">
                          <a:solidFill>
                            <a:schemeClr val="tx1">
                              <a:lumMod val="95000"/>
                              <a:lumOff val="5000"/>
                            </a:schemeClr>
                          </a:solidFill>
                          <a:effectLst/>
                          <a:latin typeface="MS Gothic" charset="-128"/>
                          <a:ea typeface="MS Gothic" charset="-128"/>
                          <a:cs typeface="MS Gothic" charset="-128"/>
                        </a:rPr>
                        <a:t>O═CH₂–CH₂–C(=O)–O</a:t>
                      </a:r>
                    </a:p>
                    <a:p>
                      <a:pPr marL="0" algn="l" defTabSz="399593" rtl="0" eaLnBrk="1" fontAlgn="b" latinLnBrk="0" hangingPunct="1">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RN:57-57-8</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Anterior eye disorders, Skin disorders, Airway disorders, Suspected carcinogenicity</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Eye pain, Tearing, Conjunctival redness, Dermatitis, Itching, Skin redness, Cough, Sputum, Shortness of breath, Chest pain, Respiratory distress, Nasal/throat pain, General fatigue, weight loss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away from heat, sparks, open flame and other ignition sources.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work areas.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inhaling dust or vapors.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only outdoors or in well-ventilated areas.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ventilation is inadequate, wear respiratory protection.</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containers tightly closed.</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 </a:t>
                      </a:r>
                    </a:p>
                    <a:p>
                      <a:r>
                        <a:rPr kumimoji="1" lang="en-US" altLang="ja-JP" sz="800" dirty="0">
                          <a:latin typeface="MS Gothic" charset="-128"/>
                          <a:ea typeface="MS Gothic" charset="-128"/>
                          <a:cs typeface="MS Gothic" charset="-128"/>
                        </a:rPr>
                        <a:t>   Nitrile ×, Latex ×, Chloroprene ×, Neoprene ×</a:t>
                      </a:r>
                    </a:p>
                    <a:p>
                      <a:r>
                        <a:rPr kumimoji="1" lang="en-US" altLang="ja-JP" sz="800" dirty="0">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with high vapor concentration such as “third control zones” or locations where vapors are released due to leakage.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Organic-gas respirator (Select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83373">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the victim to fresh air and have them rest in a comfortable position.</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Artificial respiration may be required.</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 immediately.</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Rinse the affected area under running water or shower for at least 10–20 minutes.</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530373">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Rinse eyes with plenty of water for several minutes, removing contact lenses if easy to do. Continue flushing and seek medical care.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536127">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mouth, have the victim spit out the liquid. Give 1–2 cups of water to drink.</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induce vomiting.</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 immediately.</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0547" y="959443"/>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400" b="1" dirty="0">
                <a:latin typeface="BIZ UDPゴシック" panose="020B0400000000000000" pitchFamily="50" charset="-128"/>
                <a:ea typeface="BIZ UDPゴシック" panose="020B0400000000000000" pitchFamily="50" charset="-128"/>
              </a:rPr>
              <a:t>Class II </a:t>
            </a:r>
            <a:r>
              <a:rPr kumimoji="1" lang="en-US" altLang="ja-JP" sz="1400" b="1" dirty="0">
                <a:solidFill>
                  <a:schemeClr val="bg1"/>
                </a:solidFill>
                <a:latin typeface="BIZ UDPゴシック" panose="020B0400000000000000" pitchFamily="50" charset="-128"/>
                <a:ea typeface="BIZ UDPゴシック" panose="020B0400000000000000" pitchFamily="50" charset="-128"/>
              </a:rPr>
              <a:t>Specified Chemical Substances</a:t>
            </a:r>
            <a:endParaRPr lang="en-US" sz="1400" dirty="0"/>
          </a:p>
        </p:txBody>
      </p:sp>
      <p:pic>
        <p:nvPicPr>
          <p:cNvPr id="2" name="Picture 2" descr="skull">
            <a:extLst>
              <a:ext uri="{FF2B5EF4-FFF2-40B4-BE49-F238E27FC236}">
                <a16:creationId xmlns:a16="http://schemas.microsoft.com/office/drawing/2014/main" id="{C87D6370-78FD-28D2-B347-19B8FA4F97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5048" y="959071"/>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6" descr="腐食性">
            <a:extLst>
              <a:ext uri="{FF2B5EF4-FFF2-40B4-BE49-F238E27FC236}">
                <a16:creationId xmlns:a16="http://schemas.microsoft.com/office/drawing/2014/main" id="{CDDABFEE-E024-95A3-EC91-DC5F2064FE3C}"/>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3246" y="965369"/>
            <a:ext cx="435600" cy="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93372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102</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593701238"/>
              </p:ext>
            </p:extLst>
          </p:nvPr>
        </p:nvGraphicFramePr>
        <p:xfrm>
          <a:off x="366276" y="734647"/>
          <a:ext cx="4595097" cy="6278801"/>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0">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Benzene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6</a:t>
                      </a:r>
                      <a:r>
                        <a:rPr lang="en-US" altLang="ja-JP" sz="900" u="none" strike="noStrike" dirty="0">
                          <a:solidFill>
                            <a:schemeClr val="tx1">
                              <a:lumMod val="95000"/>
                              <a:lumOff val="5000"/>
                            </a:schemeClr>
                          </a:solidFill>
                          <a:effectLst/>
                          <a:latin typeface="MS Gothic" charset="-128"/>
                          <a:ea typeface="MS Gothic" charset="-128"/>
                          <a:cs typeface="MS Gothic" charset="-128"/>
                        </a:rPr>
                        <a:t>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6</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RN:71-43-2,1076-43-3,etc.</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713724">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700" dirty="0">
                          <a:latin typeface="MS Gothic" charset="-128"/>
                          <a:ea typeface="MS Gothic" charset="-128"/>
                          <a:cs typeface="MS Gothic" charset="-128"/>
                        </a:rPr>
                        <a:t>Anterior eye disorders, Skin disorders, Central nervous system disorders, Peripheral neuropathy, Respiratory(airway)disorders, Cardiovascular disorders, Immune system disorders, Hematopoietic disorders(e.g. aplastic anemia), Suspected reproductive toxicity, Suspected carcinogenicity(leukemia)</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813816">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700" dirty="0">
                          <a:latin typeface="MS Gothic" charset="-128"/>
                          <a:ea typeface="MS Gothic" charset="-128"/>
                          <a:cs typeface="MS Gothic" charset="-128"/>
                        </a:rPr>
                        <a:t>Eye pain, Tearing, Conjunctival redness, Dermatitis, Pruritus, Erythema, Headache, Head heaviness, Dizziness, Drowsiness, Vomiting, General fatigue, Sensory disturbances and motor impairment of the extremities, Cough, Shortness of breath, Runny nose, Nasal congestion, Nasal/throat pain, Facial pallor, Palpitations, Syncope, Altered consciousness, Bleeding tendency(nosebleeds, subcutaneous hemorrhage, bruising), Unsteadiness, Weight loss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1014984">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Keep away from heat, high temperatures, sparks, open flames and other ignition sources</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Keep containers tightly closed</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Take measures to prevent static‐electric discharge</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Use only outdoors or in well-ventilated areas</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Wash hands thoroughly after handling</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Do not inhale dust or vapor</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Do not eat, drink or smoke in the work area</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Prevent release to the environment</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698976">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en-US" altLang="ja-JP" sz="700" dirty="0">
                          <a:latin typeface="MS Gothic" charset="-128"/>
                          <a:ea typeface="MS Gothic" charset="-128"/>
                          <a:cs typeface="MS Gothic" charset="-128"/>
                        </a:rPr>
                        <a:t>Laboratory coat or work clothing, protective goggles, protective gloves.</a:t>
                      </a:r>
                    </a:p>
                    <a:p>
                      <a:r>
                        <a:rPr kumimoji="1" lang="ja-JP" altLang="en-US" sz="700" dirty="0">
                          <a:latin typeface="MS Gothic" charset="-128"/>
                          <a:ea typeface="MS Gothic" charset="-128"/>
                          <a:cs typeface="MS Gothic" charset="-128"/>
                        </a:rPr>
                        <a:t>　</a:t>
                      </a:r>
                      <a:r>
                        <a:rPr kumimoji="1" lang="en-US" altLang="ja-JP" sz="7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700" dirty="0">
                          <a:latin typeface="MS Gothic" charset="-128"/>
                          <a:ea typeface="MS Gothic" charset="-128"/>
                          <a:cs typeface="MS Gothic" charset="-128"/>
                        </a:rPr>
                        <a:t>【Glove permeation data (Ministry of Health, </a:t>
                      </a:r>
                      <a:r>
                        <a:rPr kumimoji="1" lang="en-US" altLang="ja-JP" sz="700" dirty="0" err="1">
                          <a:latin typeface="MS Gothic" charset="-128"/>
                          <a:ea typeface="MS Gothic" charset="-128"/>
                          <a:cs typeface="MS Gothic" charset="-128"/>
                        </a:rPr>
                        <a:t>Labour</a:t>
                      </a:r>
                      <a:r>
                        <a:rPr kumimoji="1" lang="en-US" altLang="ja-JP" sz="700" dirty="0">
                          <a:latin typeface="MS Gothic" charset="-128"/>
                          <a:ea typeface="MS Gothic" charset="-128"/>
                          <a:cs typeface="MS Gothic" charset="-128"/>
                        </a:rPr>
                        <a:t> and Welfare)】 </a:t>
                      </a:r>
                    </a:p>
                    <a:p>
                      <a:r>
                        <a:rPr kumimoji="1" lang="en-US" altLang="ja-JP" sz="700" dirty="0">
                          <a:latin typeface="MS Gothic" charset="-128"/>
                          <a:ea typeface="MS Gothic" charset="-128"/>
                          <a:cs typeface="MS Gothic" charset="-128"/>
                        </a:rPr>
                        <a:t>   Nitrile ×, Latex ×, Chloroprene ×, Neoprene ×</a:t>
                      </a:r>
                    </a:p>
                    <a:p>
                      <a:r>
                        <a:rPr kumimoji="1" lang="en-US" altLang="ja-JP" sz="700" dirty="0">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700" dirty="0">
                          <a:latin typeface="MS Gothic" charset="-128"/>
                          <a:ea typeface="MS Gothic" charset="-128"/>
                          <a:cs typeface="MS Gothic" charset="-128"/>
                        </a:rPr>
                        <a:t>Areas with high vapor or dust concentrations, such as ‘third control zones,’ or locations where vapors or dust are released due to leakage.</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700" dirty="0">
                          <a:latin typeface="MS Gothic" charset="-128"/>
                          <a:ea typeface="MS Gothic" charset="-128"/>
                          <a:cs typeface="MS Gothic" charset="-128"/>
                        </a:rPr>
                        <a:t>Organic-gas-type respirator(Select suitable type based on work conditions or consult the manufacturer.)</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57200">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Move to fresh air; allow to breathe normally or administer oxygen</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If breathing stops, perform artificial respiration</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Seek medical attention immediately</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370896">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Remove contaminated clothing</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Wash affected area thoroughly with water and soap.</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Seek medical attention.</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399867">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Rinse with plenty of water for at least 10 minutes.</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Remove contact lenses if easily removable and continue rinsing.</a:t>
                      </a:r>
                      <a:r>
                        <a:rPr kumimoji="1" lang="ja-JP" altLang="en-US" sz="700" dirty="0">
                          <a:latin typeface="MS Gothic" charset="-128"/>
                          <a:ea typeface="MS Gothic" charset="-128"/>
                          <a:cs typeface="MS Gothic" charset="-128"/>
                        </a:rPr>
                        <a:t> </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Seek medical attention.</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35661">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Rinse mouth.</a:t>
                      </a:r>
                      <a:r>
                        <a:rPr kumimoji="1" lang="ja-JP" altLang="en-US" sz="700" dirty="0">
                          <a:latin typeface="MS Gothic" charset="-128"/>
                          <a:ea typeface="MS Gothic" charset="-128"/>
                          <a:cs typeface="MS Gothic" charset="-128"/>
                        </a:rPr>
                        <a:t> </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Do not induce vomiting.</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Seek medical attention.</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9089" y="881789"/>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400" b="1" dirty="0">
                <a:latin typeface="BIZ UDPゴシック" panose="020B0400000000000000" pitchFamily="50" charset="-128"/>
                <a:ea typeface="BIZ UDPゴシック" panose="020B0400000000000000" pitchFamily="50" charset="-128"/>
              </a:rPr>
              <a:t>Class II </a:t>
            </a:r>
            <a:r>
              <a:rPr kumimoji="1" lang="en-US" altLang="ja-JP" sz="1400" b="1" dirty="0">
                <a:solidFill>
                  <a:schemeClr val="bg1"/>
                </a:solidFill>
                <a:latin typeface="BIZ UDPゴシック" panose="020B0400000000000000" pitchFamily="50" charset="-128"/>
                <a:ea typeface="BIZ UDPゴシック" panose="020B0400000000000000" pitchFamily="50" charset="-128"/>
              </a:rPr>
              <a:t>Specified Chemical Substances</a:t>
            </a:r>
            <a:endParaRPr lang="en-US" sz="1400" dirty="0"/>
          </a:p>
        </p:txBody>
      </p:sp>
      <p:pic>
        <p:nvPicPr>
          <p:cNvPr id="6" name="図 5" descr="炎">
            <a:extLst>
              <a:ext uri="{FF2B5EF4-FFF2-40B4-BE49-F238E27FC236}">
                <a16:creationId xmlns:a16="http://schemas.microsoft.com/office/drawing/2014/main" id="{EDB8D53B-6DB9-1579-DD3B-DB6529ADEE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255" y="875214"/>
            <a:ext cx="428625" cy="428625"/>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a:extLst>
              <a:ext uri="{FF2B5EF4-FFF2-40B4-BE49-F238E27FC236}">
                <a16:creationId xmlns:a16="http://schemas.microsoft.com/office/drawing/2014/main" id="{6CA8E9E9-3EEE-15FC-1131-05ED8CE0C7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59515" y="882576"/>
            <a:ext cx="436019" cy="434437"/>
          </a:xfrm>
          <a:prstGeom prst="rect">
            <a:avLst/>
          </a:prstGeom>
        </p:spPr>
      </p:pic>
      <p:pic>
        <p:nvPicPr>
          <p:cNvPr id="10" name="図 9">
            <a:extLst>
              <a:ext uri="{FF2B5EF4-FFF2-40B4-BE49-F238E27FC236}">
                <a16:creationId xmlns:a16="http://schemas.microsoft.com/office/drawing/2014/main" id="{BC68E566-0AC9-BA2E-4BBB-FAB01C2D23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04488" y="876234"/>
            <a:ext cx="436020" cy="434437"/>
          </a:xfrm>
          <a:prstGeom prst="rect">
            <a:avLst/>
          </a:prstGeom>
        </p:spPr>
      </p:pic>
    </p:spTree>
    <p:extLst>
      <p:ext uri="{BB962C8B-B14F-4D97-AF65-F5344CB8AC3E}">
        <p14:creationId xmlns:p14="http://schemas.microsoft.com/office/powerpoint/2010/main" val="286901204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103</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4126993026"/>
              </p:ext>
            </p:extLst>
          </p:nvPr>
        </p:nvGraphicFramePr>
        <p:xfrm>
          <a:off x="366276" y="734647"/>
          <a:ext cx="4595097" cy="6464237"/>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123349">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Pentachlorophenol and its sodium salts</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err="1">
                          <a:solidFill>
                            <a:schemeClr val="tx1">
                              <a:lumMod val="95000"/>
                              <a:lumOff val="5000"/>
                            </a:schemeClr>
                          </a:solidFill>
                          <a:effectLst/>
                          <a:latin typeface="MS Gothic" charset="-128"/>
                          <a:ea typeface="MS Gothic" charset="-128"/>
                          <a:cs typeface="MS Gothic" charset="-128"/>
                        </a:rPr>
                        <a:t>C₆Cl₅OH</a:t>
                      </a:r>
                      <a:endParaRPr lang="en-US" altLang="ja-JP" sz="9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RN:87-86-5,131-52-2,etc.</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Anterior</a:t>
                      </a:r>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eye disorders, Skin disorders, Central nervous system disorders, Respiratory disorders, Liver disorders, Kidney disorders, Cardiovascular disorders, Gastrointestinal disorders, Suspected carcinogenicity, Suspected reproductive toxicity</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Eye pain, Tearing, Conjunctival redness, Dermatitis, Itching, Skin redness, Chloracne, Hyperpigmentation, Follicular keratosis, Nail discoloration, Headache, Head heaviness, Dizziness, Drowsiness, Vomiting, Loss of appetite, Sweet‐food craving, General fatigue, Cough, Shortness of breath, Runny nose, Nasal congestion, Nasal/throat pain, Easy fatigability, Jaundice, Hematuria, Polyuria, Oliguria, Edema, Abdominal pain, Diarrhea, Palpitations, Weight loss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168743">
                <a:tc>
                  <a:txBody>
                    <a:bodyPr/>
                    <a:lstStyle/>
                    <a:p>
                      <a:pPr algn="ctr"/>
                      <a:r>
                        <a:rPr kumimoji="1" lang="en-US" altLang="ja-JP" sz="750" dirty="0">
                          <a:latin typeface="MS Gothic" charset="-128"/>
                          <a:ea typeface="MS Gothic" charset="-128"/>
                          <a:cs typeface="MS Gothic" charset="-128"/>
                        </a:rPr>
                        <a:t>Handling Precautions</a:t>
                      </a:r>
                    </a:p>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(Pentachlorophenol)</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containers tightly closed.</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inhale dust or vapors.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contact with eyes, skin, and clothing.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the work area.</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only outdoors or in well-ventilated areas.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Prevent release to the environment.</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171180">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 </a:t>
                      </a:r>
                    </a:p>
                    <a:p>
                      <a:r>
                        <a:rPr kumimoji="1" lang="en-US" altLang="ja-JP" sz="800" dirty="0">
                          <a:latin typeface="MS Gothic" charset="-128"/>
                          <a:ea typeface="MS Gothic" charset="-128"/>
                          <a:cs typeface="MS Gothic" charset="-128"/>
                        </a:rPr>
                        <a:t>   Nitrile </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 Latex ×, Chloroprene </a:t>
                      </a:r>
                      <a:r>
                        <a:rPr kumimoji="1" lang="ja-JP" altLang="en-US" sz="800" dirty="0">
                          <a:latin typeface="MS Gothic" charset="-128"/>
                          <a:ea typeface="MS Gothic" charset="-128"/>
                          <a:cs typeface="MS Gothic" charset="-128"/>
                        </a:rPr>
                        <a:t>〇</a:t>
                      </a:r>
                      <a:r>
                        <a:rPr kumimoji="1" lang="en-US" altLang="ja-JP" sz="800" dirty="0">
                          <a:latin typeface="MS Gothic" charset="-128"/>
                          <a:ea typeface="MS Gothic" charset="-128"/>
                          <a:cs typeface="MS Gothic" charset="-128"/>
                        </a:rPr>
                        <a:t>, Neoprene </a:t>
                      </a:r>
                      <a:r>
                        <a:rPr kumimoji="1" lang="ja-JP" altLang="en-US" sz="800" dirty="0">
                          <a:latin typeface="MS Gothic" charset="-128"/>
                          <a:ea typeface="MS Gothic" charset="-128"/>
                          <a:cs typeface="MS Gothic" charset="-128"/>
                        </a:rPr>
                        <a:t>◎</a:t>
                      </a:r>
                      <a:endParaRPr kumimoji="1" lang="en-US" altLang="ja-JP" sz="800" dirty="0">
                        <a:latin typeface="MS Gothic" charset="-128"/>
                        <a:ea typeface="MS Gothic" charset="-128"/>
                        <a:cs typeface="MS Gothic" charset="-128"/>
                      </a:endParaRPr>
                    </a:p>
                    <a:p>
                      <a:r>
                        <a:rPr kumimoji="1" lang="en-US" altLang="ja-JP" sz="800" dirty="0">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with high vapor or dust concentrations, such as ‘third control zones,’ or locations where vapors or dust are released due to leakage.</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Organic‐gas respirator with dust filter(Select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22723">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a:t>
                      </a:r>
                    </a:p>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(Pentachlorophenol)</a:t>
                      </a:r>
                      <a:endParaRPr kumimoji="1" lang="ja-JP" altLang="en-US" sz="750" b="0" i="0" u="none" strike="noStrike" kern="1200" cap="none" spc="0" normalizeH="0" baseline="0" noProof="0" dirty="0">
                        <a:ln>
                          <a:noFill/>
                        </a:ln>
                        <a:solidFill>
                          <a:prstClr val="black"/>
                        </a:solidFill>
                        <a:effectLst/>
                        <a:uLnTx/>
                        <a:uFillTx/>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the victim to fresh air and let them rest in a position comfortable for breathing.</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Contact a physician immediately.</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Place in a semi-recumbent (half-sitting) position.</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Give artificial respiration if breathing is inadequate.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137652">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thoroughly with plenty of water and soap.</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Contact a physician immediately.</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skin irritation develops, 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320532">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carefully with water for several minutes. Remove contact lenses if easily removable, then continue rinsing.</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eye irritation persists, 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47964">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Contact a physician immediately.</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mouth.</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Administer activated charcoal suspended in water.</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Give one to two glasses of water.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9334" y="964085"/>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400" b="1" dirty="0">
                <a:latin typeface="BIZ UDPゴシック" panose="020B0400000000000000" pitchFamily="50" charset="-128"/>
                <a:ea typeface="BIZ UDPゴシック" panose="020B0400000000000000" pitchFamily="50" charset="-128"/>
              </a:rPr>
              <a:t>Class II </a:t>
            </a:r>
            <a:r>
              <a:rPr kumimoji="1" lang="en-US" altLang="ja-JP" sz="1400" b="1" dirty="0">
                <a:solidFill>
                  <a:schemeClr val="bg1"/>
                </a:solidFill>
                <a:latin typeface="BIZ UDPゴシック" panose="020B0400000000000000" pitchFamily="50" charset="-128"/>
                <a:ea typeface="BIZ UDPゴシック" panose="020B0400000000000000" pitchFamily="50" charset="-128"/>
              </a:rPr>
              <a:t>Specified Chemical Substances</a:t>
            </a:r>
            <a:endParaRPr lang="en-US" sz="1400" dirty="0"/>
          </a:p>
        </p:txBody>
      </p:sp>
      <p:pic>
        <p:nvPicPr>
          <p:cNvPr id="2" name="Picture 2" descr="skull">
            <a:extLst>
              <a:ext uri="{FF2B5EF4-FFF2-40B4-BE49-F238E27FC236}">
                <a16:creationId xmlns:a16="http://schemas.microsoft.com/office/drawing/2014/main" id="{C87D6370-78FD-28D2-B347-19B8FA4F97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2455" y="964983"/>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8">
            <a:extLst>
              <a:ext uri="{FF2B5EF4-FFF2-40B4-BE49-F238E27FC236}">
                <a16:creationId xmlns:a16="http://schemas.microsoft.com/office/drawing/2014/main" id="{06AE9413-6ADF-E149-FA77-5CF4A901D4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3248" y="964876"/>
            <a:ext cx="436019" cy="434437"/>
          </a:xfrm>
          <a:prstGeom prst="rect">
            <a:avLst/>
          </a:prstGeom>
        </p:spPr>
      </p:pic>
    </p:spTree>
    <p:extLst>
      <p:ext uri="{BB962C8B-B14F-4D97-AF65-F5344CB8AC3E}">
        <p14:creationId xmlns:p14="http://schemas.microsoft.com/office/powerpoint/2010/main" val="251863826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104</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080358508"/>
              </p:ext>
            </p:extLst>
          </p:nvPr>
        </p:nvGraphicFramePr>
        <p:xfrm>
          <a:off x="366276" y="734647"/>
          <a:ext cx="4595097" cy="6458735"/>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518081">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Formaldehyde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HCHO</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RN:50-00-0,30525-89-4,etc.</a:t>
                      </a:r>
                      <a:endParaRPr lang="en-US" altLang="ja-JP" sz="700" b="0" i="0" u="none" strike="noStrike" baseline="0" dirty="0">
                        <a:solidFill>
                          <a:schemeClr val="tx1"/>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Anterior eye disorders, Skin disorders, Skin sensitization, Central nervous system disorders, Airway/lung disorders, Respiratory sensitization, Suspected carcinogenicity</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Eye pain, Tearing, Conjunctival redness, Dermatitis, Itching, Erythema, Eczema, Urticaria, Headache, Head heaviness, Dizziness, Drowsiness, Vomiting, General fatigue, Cough, Shortness of breath, Runny nose, Nasal congestion, Nasal/throat pain, Chest pain, Respiratory distress, Asthma‐like attacks, Weight loss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1740">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away from heat, high temperatures, sparks, open flames and other ignition sources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the work area</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inhale dust or vapor</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only outdoors or in well‐ventilated areas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ventilation is inadequate, wear appropriate respiratory protection</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remove contaminated work clothing from the work area</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Prevent release to the environment</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256524">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 </a:t>
                      </a:r>
                    </a:p>
                    <a:p>
                      <a:r>
                        <a:rPr kumimoji="1" lang="en-US" altLang="ja-JP" sz="800" dirty="0">
                          <a:latin typeface="MS Gothic" charset="-128"/>
                          <a:ea typeface="MS Gothic" charset="-128"/>
                          <a:cs typeface="MS Gothic" charset="-128"/>
                        </a:rPr>
                        <a:t>   Nitrile </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 Latex </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 Chloroprene </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 Neoprene </a:t>
                      </a:r>
                      <a:r>
                        <a:rPr kumimoji="1" lang="ja-JP" altLang="en-US" sz="800" dirty="0">
                          <a:latin typeface="MS Gothic" charset="-128"/>
                          <a:ea typeface="MS Gothic" charset="-128"/>
                          <a:cs typeface="MS Gothic" charset="-128"/>
                        </a:rPr>
                        <a:t>◎</a:t>
                      </a:r>
                      <a:endParaRPr kumimoji="1" lang="en-US" altLang="ja-JP" sz="800" dirty="0">
                        <a:latin typeface="MS Gothic" charset="-128"/>
                        <a:ea typeface="MS Gothic" charset="-128"/>
                        <a:cs typeface="MS Gothic" charset="-128"/>
                      </a:endParaRPr>
                    </a:p>
                    <a:p>
                      <a:r>
                        <a:rPr kumimoji="1" lang="en-US" altLang="ja-JP" sz="800" dirty="0">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with high vapor concentration such as “third control zones” or locations where vapors are released due to leakage.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Formaldehyde‐rated gas mask or equivalent(Select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victim to fresh air; place in semi-recumbent (half-sitting) position</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breathing is difficult, administer oxygen; consider repeated deep inhalations of a glucocorticoid spray.</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immediate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3309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Remove contaminated clothing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skin under running water for 10–20 minutes.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394641">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eyes with plenty of water for at least 10 minutes.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immediate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658737">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mouth.</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conscious, give ~200 mL (1 glass) of water; if available, 1–2% ammonium chloride, ammonium carbonate, or 20% urea solution.</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9746" y="965107"/>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400" b="1" dirty="0">
                <a:latin typeface="BIZ UDPゴシック" panose="020B0400000000000000" pitchFamily="50" charset="-128"/>
                <a:ea typeface="BIZ UDPゴシック" panose="020B0400000000000000" pitchFamily="50" charset="-128"/>
              </a:rPr>
              <a:t>Class II </a:t>
            </a:r>
            <a:r>
              <a:rPr kumimoji="1" lang="en-US" altLang="ja-JP" sz="1400" b="1" dirty="0">
                <a:solidFill>
                  <a:schemeClr val="bg1"/>
                </a:solidFill>
                <a:latin typeface="BIZ UDPゴシック" panose="020B0400000000000000" pitchFamily="50" charset="-128"/>
                <a:ea typeface="BIZ UDPゴシック" panose="020B0400000000000000" pitchFamily="50" charset="-128"/>
              </a:rPr>
              <a:t>Specified Chemical Substances</a:t>
            </a:r>
            <a:endParaRPr lang="en-US" sz="1400" dirty="0"/>
          </a:p>
        </p:txBody>
      </p:sp>
      <p:pic>
        <p:nvPicPr>
          <p:cNvPr id="2" name="Picture 2" descr="skull">
            <a:extLst>
              <a:ext uri="{FF2B5EF4-FFF2-40B4-BE49-F238E27FC236}">
                <a16:creationId xmlns:a16="http://schemas.microsoft.com/office/drawing/2014/main" id="{C87D6370-78FD-28D2-B347-19B8FA4F97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0647" y="964735"/>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5" descr="炎">
            <a:extLst>
              <a:ext uri="{FF2B5EF4-FFF2-40B4-BE49-F238E27FC236}">
                <a16:creationId xmlns:a16="http://schemas.microsoft.com/office/drawing/2014/main" id="{EDB8D53B-6DB9-1579-DD3B-DB6529ADEE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4512" y="964882"/>
            <a:ext cx="428625" cy="428625"/>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descr="腐食性">
            <a:extLst>
              <a:ext uri="{FF2B5EF4-FFF2-40B4-BE49-F238E27FC236}">
                <a16:creationId xmlns:a16="http://schemas.microsoft.com/office/drawing/2014/main" id="{CDDABFEE-E024-95A3-EC91-DC5F2064FE3C}"/>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6995" y="964683"/>
            <a:ext cx="435600" cy="435600"/>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descr="ガスボンベ">
            <a:extLst>
              <a:ext uri="{FF2B5EF4-FFF2-40B4-BE49-F238E27FC236}">
                <a16:creationId xmlns:a16="http://schemas.microsoft.com/office/drawing/2014/main" id="{903527EC-036E-46D4-ABFD-9E5B4BCD3862}"/>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67842" y="964734"/>
            <a:ext cx="435600" cy="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73403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105</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63180970"/>
              </p:ext>
            </p:extLst>
          </p:nvPr>
        </p:nvGraphicFramePr>
        <p:xfrm>
          <a:off x="366276" y="734647"/>
          <a:ext cx="4595097" cy="6209632"/>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298625">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Magenta</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NH₂–C₆H₄–C⁺(=NH)–C₆H₃(CH₃)–C₆H₄–NH₂ · Cl⁻</a:t>
                      </a:r>
                      <a:endParaRPr lang="en-US" altLang="ja-JP" sz="900" u="none" strike="noStrike" baseline="-25000"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RN:632-99-5</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zh-TW" sz="800" dirty="0">
                          <a:latin typeface="MS Gothic" charset="-128"/>
                          <a:ea typeface="MS Gothic" charset="-128"/>
                          <a:cs typeface="MS Gothic" charset="-128"/>
                        </a:rPr>
                        <a:t>Urinary system disorders, Urinary tract tumors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zh-TW" sz="800" dirty="0">
                          <a:latin typeface="MS Gothic" charset="-128"/>
                          <a:ea typeface="MS Gothic" charset="-128"/>
                          <a:cs typeface="MS Gothic" charset="-128"/>
                        </a:rPr>
                        <a:t>Hematuria(blood in urine), Frequent urination, Dysuria(painful urination), Lower abdominal pain, Sensation of incomplete bladder emptying, General fatigue, Weight loss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inhale dust or vapor.</a:t>
                      </a:r>
                    </a:p>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the work area.</a:t>
                      </a:r>
                    </a:p>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containers tightly closed.</a:t>
                      </a:r>
                    </a:p>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Prevent release to the environment.</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 </a:t>
                      </a:r>
                    </a:p>
                    <a:p>
                      <a:r>
                        <a:rPr kumimoji="1" lang="en-US" altLang="ja-JP" sz="800" dirty="0">
                          <a:latin typeface="MS Gothic" charset="-128"/>
                          <a:ea typeface="MS Gothic" charset="-128"/>
                          <a:cs typeface="MS Gothic" charset="-128"/>
                        </a:rPr>
                        <a:t>   Nitrile ◎, Latex ◎, Chloroprene ◎, Neoprene ◎</a:t>
                      </a:r>
                    </a:p>
                    <a:p>
                      <a:r>
                        <a:rPr kumimoji="1" lang="en-US" altLang="ja-JP" sz="800" dirty="0">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with high dust concentration, such as ‘third control zones,’ or locations where dust is released due to leakage.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Particulate-filtering(dust) mask(Select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If feeling unwell, 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affected area with water and soap.</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skin irritation occurs, 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carefully with water for several minutes.</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eye irritation persists, 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mouth.</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feeling unwell, 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400" b="1" dirty="0">
                <a:latin typeface="BIZ UDPゴシック" panose="020B0400000000000000" pitchFamily="50" charset="-128"/>
                <a:ea typeface="BIZ UDPゴシック" panose="020B0400000000000000" pitchFamily="50" charset="-128"/>
              </a:rPr>
              <a:t>Class II </a:t>
            </a:r>
            <a:r>
              <a:rPr kumimoji="1" lang="en-US" altLang="ja-JP" sz="1400" b="1" dirty="0">
                <a:solidFill>
                  <a:schemeClr val="bg1"/>
                </a:solidFill>
                <a:latin typeface="BIZ UDPゴシック" panose="020B0400000000000000" pitchFamily="50" charset="-128"/>
                <a:ea typeface="BIZ UDPゴシック" panose="020B0400000000000000" pitchFamily="50" charset="-128"/>
              </a:rPr>
              <a:t>Specified Chemical Substances</a:t>
            </a:r>
            <a:endParaRPr lang="en-US" sz="1400" dirty="0"/>
          </a:p>
        </p:txBody>
      </p:sp>
      <p:pic>
        <p:nvPicPr>
          <p:cNvPr id="12" name="図 11">
            <a:extLst>
              <a:ext uri="{FF2B5EF4-FFF2-40B4-BE49-F238E27FC236}">
                <a16:creationId xmlns:a16="http://schemas.microsoft.com/office/drawing/2014/main" id="{D79C7755-D41D-C120-5B50-D17FBC42F4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9333" y="918365"/>
            <a:ext cx="436020" cy="436020"/>
          </a:xfrm>
          <a:prstGeom prst="rect">
            <a:avLst/>
          </a:prstGeom>
        </p:spPr>
      </p:pic>
    </p:spTree>
    <p:extLst>
      <p:ext uri="{BB962C8B-B14F-4D97-AF65-F5344CB8AC3E}">
        <p14:creationId xmlns:p14="http://schemas.microsoft.com/office/powerpoint/2010/main" val="179540884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106</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512895941"/>
              </p:ext>
            </p:extLst>
          </p:nvPr>
        </p:nvGraphicFramePr>
        <p:xfrm>
          <a:off x="366276" y="734647"/>
          <a:ext cx="4595097" cy="6288474"/>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298625">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Manganese and its compounds</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Mn</a:t>
                      </a:r>
                      <a:endParaRPr lang="en-US" altLang="ja-JP" sz="900" u="none" strike="noStrike" baseline="-25000"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RN:7439-96-5,7722-64-7,1313-13-9,13446-34-9,15244-36-7,etc.</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Central nervous system disorders(speech impairment, gait disturbance, tremor, etc.), Respiratory tract disorders, Lung disorders, Suspected reproductive toxicity</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Headache, Head heaviness, Dizziness, Drowsiness, Vomiting, General fatigue, Cough, Shortness of breath, Rhinorrhea, Nasal congestion, Nasal/throat pain, Mask-like facies, Pasty complexion, Drooling, Abnormal sweating, Hand tremor, Poor handwriting, Gait disturbance, Involuntary movements, Speech abnormalities(Parkinson-like syndrome), Chest pain, Respiratory distress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546084">
                <a:tc>
                  <a:txBody>
                    <a:bodyPr/>
                    <a:lstStyle/>
                    <a:p>
                      <a:pPr algn="ctr"/>
                      <a:r>
                        <a:rPr kumimoji="1" lang="en-US" altLang="ja-JP" sz="750" dirty="0">
                          <a:latin typeface="MS Gothic" charset="-128"/>
                          <a:ea typeface="MS Gothic" charset="-128"/>
                          <a:cs typeface="MS Gothic" charset="-128"/>
                        </a:rPr>
                        <a:t>Handling Precautions</a:t>
                      </a:r>
                    </a:p>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(Manganese)</a:t>
                      </a:r>
                      <a:endParaRPr kumimoji="1" lang="ja-JP" altLang="en-US" sz="750" b="0" i="0" u="none" strike="noStrike" kern="1200" cap="none" spc="0" normalizeH="0" baseline="0" noProof="0" dirty="0">
                        <a:ln>
                          <a:noFill/>
                        </a:ln>
                        <a:solidFill>
                          <a:prstClr val="black"/>
                        </a:solidFill>
                        <a:effectLst/>
                        <a:uLnTx/>
                        <a:uFillTx/>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inhale dust or vapors.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the work area.</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Prevent release to the environment.</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 </a:t>
                      </a:r>
                    </a:p>
                    <a:p>
                      <a:r>
                        <a:rPr kumimoji="1" lang="en-US" altLang="ja-JP" sz="800" dirty="0">
                          <a:latin typeface="MS Gothic" charset="-128"/>
                          <a:ea typeface="MS Gothic" charset="-128"/>
                          <a:cs typeface="MS Gothic" charset="-128"/>
                        </a:rPr>
                        <a:t>   Nitrile ◎, Latex ◎, Chloroprene ◎, Neoprene ◎</a:t>
                      </a:r>
                    </a:p>
                    <a:p>
                      <a:r>
                        <a:rPr kumimoji="1" lang="en-US" altLang="ja-JP" sz="800" dirty="0">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with high dust concentration, such as ‘third control zones,’ or locations where dust is released due to leakage.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Particulate-filtering(dust) mask(Select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a:t>
                      </a:r>
                    </a:p>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(Manganese)</a:t>
                      </a:r>
                      <a:endParaRPr kumimoji="1" lang="ja-JP" altLang="en-US" sz="750" b="0" i="0" u="none" strike="noStrike" kern="1200" cap="none" spc="0" normalizeH="0" baseline="0" noProof="0" dirty="0">
                        <a:ln>
                          <a:noFill/>
                        </a:ln>
                        <a:solidFill>
                          <a:prstClr val="black"/>
                        </a:solidFill>
                        <a:effectLst/>
                        <a:uLnTx/>
                        <a:uFillTx/>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victim to fresh air.</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breathing difficulty occurs, administer oxygen.</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 immediately.</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535528">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Wash affected area thoroughly with soap and water.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487603">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eyes with running water for at least 10 minutes.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514382">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mouth.</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Give a glass of water.</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induce vomiting.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400" b="1" dirty="0">
                <a:latin typeface="BIZ UDPゴシック" panose="020B0400000000000000" pitchFamily="50" charset="-128"/>
                <a:ea typeface="BIZ UDPゴシック" panose="020B0400000000000000" pitchFamily="50" charset="-128"/>
              </a:rPr>
              <a:t>Class II </a:t>
            </a:r>
            <a:r>
              <a:rPr kumimoji="1" lang="en-US" altLang="ja-JP" sz="1400" b="1" dirty="0">
                <a:solidFill>
                  <a:schemeClr val="bg1"/>
                </a:solidFill>
                <a:latin typeface="BIZ UDPゴシック" panose="020B0400000000000000" pitchFamily="50" charset="-128"/>
                <a:ea typeface="BIZ UDPゴシック" panose="020B0400000000000000" pitchFamily="50" charset="-128"/>
              </a:rPr>
              <a:t>Specified Chemical Substances</a:t>
            </a:r>
            <a:endParaRPr lang="en-US" sz="1400" dirty="0"/>
          </a:p>
        </p:txBody>
      </p:sp>
      <p:pic>
        <p:nvPicPr>
          <p:cNvPr id="12" name="図 11">
            <a:extLst>
              <a:ext uri="{FF2B5EF4-FFF2-40B4-BE49-F238E27FC236}">
                <a16:creationId xmlns:a16="http://schemas.microsoft.com/office/drawing/2014/main" id="{D79C7755-D41D-C120-5B50-D17FBC42F4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9333" y="965531"/>
            <a:ext cx="436020" cy="436020"/>
          </a:xfrm>
          <a:prstGeom prst="rect">
            <a:avLst/>
          </a:prstGeom>
        </p:spPr>
      </p:pic>
    </p:spTree>
    <p:extLst>
      <p:ext uri="{BB962C8B-B14F-4D97-AF65-F5344CB8AC3E}">
        <p14:creationId xmlns:p14="http://schemas.microsoft.com/office/powerpoint/2010/main" val="389482397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107</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595649450"/>
              </p:ext>
            </p:extLst>
          </p:nvPr>
        </p:nvGraphicFramePr>
        <p:xfrm>
          <a:off x="366276" y="734647"/>
          <a:ext cx="4595097" cy="6424817"/>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390065">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Methyl iodide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3</a:t>
                      </a:r>
                      <a:r>
                        <a:rPr lang="en-US" altLang="ja-JP" sz="900" u="none" strike="noStrike" dirty="0">
                          <a:solidFill>
                            <a:schemeClr val="tx1">
                              <a:lumMod val="95000"/>
                              <a:lumOff val="5000"/>
                            </a:schemeClr>
                          </a:solidFill>
                          <a:effectLst/>
                          <a:latin typeface="MS Gothic" charset="-128"/>
                          <a:ea typeface="MS Gothic" charset="-128"/>
                          <a:cs typeface="MS Gothic" charset="-128"/>
                        </a:rPr>
                        <a:t>I</a:t>
                      </a:r>
                      <a:endParaRPr lang="en-US" altLang="ja-JP" sz="900" u="none" strike="noStrike" baseline="-25000"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RN:74-88-4</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Anterior eye disorders, Skin disorders, Respiratory tract disorders, Central nervous system disorders(e.g. visual impairment, speech impairment, ataxia), Mental disorders(delirium, mania), Endocrine disorders(thyroid)</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Eye pain, Tearing, Conjunctival hyperemia, Dermatitis, Itching, Skin redness, Headache, Head heaviness, Dizziness, Drowsiness, Delirium, Mania, Vomiting, General fatigue, Cough, Shortness of breath, Runny or stuffy nose, Nasal/throat pain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671052">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inhale dust or vapor.</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the work area.</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only outdoors or in a well-ventilated area.</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ventilation is inadequate, wear appropriate respiratory protection.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86968">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 </a:t>
                      </a:r>
                    </a:p>
                    <a:p>
                      <a:r>
                        <a:rPr kumimoji="1" lang="en-US" altLang="ja-JP" sz="800" dirty="0">
                          <a:latin typeface="MS Gothic" charset="-128"/>
                          <a:ea typeface="MS Gothic" charset="-128"/>
                          <a:cs typeface="MS Gothic" charset="-128"/>
                        </a:rPr>
                        <a:t>   Nitrile ×, Latex ×, Chloroprene ×, Neoprene ×</a:t>
                      </a:r>
                    </a:p>
                    <a:p>
                      <a:r>
                        <a:rPr kumimoji="1" lang="en-US" altLang="ja-JP" sz="800" dirty="0">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with high vapor concentration such as “third control zones” or locations where vapors are released due to leakage.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Methyl-iodide rated gas mask or equivalent(Select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the person feels unwell, seek medical attention.</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to fresh air and rest in a comfortable breathing position.</a:t>
                      </a:r>
                      <a:r>
                        <a:rPr kumimoji="1" lang="ja-JP" altLang="en-US" sz="800" dirty="0">
                          <a:latin typeface="MS Gothic" charset="-128"/>
                          <a:ea typeface="MS Gothic" charset="-128"/>
                          <a:cs typeface="MS Gothic" charset="-128"/>
                        </a:rPr>
                        <a:t> </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Contact a physician immediately.</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thoroughly with plenty of water and soap.</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irritation or malaise occurs, seek medical attention.</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Remove contaminated clothing and launder before re-use.</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feeling unwell, seek medical attention.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cautiously with water for several minutes. Remove contact lenses if easy to do, then continue rinsing.</a:t>
                      </a:r>
                      <a:r>
                        <a:rPr kumimoji="1" lang="ja-JP" altLang="en-US" sz="800" dirty="0">
                          <a:latin typeface="MS Gothic" charset="-128"/>
                          <a:ea typeface="MS Gothic" charset="-128"/>
                          <a:cs typeface="MS Gothic" charset="-128"/>
                        </a:rPr>
                        <a:t> </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Contact a physician immediately.</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mouth.</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feeling unwell, 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400" b="1" dirty="0">
                <a:latin typeface="BIZ UDPゴシック" panose="020B0400000000000000" pitchFamily="50" charset="-128"/>
                <a:ea typeface="BIZ UDPゴシック" panose="020B0400000000000000" pitchFamily="50" charset="-128"/>
              </a:rPr>
              <a:t>Class II </a:t>
            </a:r>
            <a:r>
              <a:rPr kumimoji="1" lang="en-US" altLang="ja-JP" sz="1400" b="1" dirty="0">
                <a:solidFill>
                  <a:schemeClr val="bg1"/>
                </a:solidFill>
                <a:latin typeface="BIZ UDPゴシック" panose="020B0400000000000000" pitchFamily="50" charset="-128"/>
                <a:ea typeface="BIZ UDPゴシック" panose="020B0400000000000000" pitchFamily="50" charset="-128"/>
              </a:rPr>
              <a:t>Specified Chemical Substances</a:t>
            </a:r>
            <a:endParaRPr lang="en-US" sz="1400" dirty="0"/>
          </a:p>
        </p:txBody>
      </p:sp>
      <p:pic>
        <p:nvPicPr>
          <p:cNvPr id="12" name="図 11">
            <a:extLst>
              <a:ext uri="{FF2B5EF4-FFF2-40B4-BE49-F238E27FC236}">
                <a16:creationId xmlns:a16="http://schemas.microsoft.com/office/drawing/2014/main" id="{D79C7755-D41D-C120-5B50-D17FBC42F4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9333" y="965741"/>
            <a:ext cx="436020" cy="436020"/>
          </a:xfrm>
          <a:prstGeom prst="rect">
            <a:avLst/>
          </a:prstGeom>
        </p:spPr>
      </p:pic>
      <p:pic>
        <p:nvPicPr>
          <p:cNvPr id="2" name="Picture 2" descr="skull">
            <a:extLst>
              <a:ext uri="{FF2B5EF4-FFF2-40B4-BE49-F238E27FC236}">
                <a16:creationId xmlns:a16="http://schemas.microsoft.com/office/drawing/2014/main" id="{15595D94-CC99-B995-8C38-A4259F0255E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85472" y="965369"/>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399853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108</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709841616"/>
              </p:ext>
            </p:extLst>
          </p:nvPr>
        </p:nvGraphicFramePr>
        <p:xfrm>
          <a:off x="366276" y="734647"/>
          <a:ext cx="4595097" cy="6373866"/>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435785">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Welding fumes</a:t>
                      </a:r>
                      <a:br>
                        <a:rPr lang="ja-JP" altLang="en-US" sz="900" u="none" strike="noStrike" dirty="0">
                          <a:solidFill>
                            <a:srgbClr val="FF0000"/>
                          </a:solidFill>
                          <a:effectLst/>
                          <a:latin typeface="MS Gothic" charset="-128"/>
                          <a:ea typeface="MS Gothic" charset="-128"/>
                          <a:cs typeface="MS Gothic" charset="-128"/>
                        </a:rPr>
                      </a:br>
                      <a:r>
                        <a:rPr lang="en-US" altLang="ja-JP" sz="900" u="none" strike="noStrike" dirty="0">
                          <a:solidFill>
                            <a:schemeClr val="tx1"/>
                          </a:solidFill>
                          <a:effectLst/>
                          <a:latin typeface="MS Gothic" charset="-128"/>
                          <a:ea typeface="MS Gothic" charset="-128"/>
                          <a:cs typeface="MS Gothic" charset="-128"/>
                        </a:rPr>
                        <a:t>Chemical formula</a:t>
                      </a:r>
                      <a:r>
                        <a:rPr lang="ja-JP" altLang="en-US" sz="900" u="none" strike="noStrike" dirty="0">
                          <a:solidFill>
                            <a:schemeClr val="tx1"/>
                          </a:solidFill>
                          <a:effectLst/>
                          <a:latin typeface="MS Gothic" charset="-128"/>
                          <a:ea typeface="MS Gothic" charset="-128"/>
                          <a:cs typeface="MS Gothic" charset="-128"/>
                        </a:rPr>
                        <a:t>：</a:t>
                      </a:r>
                      <a:r>
                        <a:rPr lang="en-US" altLang="ja-JP" sz="900" u="none" strike="noStrike" dirty="0">
                          <a:solidFill>
                            <a:schemeClr val="tx1"/>
                          </a:solidFill>
                          <a:effectLst/>
                          <a:latin typeface="MS Gothic" charset="-128"/>
                          <a:ea typeface="MS Gothic" charset="-128"/>
                          <a:cs typeface="MS Gothic" charset="-128"/>
                        </a:rPr>
                        <a:t>not specified</a:t>
                      </a:r>
                      <a:endParaRPr lang="en-US" altLang="ja-JP" sz="900" u="none" strike="noStrike" baseline="-25000" dirty="0">
                        <a:solidFill>
                          <a:srgbClr val="FF0000"/>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solidFill>
                          <a:effectLst/>
                          <a:latin typeface="MS Gothic" charset="-128"/>
                          <a:ea typeface="MS Gothic" charset="-128"/>
                          <a:cs typeface="MS Gothic" charset="-128"/>
                        </a:rPr>
                        <a:t>CAS RN: not specified</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Central nervous system disorders, Airway disorders, Lung disorders, Suspected carcinogenicity</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Parkinson‐like syndrome(Mask-like facies/drooling/abnormal sweating/finger tremor/poor handwriting/gait disturbance/involuntary movements/speech abnormalities), Headache, Head heaviness, Dizziness, Drowsiness, Vomiting, General fatigue, Motor neuron impairment, Cough, Shortness of breath, Runny or blocked nose, Nasal/throat pain, Chest pain, Respiratory distress, Weight loss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742140">
                <a:tc>
                  <a:txBody>
                    <a:bodyPr/>
                    <a:lstStyle/>
                    <a:p>
                      <a:pPr algn="ctr"/>
                      <a:r>
                        <a:rPr kumimoji="1" lang="en-US" altLang="ja-JP" sz="750" dirty="0">
                          <a:latin typeface="MS Gothic" charset="-128"/>
                          <a:ea typeface="MS Gothic" charset="-128"/>
                          <a:cs typeface="MS Gothic" charset="-128"/>
                        </a:rPr>
                        <a:t>Handling Precautions</a:t>
                      </a:r>
                    </a:p>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(Welding fumes</a:t>
                      </a:r>
                      <a:r>
                        <a:rPr kumimoji="1" lang="ja-JP" altLang="en-US"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a:t>
                      </a:r>
                      <a:r>
                        <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Mn5%,Si10%,</a:t>
                      </a:r>
                    </a:p>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Ti10%,Mg5%)</a:t>
                      </a:r>
                      <a:endParaRPr kumimoji="1" lang="ja-JP" altLang="en-US" sz="7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Wear appropriate PPE: safety goggles or welding face shield, respiratory protection, safety shoes, flame-resistant work clothing, gloves.</a:t>
                      </a:r>
                    </a:p>
                    <a:p>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Do not eat, drink or smoke in the work area.</a:t>
                      </a:r>
                    </a:p>
                    <a:p>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Wash hands thoroughly after handling.</a:t>
                      </a:r>
                    </a:p>
                    <a:p>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Use only outdoors or in a well-ventilated area.</a:t>
                      </a:r>
                      <a:endParaRPr kumimoji="1" lang="ja-JP" altLang="en-US" sz="800" dirty="0">
                        <a:solidFill>
                          <a:schemeClr val="tx1"/>
                        </a:solidFill>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634849">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Flame-resistant work clothing (protects against heat and sparks) Protective gloves and safety footwear</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Welding face shield or UV-filtering goggles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Respiratory protection suitable for welding fume particulates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Any location where welding fumes are generated</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particulate respirator (must meet the Assigned Protection Factor determined by individual exposure measurements;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a:t>
                      </a:r>
                    </a:p>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(Welding fumes</a:t>
                      </a:r>
                      <a:r>
                        <a:rPr kumimoji="1" lang="ja-JP" altLang="en-US"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a:t>
                      </a:r>
                      <a:r>
                        <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Mn5%,Si10%,</a:t>
                      </a:r>
                    </a:p>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Ti10%,Mg5%)</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Move the person to fresh air and have them rest in a comfortable position for breathing.</a:t>
                      </a:r>
                    </a:p>
                    <a:p>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If they feel unwell or develop respiratory symptoms, seek medical attention</a:t>
                      </a:r>
                      <a:endParaRPr kumimoji="1" lang="ja-JP" altLang="en-US" sz="800" dirty="0">
                        <a:solidFill>
                          <a:schemeClr val="tx1"/>
                        </a:solidFill>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Wash the affected area with plenty of water and soap</a:t>
                      </a:r>
                    </a:p>
                    <a:p>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If feeling unwell, seek medical attention.</a:t>
                      </a:r>
                    </a:p>
                    <a:p>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Launder contaminated clothing before reuse.</a:t>
                      </a:r>
                    </a:p>
                    <a:p>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If irritation or rash appears, seek medical attention.</a:t>
                      </a:r>
                      <a:endParaRPr kumimoji="1" lang="ja-JP" altLang="en-US" sz="800" dirty="0">
                        <a:solidFill>
                          <a:schemeClr val="tx1"/>
                        </a:solidFill>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Rinse cautiously with water for several minutes, removing contact lenses if easy to do, then continue rinsing.</a:t>
                      </a:r>
                    </a:p>
                    <a:p>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If irritation persists, seek medical attention.</a:t>
                      </a:r>
                      <a:endParaRPr kumimoji="1" lang="ja-JP" altLang="en-US" sz="800" dirty="0">
                        <a:solidFill>
                          <a:schemeClr val="tx1"/>
                        </a:solidFill>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Seek medical attention immediately.</a:t>
                      </a:r>
                    </a:p>
                    <a:p>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Rinse mouth.</a:t>
                      </a:r>
                      <a:endParaRPr kumimoji="1" lang="ja-JP" altLang="en-US" sz="800" dirty="0">
                        <a:solidFill>
                          <a:schemeClr val="tx1"/>
                        </a:solidFill>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400" b="1" dirty="0">
                <a:latin typeface="BIZ UDPゴシック" panose="020B0400000000000000" pitchFamily="50" charset="-128"/>
                <a:ea typeface="BIZ UDPゴシック" panose="020B0400000000000000" pitchFamily="50" charset="-128"/>
              </a:rPr>
              <a:t>Class II </a:t>
            </a:r>
            <a:r>
              <a:rPr kumimoji="1" lang="en-US" altLang="ja-JP" sz="1400" b="1" dirty="0">
                <a:solidFill>
                  <a:schemeClr val="bg1"/>
                </a:solidFill>
                <a:latin typeface="BIZ UDPゴシック" panose="020B0400000000000000" pitchFamily="50" charset="-128"/>
                <a:ea typeface="BIZ UDPゴシック" panose="020B0400000000000000" pitchFamily="50" charset="-128"/>
              </a:rPr>
              <a:t>Specified Chemical Substances</a:t>
            </a:r>
            <a:endParaRPr lang="en-US" sz="1400" dirty="0"/>
          </a:p>
        </p:txBody>
      </p:sp>
      <p:pic>
        <p:nvPicPr>
          <p:cNvPr id="2" name="図 1">
            <a:extLst>
              <a:ext uri="{FF2B5EF4-FFF2-40B4-BE49-F238E27FC236}">
                <a16:creationId xmlns:a16="http://schemas.microsoft.com/office/drawing/2014/main" id="{435D4B8A-4CD5-938B-FC4D-E1EB3F558D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0975" y="965531"/>
            <a:ext cx="436020" cy="436020"/>
          </a:xfrm>
          <a:prstGeom prst="rect">
            <a:avLst/>
          </a:prstGeom>
        </p:spPr>
      </p:pic>
    </p:spTree>
    <p:extLst>
      <p:ext uri="{BB962C8B-B14F-4D97-AF65-F5344CB8AC3E}">
        <p14:creationId xmlns:p14="http://schemas.microsoft.com/office/powerpoint/2010/main" val="250389841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109</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179238975"/>
              </p:ext>
            </p:extLst>
          </p:nvPr>
        </p:nvGraphicFramePr>
        <p:xfrm>
          <a:off x="366276" y="734647"/>
          <a:ext cx="4595097" cy="6251284"/>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1002713">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Refractory ceramic fibers</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solidFill>
                          <a:effectLst/>
                          <a:latin typeface="MS Gothic" charset="-128"/>
                          <a:ea typeface="MS Gothic" charset="-128"/>
                          <a:cs typeface="MS Gothic" charset="-128"/>
                        </a:rPr>
                        <a:t>Amorphous man-made mineral fibers primarily composed of </a:t>
                      </a:r>
                      <a:r>
                        <a:rPr lang="en-US" altLang="ja-JP" sz="900" u="none" strike="noStrike" dirty="0" err="1">
                          <a:solidFill>
                            <a:schemeClr val="tx1"/>
                          </a:solidFill>
                          <a:effectLst/>
                          <a:latin typeface="MS Gothic" charset="-128"/>
                          <a:ea typeface="MS Gothic" charset="-128"/>
                          <a:cs typeface="MS Gothic" charset="-128"/>
                        </a:rPr>
                        <a:t>Al₂O</a:t>
                      </a:r>
                      <a:r>
                        <a:rPr lang="en-US" altLang="ja-JP" sz="900" u="none" strike="noStrike" dirty="0">
                          <a:solidFill>
                            <a:schemeClr val="tx1"/>
                          </a:solidFill>
                          <a:effectLst/>
                          <a:latin typeface="MS Gothic" charset="-128"/>
                          <a:ea typeface="MS Gothic" charset="-128"/>
                          <a:cs typeface="MS Gothic" charset="-128"/>
                        </a:rPr>
                        <a:t>₃ and </a:t>
                      </a:r>
                      <a:r>
                        <a:rPr lang="en-US" altLang="ja-JP" sz="900" u="none" strike="noStrike" dirty="0" err="1">
                          <a:solidFill>
                            <a:schemeClr val="tx1"/>
                          </a:solidFill>
                          <a:effectLst/>
                          <a:latin typeface="MS Gothic" charset="-128"/>
                          <a:ea typeface="MS Gothic" charset="-128"/>
                          <a:cs typeface="MS Gothic" charset="-128"/>
                        </a:rPr>
                        <a:t>SiO</a:t>
                      </a:r>
                      <a:r>
                        <a:rPr lang="en-US" altLang="ja-JP" sz="900" u="none" strike="noStrike" dirty="0">
                          <a:solidFill>
                            <a:schemeClr val="tx1"/>
                          </a:solidFill>
                          <a:effectLst/>
                          <a:latin typeface="MS Gothic" charset="-128"/>
                          <a:ea typeface="MS Gothic" charset="-128"/>
                          <a:cs typeface="MS Gothic" charset="-128"/>
                        </a:rPr>
                        <a:t>₂</a:t>
                      </a:r>
                      <a:endParaRPr lang="en-US" altLang="ja-JP" sz="900" u="none" strike="noStrike" baseline="-25000" dirty="0">
                        <a:solidFill>
                          <a:schemeClr val="tx1"/>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RN:142844-00-6</a:t>
                      </a:r>
                      <a:endParaRPr lang="en-US" altLang="ja-JP" sz="700" b="0" i="0" u="none" strike="noStrike" baseline="0" dirty="0">
                        <a:solidFill>
                          <a:schemeClr val="tx1"/>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Anterior eye disorders, Skin disorders, Respiratory tract disorders, Lung disorders, Suspected carcinogenicity</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Eye pain, Tearing, Conjunctival redness, Dermatitis, Itching, Skin redness, Cough, Shortness of breath, Runny or blocked nose, Nasal/throat pain, Chest pain, Difficulty breathing, General fatigue, Weight loss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679672">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only outdoors or in a well-ventilated area.</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inhaling dust or fibers.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the work area.</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 </a:t>
                      </a:r>
                    </a:p>
                    <a:p>
                      <a:r>
                        <a:rPr kumimoji="1" lang="en-US" altLang="ja-JP" sz="800" dirty="0">
                          <a:latin typeface="MS Gothic" charset="-128"/>
                          <a:ea typeface="MS Gothic" charset="-128"/>
                          <a:cs typeface="MS Gothic" charset="-128"/>
                        </a:rPr>
                        <a:t>   Nitrile </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 Latex </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 Chloroprene </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 Neoprene </a:t>
                      </a:r>
                      <a:r>
                        <a:rPr kumimoji="1" lang="ja-JP" altLang="en-US" sz="800" dirty="0">
                          <a:latin typeface="MS Gothic" charset="-128"/>
                          <a:ea typeface="MS Gothic" charset="-128"/>
                          <a:cs typeface="MS Gothic" charset="-128"/>
                        </a:rPr>
                        <a:t>◎</a:t>
                      </a:r>
                      <a:endParaRPr kumimoji="1" lang="en-US" altLang="ja-JP" sz="800" dirty="0">
                        <a:latin typeface="MS Gothic" charset="-128"/>
                        <a:ea typeface="MS Gothic" charset="-128"/>
                        <a:cs typeface="MS Gothic" charset="-128"/>
                      </a:endParaRPr>
                    </a:p>
                    <a:p>
                      <a:r>
                        <a:rPr kumimoji="1" lang="en-US" altLang="ja-JP" sz="800" dirty="0">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Tasks involving insulation or refractory work on furnaces/kilns</a:t>
                      </a:r>
                    </a:p>
                    <a:p>
                      <a:r>
                        <a:rPr kumimoji="1" lang="en-US" altLang="ja-JP" sz="800" dirty="0">
                          <a:latin typeface="MS Gothic" charset="-128"/>
                          <a:ea typeface="MS Gothic" charset="-128"/>
                          <a:cs typeface="MS Gothic" charset="-128"/>
                        </a:rPr>
                        <a:t>Repair, demolition, or crushing operations</a:t>
                      </a:r>
                    </a:p>
                    <a:p>
                      <a:r>
                        <a:rPr kumimoji="1" lang="en-US" altLang="ja-JP" sz="800" dirty="0">
                          <a:latin typeface="MS Gothic" charset="-128"/>
                          <a:ea typeface="MS Gothic" charset="-128"/>
                          <a:cs typeface="MS Gothic" charset="-128"/>
                        </a:rPr>
                        <a:t>Operations where fiber concentration ≥ 0.3 fibers/cm³ by measurement</a:t>
                      </a:r>
                    </a:p>
                    <a:p>
                      <a:r>
                        <a:rPr kumimoji="1" lang="en-US" altLang="ja-JP" sz="800" dirty="0">
                          <a:latin typeface="MS Gothic" charset="-128"/>
                          <a:ea typeface="MS Gothic" charset="-128"/>
                          <a:cs typeface="MS Gothic" charset="-128"/>
                        </a:rPr>
                        <a:t>Any unmeasured tasks with potential for high exposure</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Powered air-purifying respirator (PAPR) or equivalent(Select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02369">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Move the person to fresh air and keep them in a position that eases breathing.</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489863">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Rinse the affected area under running water or in a shower, then wash thoroughly with soap and water.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398867">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Hold the eyelids open and rinse eye with running water for at least 10 minutes.</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Rinse mouth and spit out any liquid.</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4757" y="834949"/>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400" b="1" dirty="0">
                <a:latin typeface="BIZ UDPゴシック" panose="020B0400000000000000" pitchFamily="50" charset="-128"/>
                <a:ea typeface="BIZ UDPゴシック" panose="020B0400000000000000" pitchFamily="50" charset="-128"/>
              </a:rPr>
              <a:t>Class II </a:t>
            </a:r>
            <a:r>
              <a:rPr kumimoji="1" lang="en-US" altLang="ja-JP" sz="1400" b="1" dirty="0">
                <a:solidFill>
                  <a:schemeClr val="bg1"/>
                </a:solidFill>
                <a:latin typeface="BIZ UDPゴシック" panose="020B0400000000000000" pitchFamily="50" charset="-128"/>
                <a:ea typeface="BIZ UDPゴシック" panose="020B0400000000000000" pitchFamily="50" charset="-128"/>
              </a:rPr>
              <a:t>Specified Chemical Substances</a:t>
            </a:r>
            <a:endParaRPr lang="en-US" sz="1400" dirty="0"/>
          </a:p>
        </p:txBody>
      </p:sp>
      <p:pic>
        <p:nvPicPr>
          <p:cNvPr id="6" name="図 5">
            <a:extLst>
              <a:ext uri="{FF2B5EF4-FFF2-40B4-BE49-F238E27FC236}">
                <a16:creationId xmlns:a16="http://schemas.microsoft.com/office/drawing/2014/main" id="{4200CB64-3561-EF3A-8168-1BCF029068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5656" y="829394"/>
            <a:ext cx="436020" cy="434437"/>
          </a:xfrm>
          <a:prstGeom prst="rect">
            <a:avLst/>
          </a:prstGeom>
        </p:spPr>
      </p:pic>
    </p:spTree>
    <p:extLst>
      <p:ext uri="{BB962C8B-B14F-4D97-AF65-F5344CB8AC3E}">
        <p14:creationId xmlns:p14="http://schemas.microsoft.com/office/powerpoint/2010/main" val="2967193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11</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525829066"/>
              </p:ext>
            </p:extLst>
          </p:nvPr>
        </p:nvGraphicFramePr>
        <p:xfrm>
          <a:off x="366276" y="734647"/>
          <a:ext cx="4595097" cy="6349902"/>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664385">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1,2-Dichloropropane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CH₃–</a:t>
                      </a:r>
                      <a:r>
                        <a:rPr lang="en-US" altLang="ja-JP" sz="900" u="none" strike="noStrike" dirty="0" err="1">
                          <a:solidFill>
                            <a:schemeClr val="tx1">
                              <a:lumMod val="95000"/>
                              <a:lumOff val="5000"/>
                            </a:schemeClr>
                          </a:solidFill>
                          <a:effectLst/>
                          <a:latin typeface="MS Gothic" charset="-128"/>
                          <a:ea typeface="MS Gothic" charset="-128"/>
                          <a:cs typeface="MS Gothic" charset="-128"/>
                        </a:rPr>
                        <a:t>CHCl</a:t>
                      </a:r>
                      <a:r>
                        <a:rPr lang="en-US" altLang="ja-JP" sz="900" u="none" strike="noStrike" dirty="0">
                          <a:solidFill>
                            <a:schemeClr val="tx1">
                              <a:lumMod val="95000"/>
                              <a:lumOff val="5000"/>
                            </a:schemeClr>
                          </a:solidFill>
                          <a:effectLst/>
                          <a:latin typeface="MS Gothic" charset="-128"/>
                          <a:ea typeface="MS Gothic" charset="-128"/>
                          <a:cs typeface="MS Gothic" charset="-128"/>
                        </a:rPr>
                        <a:t>–</a:t>
                      </a:r>
                      <a:r>
                        <a:rPr lang="en-US" altLang="ja-JP" sz="900" u="none" strike="noStrike" dirty="0" err="1">
                          <a:solidFill>
                            <a:schemeClr val="tx1">
                              <a:lumMod val="95000"/>
                              <a:lumOff val="5000"/>
                            </a:schemeClr>
                          </a:solidFill>
                          <a:effectLst/>
                          <a:latin typeface="MS Gothic" charset="-128"/>
                          <a:ea typeface="MS Gothic" charset="-128"/>
                          <a:cs typeface="MS Gothic" charset="-128"/>
                        </a:rPr>
                        <a:t>CH₂Cl</a:t>
                      </a:r>
                      <a:endParaRPr lang="en-US" altLang="ja-JP" sz="9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RN:78-87-5</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10001"/>
                  </a:ext>
                </a:extLst>
              </a:tr>
              <a:tr h="120251">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ja-JP" sz="800">
                          <a:latin typeface="MS Gothic" charset="-128"/>
                          <a:ea typeface="MS Gothic" charset="-128"/>
                          <a:cs typeface="MS Gothic" charset="-128"/>
                        </a:rPr>
                        <a:t>Anterior eye disorders, Skin disorders, Central nervous system disorders, Airway disorders, Lung disorders, Liver disorders, Bile duct cancer, Male reproductive organ disorders, Suspected reproductive toxicity</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170271">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ja-JP" sz="800" dirty="0">
                          <a:latin typeface="MS Gothic" charset="-128"/>
                          <a:ea typeface="MS Gothic" charset="-128"/>
                          <a:cs typeface="MS Gothic" charset="-128"/>
                        </a:rPr>
                        <a:t>Eye pain, Tearing, Conjunctival redness, Dermatitis, Pruritus(Itching), Skin redness, Headache, Head heaviness, Dizziness, Drowsiness, Reduced concentration, Nausea, Vomiting, General fatigue, Easily fatigued feeling, Jaundice, Facial pallor, Palpitations, Chest pain, Difficulty breathing, Shortness of breath, Weight loss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away from heat, sparks, open flames, and hot surfaces.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container tightly closed.</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Take measures to prevent static discharge.</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the work area.</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only outdoors or in well-ventilated areas.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contaminated work clothes inside the workplace.</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inhaling dust or vapor.</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release into the environment.</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326184">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 </a:t>
                      </a:r>
                    </a:p>
                    <a:p>
                      <a:r>
                        <a:rPr kumimoji="1" lang="en-US" altLang="ja-JP" sz="800" dirty="0">
                          <a:latin typeface="MS Gothic" charset="-128"/>
                          <a:ea typeface="MS Gothic" charset="-128"/>
                          <a:cs typeface="MS Gothic" charset="-128"/>
                        </a:rPr>
                        <a:t>   Nitrile ×, Latex ×, Chloroprene ×, Neoprene ×</a:t>
                      </a:r>
                    </a:p>
                    <a:p>
                      <a:r>
                        <a:rPr kumimoji="1" lang="en-US" altLang="ja-JP" sz="800" dirty="0">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where high vapor levels may occur, such as third‑control‑area zones or locations where vapors escape due to leakage.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Organic vapor respirator(Select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person to fresh air.</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breathing is difficult, administer oxygen.</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breathing stops, perform mouth-to-nose resuscitation or, if not possible, mouth-to-mouth.</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cardiac arrest occurs, perform chest compressions and use AED if available. Seek medical attention.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366795">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Remove contaminated clothing.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skin thoroughly with water and soap.</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37807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en-US" altLang="ja-JP" sz="800">
                          <a:latin typeface="MS Gothic" charset="-128"/>
                          <a:ea typeface="MS Gothic" charset="-128"/>
                          <a:cs typeface="MS Gothic" charset="-128"/>
                        </a:rPr>
                        <a:t>Rinse eyes with plenty of running water for at least 10 minutes.</a:t>
                      </a:r>
                    </a:p>
                    <a:p>
                      <a:r>
                        <a:rPr kumimoji="1" lang="en-US" altLang="ja-JP" sz="800">
                          <a:latin typeface="MS Gothic" charset="-128"/>
                          <a:ea typeface="MS Gothic" charset="-128"/>
                          <a:cs typeface="MS Gothic" charset="-128"/>
                        </a:rPr>
                        <a:t>Remove contact lenses if easy. Continue rinsing. Seek medical attention.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en-US" altLang="ja-JP" sz="800" dirty="0">
                          <a:latin typeface="MS Gothic" charset="-128"/>
                          <a:ea typeface="MS Gothic" charset="-128"/>
                          <a:cs typeface="MS Gothic" charset="-128"/>
                        </a:rPr>
                        <a:t>Rinse mouth. Do not induce vomiting. Do not administer oils, milk, or alcohol. Seek immediate medical attention.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kumimoji="1" lang="en-US" altLang="ja-JP" sz="1600" b="1" dirty="0">
                <a:latin typeface="BIZ UDPゴシック" panose="020B0400000000000000" pitchFamily="50" charset="-128"/>
                <a:ea typeface="BIZ UDPゴシック" panose="020B0400000000000000" pitchFamily="50" charset="-128"/>
              </a:rPr>
              <a:t>Class II Organic Solvents</a:t>
            </a:r>
            <a:endParaRPr lang="en-US" dirty="0"/>
          </a:p>
        </p:txBody>
      </p:sp>
      <p:pic>
        <p:nvPicPr>
          <p:cNvPr id="2" name="図 1">
            <a:extLst>
              <a:ext uri="{FF2B5EF4-FFF2-40B4-BE49-F238E27FC236}">
                <a16:creationId xmlns:a16="http://schemas.microsoft.com/office/drawing/2014/main" id="{74D2E71C-9A21-8651-2BE0-88ABE1910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6793" y="961461"/>
            <a:ext cx="436020" cy="436020"/>
          </a:xfrm>
          <a:prstGeom prst="rect">
            <a:avLst/>
          </a:prstGeom>
        </p:spPr>
      </p:pic>
      <p:pic>
        <p:nvPicPr>
          <p:cNvPr id="11" name="図 10" descr="炎">
            <a:extLst>
              <a:ext uri="{FF2B5EF4-FFF2-40B4-BE49-F238E27FC236}">
                <a16:creationId xmlns:a16="http://schemas.microsoft.com/office/drawing/2014/main" id="{8BF20BC8-B500-5FC2-8E71-75FEC5E945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9549" y="968856"/>
            <a:ext cx="428625" cy="4286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kull">
            <a:extLst>
              <a:ext uri="{FF2B5EF4-FFF2-40B4-BE49-F238E27FC236}">
                <a16:creationId xmlns:a16="http://schemas.microsoft.com/office/drawing/2014/main" id="{26ED5174-D1A8-8C81-4270-565A7C9335A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02934" y="961089"/>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948502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110</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4149040216"/>
              </p:ext>
            </p:extLst>
          </p:nvPr>
        </p:nvGraphicFramePr>
        <p:xfrm>
          <a:off x="366276" y="734647"/>
          <a:ext cx="4595097" cy="6354113"/>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481505">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Sulfur hydride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2</a:t>
                      </a:r>
                      <a:r>
                        <a:rPr lang="en-US" altLang="ja-JP" sz="900" u="none" strike="noStrike" dirty="0">
                          <a:solidFill>
                            <a:schemeClr val="tx1">
                              <a:lumMod val="95000"/>
                              <a:lumOff val="5000"/>
                            </a:schemeClr>
                          </a:solidFill>
                          <a:effectLst/>
                          <a:latin typeface="MS Gothic" charset="-128"/>
                          <a:ea typeface="MS Gothic" charset="-128"/>
                          <a:cs typeface="MS Gothic" charset="-128"/>
                        </a:rPr>
                        <a:t>S</a:t>
                      </a:r>
                      <a:endParaRPr lang="en-US" altLang="ja-JP" sz="900" u="none" strike="noStrike" baseline="-25000"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RN:7783-06-4</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zh-TW" sz="800" dirty="0">
                          <a:latin typeface="MS Gothic" charset="-128"/>
                          <a:ea typeface="MS Gothic" charset="-128"/>
                          <a:cs typeface="MS Gothic" charset="-128"/>
                        </a:rPr>
                        <a:t>Anterior eye disorders, Skin disorders, Central nervous system disorders, Respiratory tract disorders, Lung disorders, Cardiovascular disorders, Gastrointestinal disorders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Eye pain, Tearing, Conjunctival redness/corneal abnormalities, Dermatitis, itching, skin redness, Headache, Head heaviness, Dizziness, Drowsiness, Vomiting, General fatigue, Insomnia, Easy fatigability, Irritability, Abdominal pain, Diarrhea, Nausea, Appetite loss, Dental changes(e.g. tooth discoloration), Cough, Shortness of breath, Runny/stuffy nose, Nasal/throat pain, Chest pain, Breathing difficulty</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990625">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away from heat, sparks, open flame and hot surfaces.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inhaling dust, mist or vapor.</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only outdoors or in a well‐ventilated area.</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ventilation is inadequate, wear appropriate respiratory protection.</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the work area.</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Prevent release to the environment.</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 </a:t>
                      </a:r>
                    </a:p>
                    <a:p>
                      <a:r>
                        <a:rPr kumimoji="1" lang="en-US" altLang="ja-JP" sz="800" dirty="0">
                          <a:latin typeface="MS Gothic" charset="-128"/>
                          <a:ea typeface="MS Gothic" charset="-128"/>
                          <a:cs typeface="MS Gothic" charset="-128"/>
                        </a:rPr>
                        <a:t>   Nitrile ×, Latex ×, Chloroprene: no data, Neoprene ×</a:t>
                      </a:r>
                    </a:p>
                    <a:p>
                      <a:r>
                        <a:rPr kumimoji="1" lang="en-US" altLang="ja-JP" sz="800" dirty="0">
                          <a:latin typeface="MS Gothic" charset="-128"/>
                          <a:ea typeface="MS Gothic" charset="-128"/>
                          <a:cs typeface="MS Gothic" charset="-128"/>
                        </a:rPr>
                        <a:t> (◎ &gt;240 min, ○ 60–240 min, △ 10–60 min, × &lt;10 min)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with high vapor concentration such as “third control zones” or locations where vapors are released due to leakage.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Acid‐gas respirator(Select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41995">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victim to fresh air; keep in a position that eases breathing.</a:t>
                      </a:r>
                      <a:r>
                        <a:rPr kumimoji="1" lang="ja-JP" altLang="en-US" sz="800" dirty="0">
                          <a:latin typeface="MS Gothic" charset="-128"/>
                          <a:ea typeface="MS Gothic" charset="-128"/>
                          <a:cs typeface="MS Gothic" charset="-128"/>
                        </a:rPr>
                        <a:t> </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 immediately.</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356616">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affected area with water.</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unwell, 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cautiously with water for several minutes.</a:t>
                      </a:r>
                      <a:r>
                        <a:rPr kumimoji="1" lang="ja-JP" altLang="en-US" sz="800" dirty="0">
                          <a:latin typeface="MS Gothic" charset="-128"/>
                          <a:ea typeface="MS Gothic" charset="-128"/>
                          <a:cs typeface="MS Gothic" charset="-128"/>
                        </a:rPr>
                        <a:t>水</a:t>
                      </a:r>
                      <a:r>
                        <a:rPr kumimoji="1" lang="en-US" altLang="ja-JP" sz="800" dirty="0">
                          <a:latin typeface="MS Gothic" charset="-128"/>
                          <a:ea typeface="MS Gothic" charset="-128"/>
                          <a:cs typeface="MS Gothic" charset="-128"/>
                        </a:rPr>
                        <a:t>Remove contact lenses if easily done and continue rinsing.</a:t>
                      </a:r>
                      <a:br>
                        <a:rPr kumimoji="1" lang="en-US" altLang="ja-JP" sz="800" dirty="0">
                          <a:latin typeface="MS Gothic" charset="-128"/>
                          <a:ea typeface="MS Gothic" charset="-128"/>
                          <a:cs typeface="MS Gothic" charset="-128"/>
                        </a:rPr>
                      </a:b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irritation persists, obtain medical care.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mouth.</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feeling unwell, 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9746" y="890933"/>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400" b="1" dirty="0">
                <a:latin typeface="BIZ UDPゴシック" panose="020B0400000000000000" pitchFamily="50" charset="-128"/>
                <a:ea typeface="BIZ UDPゴシック" panose="020B0400000000000000" pitchFamily="50" charset="-128"/>
              </a:rPr>
              <a:t>Class II </a:t>
            </a:r>
            <a:r>
              <a:rPr kumimoji="1" lang="en-US" altLang="ja-JP" sz="1400" b="1" dirty="0">
                <a:solidFill>
                  <a:schemeClr val="bg1"/>
                </a:solidFill>
                <a:latin typeface="BIZ UDPゴシック" panose="020B0400000000000000" pitchFamily="50" charset="-128"/>
                <a:ea typeface="BIZ UDPゴシック" panose="020B0400000000000000" pitchFamily="50" charset="-128"/>
              </a:rPr>
              <a:t>Specified Chemical Substances</a:t>
            </a:r>
            <a:endParaRPr lang="en-US" sz="1400" dirty="0"/>
          </a:p>
        </p:txBody>
      </p:sp>
      <p:pic>
        <p:nvPicPr>
          <p:cNvPr id="2" name="Picture 2" descr="skull">
            <a:extLst>
              <a:ext uri="{FF2B5EF4-FFF2-40B4-BE49-F238E27FC236}">
                <a16:creationId xmlns:a16="http://schemas.microsoft.com/office/drawing/2014/main" id="{C87D6370-78FD-28D2-B347-19B8FA4F97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0647" y="890561"/>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5" descr="炎">
            <a:extLst>
              <a:ext uri="{FF2B5EF4-FFF2-40B4-BE49-F238E27FC236}">
                <a16:creationId xmlns:a16="http://schemas.microsoft.com/office/drawing/2014/main" id="{EDB8D53B-6DB9-1579-DD3B-DB6529ADEE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4512" y="890708"/>
            <a:ext cx="428625" cy="428625"/>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descr="ガスボンベ">
            <a:extLst>
              <a:ext uri="{FF2B5EF4-FFF2-40B4-BE49-F238E27FC236}">
                <a16:creationId xmlns:a16="http://schemas.microsoft.com/office/drawing/2014/main" id="{903527EC-036E-46D4-ABFD-9E5B4BCD3862}"/>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7842" y="890560"/>
            <a:ext cx="435600" cy="435600"/>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9">
            <a:extLst>
              <a:ext uri="{FF2B5EF4-FFF2-40B4-BE49-F238E27FC236}">
                <a16:creationId xmlns:a16="http://schemas.microsoft.com/office/drawing/2014/main" id="{519FDDEA-411E-D9C0-D7B7-6914D0B3725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39707" y="891724"/>
            <a:ext cx="436019" cy="434437"/>
          </a:xfrm>
          <a:prstGeom prst="rect">
            <a:avLst/>
          </a:prstGeom>
        </p:spPr>
      </p:pic>
    </p:spTree>
    <p:extLst>
      <p:ext uri="{BB962C8B-B14F-4D97-AF65-F5344CB8AC3E}">
        <p14:creationId xmlns:p14="http://schemas.microsoft.com/office/powerpoint/2010/main" val="31116094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111</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200641400"/>
              </p:ext>
            </p:extLst>
          </p:nvPr>
        </p:nvGraphicFramePr>
        <p:xfrm>
          <a:off x="366276" y="734647"/>
          <a:ext cx="4595097" cy="6368978"/>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435785">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Dimethyl sulfate</a:t>
                      </a:r>
                    </a:p>
                    <a:p>
                      <a:pPr marL="0" algn="l" defTabSz="399593" rtl="0" eaLnBrk="1" fontAlgn="b" latinLnBrk="0" hangingPunct="1">
                        <a:lnSpc>
                          <a:spcPts val="1200"/>
                        </a:lnSpc>
                      </a:pPr>
                      <a:r>
                        <a:rPr kumimoji="1" lang="en-US" altLang="ja-JP" sz="900" u="none" strike="noStrike" kern="1200" dirty="0">
                          <a:solidFill>
                            <a:schemeClr val="tx1">
                              <a:lumMod val="95000"/>
                              <a:lumOff val="5000"/>
                            </a:schemeClr>
                          </a:solidFill>
                          <a:effectLst/>
                          <a:latin typeface="MS Gothic" charset="-128"/>
                          <a:ea typeface="MS Gothic" charset="-128"/>
                          <a:cs typeface="MS Gothic" charset="-128"/>
                        </a:rPr>
                        <a:t>(CH₃)₂SO₄</a:t>
                      </a:r>
                    </a:p>
                    <a:p>
                      <a:pPr marL="0" algn="l" defTabSz="399593" rtl="0" eaLnBrk="1" fontAlgn="b" latinLnBrk="0" hangingPunct="1">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RN:77-78-1</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Skin damage, Anterior eye disorders, Central nervous system disorders, Respiratory tract disorders, Lung disorders, Liver damage, Kidney damage, Cardiovascular disorders, Suspected carcinogenicity, Suspected reproductive toxicity</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89016">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Eye pain, Tearing, Conjunctival redness, Dermatitis, Itching, Skin redness, Headache, Head heaviness, Dizziness, Drowsiness, Vomiting, General fatigue, Easy fatigability, Jaundice, Cough, Shortness of breath, Runny or stuffy nose, Nasal/throat pain, Chest pain, Respiratory distress, Hematuria, Polyuria, Oliguria, Edema, Weight loss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64600">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away from heat, sparks, open flame and hot surfaces.</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the work area.</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inhale dust or vapor.</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only outdoors or in a well-ventilated area.</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ventilation is inadequate, wear appropriate respiratory protection.</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Prevent release to the environment.</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56472">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 </a:t>
                      </a:r>
                    </a:p>
                    <a:p>
                      <a:r>
                        <a:rPr kumimoji="1" lang="en-US" altLang="ja-JP" sz="800" dirty="0">
                          <a:latin typeface="MS Gothic" charset="-128"/>
                          <a:ea typeface="MS Gothic" charset="-128"/>
                          <a:cs typeface="MS Gothic" charset="-128"/>
                        </a:rPr>
                        <a:t>   Nitrile ×, Latex ×, Chloroprene </a:t>
                      </a:r>
                      <a:r>
                        <a:rPr kumimoji="1" lang="ja-JP" altLang="en-US" sz="800" dirty="0">
                          <a:latin typeface="MS Gothic" charset="-128"/>
                          <a:ea typeface="MS Gothic" charset="-128"/>
                          <a:cs typeface="MS Gothic" charset="-128"/>
                        </a:rPr>
                        <a:t>〇</a:t>
                      </a:r>
                      <a:r>
                        <a:rPr kumimoji="1" lang="en-US" altLang="ja-JP" sz="800" dirty="0">
                          <a:latin typeface="MS Gothic" charset="-128"/>
                          <a:ea typeface="MS Gothic" charset="-128"/>
                          <a:cs typeface="MS Gothic" charset="-128"/>
                        </a:rPr>
                        <a:t>, Neoprene </a:t>
                      </a:r>
                      <a:r>
                        <a:rPr kumimoji="1" lang="ja-JP" altLang="en-US" sz="800" dirty="0">
                          <a:latin typeface="MS Gothic" charset="-128"/>
                          <a:ea typeface="MS Gothic" charset="-128"/>
                          <a:cs typeface="MS Gothic" charset="-128"/>
                        </a:rPr>
                        <a:t>△</a:t>
                      </a:r>
                      <a:endParaRPr kumimoji="1" lang="en-US" altLang="ja-JP" sz="800" dirty="0">
                        <a:latin typeface="MS Gothic" charset="-128"/>
                        <a:ea typeface="MS Gothic" charset="-128"/>
                        <a:cs typeface="MS Gothic" charset="-128"/>
                      </a:endParaRPr>
                    </a:p>
                    <a:p>
                      <a:r>
                        <a:rPr kumimoji="1" lang="en-US" altLang="ja-JP" sz="800" dirty="0">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with high vapor concentration such as “third control zones” or locations where vapors are released due to leakage.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Organic-gas-type respirator(Select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0">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to fresh air and keep at rest in a position comfortable for breathing.</a:t>
                      </a:r>
                      <a:r>
                        <a:rPr kumimoji="1" lang="ja-JP" altLang="en-US" sz="800" dirty="0">
                          <a:latin typeface="MS Gothic" charset="-128"/>
                          <a:ea typeface="MS Gothic" charset="-128"/>
                          <a:cs typeface="MS Gothic" charset="-128"/>
                        </a:rPr>
                        <a:t> </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Emergency medical treatment is necessary.</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Call a physician immediately.</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16356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Immediately remove all contaminated clothing.</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skin thoroughly with running water or shower.</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Call a physician at once.</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contaminated clothing before reuse.</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Specialized medical treatment may be required.</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130032">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cautiously with water for several minutes. Remove contact lenses if easy to do, then continue rinsing.</a:t>
                      </a:r>
                      <a:r>
                        <a:rPr kumimoji="1" lang="ja-JP" altLang="en-US" sz="800" dirty="0">
                          <a:latin typeface="MS Gothic" charset="-128"/>
                          <a:ea typeface="MS Gothic" charset="-128"/>
                          <a:cs typeface="MS Gothic" charset="-128"/>
                        </a:rPr>
                        <a:t> </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Call a physician immediately.</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Specialized medical treatment may be required.</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423409">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mouth; do not induce vomiting.</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Call a physician immediately.</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Specialized medical treatment may be required.</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8846" y="856013"/>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400" b="1" dirty="0">
                <a:latin typeface="BIZ UDPゴシック" panose="020B0400000000000000" pitchFamily="50" charset="-128"/>
                <a:ea typeface="BIZ UDPゴシック" panose="020B0400000000000000" pitchFamily="50" charset="-128"/>
              </a:rPr>
              <a:t>Class II </a:t>
            </a:r>
            <a:r>
              <a:rPr kumimoji="1" lang="en-US" altLang="ja-JP" sz="1400" b="1" dirty="0">
                <a:solidFill>
                  <a:schemeClr val="bg1"/>
                </a:solidFill>
                <a:latin typeface="BIZ UDPゴシック" panose="020B0400000000000000" pitchFamily="50" charset="-128"/>
                <a:ea typeface="BIZ UDPゴシック" panose="020B0400000000000000" pitchFamily="50" charset="-128"/>
              </a:rPr>
              <a:t>Specified Chemical Substances</a:t>
            </a:r>
            <a:endParaRPr lang="en-US" sz="1400" dirty="0"/>
          </a:p>
        </p:txBody>
      </p:sp>
      <p:pic>
        <p:nvPicPr>
          <p:cNvPr id="2" name="Picture 2" descr="skull">
            <a:extLst>
              <a:ext uri="{FF2B5EF4-FFF2-40B4-BE49-F238E27FC236}">
                <a16:creationId xmlns:a16="http://schemas.microsoft.com/office/drawing/2014/main" id="{C87D6370-78FD-28D2-B347-19B8FA4F97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3347" y="855641"/>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6" descr="腐食性">
            <a:extLst>
              <a:ext uri="{FF2B5EF4-FFF2-40B4-BE49-F238E27FC236}">
                <a16:creationId xmlns:a16="http://schemas.microsoft.com/office/drawing/2014/main" id="{CDDABFEE-E024-95A3-EC91-DC5F2064FE3C}"/>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1545" y="861939"/>
            <a:ext cx="435600" cy="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07312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112</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890892904"/>
              </p:ext>
            </p:extLst>
          </p:nvPr>
        </p:nvGraphicFramePr>
        <p:xfrm>
          <a:off x="366276" y="734647"/>
          <a:ext cx="4595097" cy="6342200"/>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463217">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Ammonia</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NH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3</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RN:7664-41-7</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zh-TW" sz="800" dirty="0">
                          <a:latin typeface="MS Gothic" charset="-128"/>
                          <a:ea typeface="MS Gothic" charset="-128"/>
                          <a:cs typeface="MS Gothic" charset="-128"/>
                        </a:rPr>
                        <a:t>Skin disorders, Anterior eye disorders, Central nervous system disorders, Airway disorders, Lung disorders, Respiratory sensitization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Eye pain, Tearing, Conjunctival redness, Dermatitis, Itching, Skin redness, Headache, Head heaviness, Dizziness, Drowsiness, Vomiting, General fatigue, Cough, Dyspnea, Asthma-like attacks, Runny or stuffy nose, Nasal/throat pain, Chest pain, Respiratory distress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0">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away from heat, sparks, open flames and other ignition sources.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only outdoors or in a well-ventilated area.</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inhale dust or vapor.</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the work area.</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Prevent release to the environment.</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0">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 </a:t>
                      </a:r>
                    </a:p>
                    <a:p>
                      <a:r>
                        <a:rPr kumimoji="1" lang="en-US" altLang="ja-JP" sz="800" dirty="0">
                          <a:latin typeface="MS Gothic" charset="-128"/>
                          <a:ea typeface="MS Gothic" charset="-128"/>
                          <a:cs typeface="MS Gothic" charset="-128"/>
                        </a:rPr>
                        <a:t>   Nitrile ×, Latex ×, Chloroprene △, Neoprene △</a:t>
                      </a:r>
                    </a:p>
                    <a:p>
                      <a:r>
                        <a:rPr kumimoji="1" lang="en-US" altLang="ja-JP" sz="800" dirty="0">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Required where vapor may leak or accumulate (high-exposure risk locations).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Ammonia-rated gas mask or cartridge respirator(Select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991092">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If the victim is unconscious but breathing, place them in the recovery position on their side and protect against hypothermia.</a:t>
                      </a:r>
                      <a:r>
                        <a:rPr kumimoji="1" lang="ja-JP" altLang="en-US" sz="700" dirty="0">
                          <a:latin typeface="MS Gothic" charset="-128"/>
                          <a:ea typeface="MS Gothic" charset="-128"/>
                          <a:cs typeface="MS Gothic" charset="-128"/>
                        </a:rPr>
                        <a:t> </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At first signs of airway irritation, administer inhaled glucocorticoid spray (if available) to relieve bronchospasm.</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If breathing is difficult, provide oxygen.</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Help the victim assume a semi-sitting position if possible.</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Rescuers must protect themselves throughout.</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In case of cardiac arrest, begin chest compressions and rescue breathing immediately; use an AED if available.</a:t>
                      </a:r>
                      <a:r>
                        <a:rPr kumimoji="1" lang="ja-JP" altLang="en-US" sz="700" dirty="0">
                          <a:latin typeface="MS Gothic" charset="-128"/>
                          <a:ea typeface="MS Gothic" charset="-128"/>
                          <a:cs typeface="MS Gothic" charset="-128"/>
                        </a:rPr>
                        <a:t> </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Call a physician and move the victim to fresh air; keep them at rest in a comfortable breathing position.</a:t>
                      </a:r>
                      <a:r>
                        <a:rPr kumimoji="1" lang="ja-JP" altLang="en-US" sz="700" dirty="0">
                          <a:latin typeface="MS Gothic" charset="-128"/>
                          <a:ea typeface="MS Gothic" charset="-128"/>
                          <a:cs typeface="MS Gothic" charset="-128"/>
                        </a:rPr>
                        <a:t> </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Seek medical attention for any respiratory or other symptoms.</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378444">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Protect yourself while removing the victim from the source of danger.</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Do not peel off garments frozen to the skin; wait until thawed naturally.</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Rinse affected skin under running water or shower for at least 20 minutes.</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Call a physician.</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365643">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Hold the uninjured eye closed or shielded; rinse the injured eye under running water for at least 10 minutes, keeping lids open.</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Seek immediate medical attention if irritation persists.</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123708">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Rinse mouth; do not induce vomiting.</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If conscious, give 1–2 cups of water to drink.</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9746" y="971457"/>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400" b="1" dirty="0">
                <a:solidFill>
                  <a:schemeClr val="bg1"/>
                </a:solidFill>
                <a:latin typeface="BIZ UDPゴシック" panose="020B0400000000000000" pitchFamily="50" charset="-128"/>
                <a:ea typeface="BIZ UDPゴシック" panose="020B0400000000000000" pitchFamily="50" charset="-128"/>
              </a:rPr>
              <a:t>Class III Specified Chemical Substances</a:t>
            </a:r>
            <a:endParaRPr lang="en-US" dirty="0"/>
          </a:p>
        </p:txBody>
      </p:sp>
      <p:pic>
        <p:nvPicPr>
          <p:cNvPr id="6" name="図 5" descr="炎">
            <a:extLst>
              <a:ext uri="{FF2B5EF4-FFF2-40B4-BE49-F238E27FC236}">
                <a16:creationId xmlns:a16="http://schemas.microsoft.com/office/drawing/2014/main" id="{EDB8D53B-6DB9-1579-DD3B-DB6529ADEE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4512" y="971232"/>
            <a:ext cx="428625" cy="428625"/>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descr="ガスボンベ">
            <a:extLst>
              <a:ext uri="{FF2B5EF4-FFF2-40B4-BE49-F238E27FC236}">
                <a16:creationId xmlns:a16="http://schemas.microsoft.com/office/drawing/2014/main" id="{903527EC-036E-46D4-ABFD-9E5B4BCD3862}"/>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7842" y="971084"/>
            <a:ext cx="435600" cy="435600"/>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a:extLst>
              <a:ext uri="{FF2B5EF4-FFF2-40B4-BE49-F238E27FC236}">
                <a16:creationId xmlns:a16="http://schemas.microsoft.com/office/drawing/2014/main" id="{0A27744C-528A-4D87-F415-801BCB1AB2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35582" y="965902"/>
            <a:ext cx="436020" cy="434437"/>
          </a:xfrm>
          <a:prstGeom prst="rect">
            <a:avLst/>
          </a:prstGeom>
        </p:spPr>
      </p:pic>
      <p:pic>
        <p:nvPicPr>
          <p:cNvPr id="11" name="図 10" descr="腐食性">
            <a:extLst>
              <a:ext uri="{FF2B5EF4-FFF2-40B4-BE49-F238E27FC236}">
                <a16:creationId xmlns:a16="http://schemas.microsoft.com/office/drawing/2014/main" id="{3B3487BF-70FD-A4A3-40CA-3C7829F12501}"/>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2445" y="977383"/>
            <a:ext cx="435600" cy="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58830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113</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641381664"/>
              </p:ext>
            </p:extLst>
          </p:nvPr>
        </p:nvGraphicFramePr>
        <p:xfrm>
          <a:off x="366276" y="734647"/>
          <a:ext cx="4595097" cy="6382583"/>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179753">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Carbon oxide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CO</a:t>
                      </a:r>
                      <a:endParaRPr lang="en-US" altLang="ja-JP" sz="900" u="none" strike="noStrike" baseline="-25000"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RN:630-08-0</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50292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Central nervous system disorders(ataxia, visual disturbance, color-vision defects, vestibular dysfunction, etc.), Mental disorders(hallucinations, delirium), Blood system disorders, Cardiovascular disorders, Suspected reproductive toxicity</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Headache, Head heaviness, Dizziness, Drowsiness, Vomiting, General fatigue, Memory impairment, Hallucinations, Delirium, Facial pallor, Tachycardia(palpitations), Unsteadiness</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745596">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away from heat, sparks, open flames and hot surfaces.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only outdoors or in a well-ventilated area.</a:t>
                      </a:r>
                      <a:br>
                        <a:rPr kumimoji="1" lang="en-US" altLang="ja-JP" sz="800" dirty="0">
                          <a:latin typeface="MS Gothic" charset="-128"/>
                          <a:ea typeface="MS Gothic" charset="-128"/>
                          <a:cs typeface="MS Gothic" charset="-128"/>
                        </a:rPr>
                      </a:b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inhale dust or vapor.</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After handling, wash hands thoroughly.</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No eating, drinking or smoking in the work area.</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46180">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 </a:t>
                      </a:r>
                    </a:p>
                    <a:p>
                      <a:r>
                        <a:rPr kumimoji="1" lang="en-US" altLang="ja-JP" sz="800" dirty="0">
                          <a:latin typeface="MS Gothic" charset="-128"/>
                          <a:ea typeface="MS Gothic" charset="-128"/>
                          <a:cs typeface="MS Gothic" charset="-128"/>
                        </a:rPr>
                        <a:t>   Nitrile ×, Latex ×, Chloroprene ×, Neoprene ×</a:t>
                      </a:r>
                    </a:p>
                    <a:p>
                      <a:r>
                        <a:rPr kumimoji="1" lang="en-US" altLang="ja-JP" sz="800" dirty="0">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Locations where CO may leak or accumulate (high-exposure risk areas)</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Carbon monoxide gas mask or air-purifying respirator with a CO cartridge</a:t>
                      </a:r>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the victim to fresh air and keep them resting in a position that eases breathing.</a:t>
                      </a:r>
                      <a:r>
                        <a:rPr kumimoji="1" lang="ja-JP" altLang="en-US" sz="800" dirty="0">
                          <a:latin typeface="MS Gothic" charset="-128"/>
                          <a:ea typeface="MS Gothic" charset="-128"/>
                          <a:cs typeface="MS Gothic" charset="-128"/>
                        </a:rPr>
                        <a:t> </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 immediately.</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affected area thoroughly with soap and water.</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Obtain medical care if irritation or symptoms develop.</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469725">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cautiously with running water for </a:t>
                      </a:r>
                      <a:r>
                        <a:rPr kumimoji="1" lang="en-US" altLang="ja-JP" sz="800" dirty="0">
                          <a:solidFill>
                            <a:schemeClr val="tx1"/>
                          </a:solidFill>
                          <a:latin typeface="MS Gothic" charset="-128"/>
                          <a:ea typeface="MS Gothic" charset="-128"/>
                          <a:cs typeface="MS Gothic" charset="-128"/>
                        </a:rPr>
                        <a:t>several minutes</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466725">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mouth.</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1641" y="965740"/>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400" b="1" dirty="0">
                <a:solidFill>
                  <a:schemeClr val="bg1"/>
                </a:solidFill>
                <a:latin typeface="BIZ UDPゴシック" panose="020B0400000000000000" pitchFamily="50" charset="-128"/>
                <a:ea typeface="BIZ UDPゴシック" panose="020B0400000000000000" pitchFamily="50" charset="-128"/>
              </a:rPr>
              <a:t>Class III Specified Chemical Substances</a:t>
            </a:r>
            <a:endParaRPr lang="en-US" sz="1400" dirty="0"/>
          </a:p>
        </p:txBody>
      </p:sp>
      <p:pic>
        <p:nvPicPr>
          <p:cNvPr id="6" name="図 5" descr="炎">
            <a:extLst>
              <a:ext uri="{FF2B5EF4-FFF2-40B4-BE49-F238E27FC236}">
                <a16:creationId xmlns:a16="http://schemas.microsoft.com/office/drawing/2014/main" id="{EDB8D53B-6DB9-1579-DD3B-DB6529ADEE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6407" y="965515"/>
            <a:ext cx="428625" cy="428625"/>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descr="ガスボンベ">
            <a:extLst>
              <a:ext uri="{FF2B5EF4-FFF2-40B4-BE49-F238E27FC236}">
                <a16:creationId xmlns:a16="http://schemas.microsoft.com/office/drawing/2014/main" id="{903527EC-036E-46D4-ABFD-9E5B4BCD3862}"/>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9737" y="965367"/>
            <a:ext cx="435600" cy="4356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skull">
            <a:extLst>
              <a:ext uri="{FF2B5EF4-FFF2-40B4-BE49-F238E27FC236}">
                <a16:creationId xmlns:a16="http://schemas.microsoft.com/office/drawing/2014/main" id="{68CC013A-73D2-6212-0B96-DC776866812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35242" y="965368"/>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37694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114</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512675554"/>
              </p:ext>
            </p:extLst>
          </p:nvPr>
        </p:nvGraphicFramePr>
        <p:xfrm>
          <a:off x="365760" y="734647"/>
          <a:ext cx="4571510" cy="6363968"/>
        </p:xfrm>
        <a:graphic>
          <a:graphicData uri="http://schemas.openxmlformats.org/drawingml/2006/table">
            <a:tbl>
              <a:tblPr firstRow="1" bandRow="1">
                <a:tableStyleId>{2D5ABB26-0587-4C30-8999-92F81FD0307C}</a:tableStyleId>
              </a:tblPr>
              <a:tblGrid>
                <a:gridCol w="548640">
                  <a:extLst>
                    <a:ext uri="{9D8B030D-6E8A-4147-A177-3AD203B41FA5}">
                      <a16:colId xmlns:a16="http://schemas.microsoft.com/office/drawing/2014/main" val="20000"/>
                    </a:ext>
                  </a:extLst>
                </a:gridCol>
                <a:gridCol w="484544">
                  <a:extLst>
                    <a:ext uri="{9D8B030D-6E8A-4147-A177-3AD203B41FA5}">
                      <a16:colId xmlns:a16="http://schemas.microsoft.com/office/drawing/2014/main" val="20001"/>
                    </a:ext>
                  </a:extLst>
                </a:gridCol>
                <a:gridCol w="426100">
                  <a:extLst>
                    <a:ext uri="{9D8B030D-6E8A-4147-A177-3AD203B41FA5}">
                      <a16:colId xmlns:a16="http://schemas.microsoft.com/office/drawing/2014/main" val="20002"/>
                    </a:ext>
                  </a:extLst>
                </a:gridCol>
                <a:gridCol w="3112226">
                  <a:extLst>
                    <a:ext uri="{9D8B030D-6E8A-4147-A177-3AD203B41FA5}">
                      <a16:colId xmlns:a16="http://schemas.microsoft.com/office/drawing/2014/main" val="20003"/>
                    </a:ext>
                  </a:extLst>
                </a:gridCol>
              </a:tblGrid>
              <a:tr h="280337">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Hydrogen chloride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HCl</a:t>
                      </a:r>
                      <a:endParaRPr lang="en-US" altLang="ja-JP" sz="900" u="none" strike="noStrike" baseline="-25000"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RN:7647-01-0</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zh-TW" sz="700" dirty="0">
                          <a:latin typeface="MS Gothic" charset="-128"/>
                          <a:ea typeface="MS Gothic" charset="-128"/>
                          <a:cs typeface="MS Gothic" charset="-128"/>
                        </a:rPr>
                        <a:t>Skin disorders, Anterior eye disorders, Respiratory tract disorders, Lung disorders, Respiratory sensitization, Dental disorders(tooth erosion)</a:t>
                      </a:r>
                      <a:endParaRPr kumimoji="1" lang="zh-TW"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333708">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700" dirty="0">
                          <a:latin typeface="MS Gothic" charset="-128"/>
                          <a:ea typeface="MS Gothic" charset="-128"/>
                          <a:cs typeface="MS Gothic" charset="-128"/>
                        </a:rPr>
                        <a:t>Eye pain, Tearing, Conjunctival redness, Dermatitis, Itching, Skin redness, Cough, Shortness of breath, Asthma-like attacks, Runny or stuffy nose, Nasal/throat pain, Chest pain, Breathing difficulty, Oral pain, Toothache</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642165">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Wash hands thoroughly after handling.</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Do not eat, drink or smoke in the work area.</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Use only outdoors or in a well-ventilated area.</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Avoid inhaling dust, mist or vapor.</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If ventilation is inadequate, wear appropriate respiratory protection.</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Prevent release to the environment.</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735018">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en-US" altLang="ja-JP" sz="700" dirty="0">
                          <a:latin typeface="MS Gothic" charset="-128"/>
                          <a:ea typeface="MS Gothic" charset="-128"/>
                          <a:cs typeface="MS Gothic" charset="-128"/>
                        </a:rPr>
                        <a:t>Laboratory coat or work clothing, protective goggles, protective gloves.</a:t>
                      </a:r>
                    </a:p>
                    <a:p>
                      <a:r>
                        <a:rPr kumimoji="1" lang="ja-JP" altLang="en-US" sz="700" dirty="0">
                          <a:latin typeface="MS Gothic" charset="-128"/>
                          <a:ea typeface="MS Gothic" charset="-128"/>
                          <a:cs typeface="MS Gothic" charset="-128"/>
                        </a:rPr>
                        <a:t>　</a:t>
                      </a:r>
                      <a:r>
                        <a:rPr kumimoji="1" lang="en-US" altLang="ja-JP" sz="7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700" dirty="0">
                          <a:latin typeface="MS Gothic" charset="-128"/>
                          <a:ea typeface="MS Gothic" charset="-128"/>
                          <a:cs typeface="MS Gothic" charset="-128"/>
                        </a:rPr>
                        <a:t>【Glove permeation data (Ministry of Health, </a:t>
                      </a:r>
                      <a:r>
                        <a:rPr kumimoji="1" lang="en-US" altLang="ja-JP" sz="700" dirty="0" err="1">
                          <a:latin typeface="MS Gothic" charset="-128"/>
                          <a:ea typeface="MS Gothic" charset="-128"/>
                          <a:cs typeface="MS Gothic" charset="-128"/>
                        </a:rPr>
                        <a:t>Labour</a:t>
                      </a:r>
                      <a:r>
                        <a:rPr kumimoji="1" lang="en-US" altLang="ja-JP" sz="700" dirty="0">
                          <a:latin typeface="MS Gothic" charset="-128"/>
                          <a:ea typeface="MS Gothic" charset="-128"/>
                          <a:cs typeface="MS Gothic" charset="-128"/>
                        </a:rPr>
                        <a:t> and Welfare)】 </a:t>
                      </a:r>
                    </a:p>
                    <a:p>
                      <a:r>
                        <a:rPr kumimoji="1" lang="en-US" altLang="ja-JP" sz="700" dirty="0">
                          <a:latin typeface="MS Gothic" charset="-128"/>
                          <a:ea typeface="MS Gothic" charset="-128"/>
                          <a:cs typeface="MS Gothic" charset="-128"/>
                        </a:rPr>
                        <a:t>   Nitrile ×, Latex ×, Chloroprene </a:t>
                      </a:r>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 Neoprene </a:t>
                      </a:r>
                      <a:r>
                        <a:rPr kumimoji="1" lang="ja-JP" altLang="en-US" sz="700" dirty="0">
                          <a:latin typeface="MS Gothic" charset="-128"/>
                          <a:ea typeface="MS Gothic" charset="-128"/>
                          <a:cs typeface="MS Gothic" charset="-128"/>
                        </a:rPr>
                        <a:t>〇</a:t>
                      </a:r>
                      <a:endParaRPr kumimoji="1" lang="en-US" altLang="ja-JP" sz="700" dirty="0">
                        <a:latin typeface="MS Gothic" charset="-128"/>
                        <a:ea typeface="MS Gothic" charset="-128"/>
                        <a:cs typeface="MS Gothic" charset="-128"/>
                      </a:endParaRPr>
                    </a:p>
                    <a:p>
                      <a:r>
                        <a:rPr kumimoji="1" lang="en-US" altLang="ja-JP" sz="700" dirty="0">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700" dirty="0">
                          <a:latin typeface="MS Gothic" charset="-128"/>
                          <a:ea typeface="MS Gothic" charset="-128"/>
                          <a:cs typeface="MS Gothic" charset="-128"/>
                        </a:rPr>
                        <a:t>Required where vapor may leak or accumulate (high-exposure risk locations).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700" dirty="0">
                          <a:latin typeface="MS Gothic" charset="-128"/>
                          <a:ea typeface="MS Gothic" charset="-128"/>
                          <a:cs typeface="MS Gothic" charset="-128"/>
                        </a:rPr>
                        <a:t>Acid‐gas respirator(Select suitable type based on work conditions or consult the manufacturer.)</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1426590">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If the victim is unconscious but breathing, place them in a stable recovery position on their side and protect from hypothermia.</a:t>
                      </a:r>
                      <a:r>
                        <a:rPr kumimoji="1" lang="ja-JP" altLang="en-US" sz="700" dirty="0">
                          <a:latin typeface="MS Gothic" charset="-128"/>
                          <a:ea typeface="MS Gothic" charset="-128"/>
                          <a:cs typeface="MS Gothic" charset="-128"/>
                        </a:rPr>
                        <a:t> </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At first signs of airway or respiratory irritation, administer an inhaled glucocorticoid spray if available.</a:t>
                      </a:r>
                      <a:r>
                        <a:rPr kumimoji="1" lang="ja-JP" altLang="en-US" sz="700" dirty="0">
                          <a:latin typeface="MS Gothic" charset="-128"/>
                          <a:ea typeface="MS Gothic" charset="-128"/>
                          <a:cs typeface="MS Gothic" charset="-128"/>
                        </a:rPr>
                        <a:t> </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If breathing is difficult, provide supplemental oxygen.</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In case of cardiac arrest, begin chest compressions and rescue breathing immediately; use an AED if available.</a:t>
                      </a:r>
                      <a:r>
                        <a:rPr kumimoji="1" lang="ja-JP" altLang="en-US" sz="700" dirty="0">
                          <a:latin typeface="MS Gothic" charset="-128"/>
                          <a:ea typeface="MS Gothic" charset="-128"/>
                          <a:cs typeface="MS Gothic" charset="-128"/>
                        </a:rPr>
                        <a:t> </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Note that symptoms may be delayed—monitor closely.</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Call a physician and move the victim to fresh air; keep them resting in a comfortable breathing position.</a:t>
                      </a:r>
                      <a:r>
                        <a:rPr kumimoji="1" lang="ja-JP" altLang="en-US" sz="700" dirty="0">
                          <a:latin typeface="MS Gothic" charset="-128"/>
                          <a:ea typeface="MS Gothic" charset="-128"/>
                          <a:cs typeface="MS Gothic" charset="-128"/>
                        </a:rPr>
                        <a:t> </a:t>
                      </a:r>
                      <a:r>
                        <a:rPr kumimoji="1" lang="en-US" altLang="ja-JP" sz="700" dirty="0">
                          <a:latin typeface="MS Gothic" charset="-128"/>
                          <a:ea typeface="MS Gothic" charset="-128"/>
                          <a:cs typeface="MS Gothic" charset="-128"/>
                        </a:rPr>
                        <a:t>half-sitting position</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If breathing stops, perform artificial respiration. Mouth-to-mouth resuscitation should only be performed in emergency situations.</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If feeing unwell or experience symptoms related to breathing, seek medical attention.</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25501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Wear protective gloves when administering first aid</a:t>
                      </a:r>
                      <a:r>
                        <a:rPr kumimoji="1" lang="ja-JP" altLang="en-US" sz="700" dirty="0">
                          <a:latin typeface="MS Gothic" charset="-128"/>
                          <a:ea typeface="MS Gothic" charset="-128"/>
                          <a:cs typeface="MS Gothic" charset="-128"/>
                        </a:rPr>
                        <a:t>。</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Protect yourself while removing the victim from the source of danger.</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Rinse the affected area under running water or shower for at least 20 minutes.</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529068">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While protecting the uninjured eye, rinse the injured eye under running water</a:t>
                      </a:r>
                      <a:r>
                        <a:rPr kumimoji="1" lang="ja-JP" altLang="en-US" sz="700" dirty="0">
                          <a:latin typeface="MS Gothic" charset="-128"/>
                          <a:ea typeface="MS Gothic" charset="-128"/>
                          <a:cs typeface="MS Gothic" charset="-128"/>
                        </a:rPr>
                        <a:t>　</a:t>
                      </a:r>
                      <a:r>
                        <a:rPr kumimoji="1" lang="en-US" altLang="ja-JP" sz="700" dirty="0">
                          <a:latin typeface="MS Gothic" charset="-128"/>
                          <a:ea typeface="MS Gothic" charset="-128"/>
                          <a:cs typeface="MS Gothic" charset="-128"/>
                        </a:rPr>
                        <a:t>for at least 10 minutes, holding the eyelids open.</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Rinse the eyes carefully under running cold water only. Do not leave contact lenses in place.</a:t>
                      </a:r>
                      <a:r>
                        <a:rPr kumimoji="1" lang="ja-JP" altLang="en-US" sz="700" dirty="0">
                          <a:latin typeface="MS Gothic" charset="-128"/>
                          <a:ea typeface="MS Gothic" charset="-128"/>
                          <a:cs typeface="MS Gothic" charset="-128"/>
                        </a:rPr>
                        <a:t> </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If irritation persists, obtain medical care.</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solidFill>
                            <a:schemeClr val="tx1"/>
                          </a:solidFill>
                          <a:latin typeface="MS Gothic" charset="-128"/>
                          <a:ea typeface="MS Gothic" charset="-128"/>
                          <a:cs typeface="MS Gothic" charset="-128"/>
                        </a:rPr>
                        <a:t>・</a:t>
                      </a:r>
                      <a:r>
                        <a:rPr kumimoji="1" lang="en-US" altLang="ja-JP" sz="700" dirty="0">
                          <a:solidFill>
                            <a:schemeClr val="tx1"/>
                          </a:solidFill>
                          <a:latin typeface="MS Gothic" charset="-128"/>
                          <a:ea typeface="MS Gothic" charset="-128"/>
                          <a:cs typeface="MS Gothic" charset="-128"/>
                        </a:rPr>
                        <a:t>Rinse the mouth. Do not give anything to the mouth of an unconscious person.</a:t>
                      </a:r>
                    </a:p>
                    <a:p>
                      <a:r>
                        <a:rPr kumimoji="1" lang="ja-JP" altLang="en-US" sz="700" dirty="0">
                          <a:solidFill>
                            <a:schemeClr val="tx1"/>
                          </a:solidFill>
                          <a:latin typeface="MS Gothic" charset="-128"/>
                          <a:ea typeface="MS Gothic" charset="-128"/>
                          <a:cs typeface="MS Gothic" charset="-128"/>
                        </a:rPr>
                        <a:t>・</a:t>
                      </a:r>
                      <a:r>
                        <a:rPr kumimoji="1" lang="en-US" altLang="ja-JP" sz="700" dirty="0">
                          <a:solidFill>
                            <a:schemeClr val="tx1"/>
                          </a:solidFill>
                          <a:latin typeface="MS Gothic" charset="-128"/>
                          <a:ea typeface="MS Gothic" charset="-128"/>
                          <a:cs typeface="MS Gothic" charset="-128"/>
                        </a:rPr>
                        <a:t>Contact a doctor immediately.</a:t>
                      </a:r>
                    </a:p>
                    <a:p>
                      <a:r>
                        <a:rPr kumimoji="1" lang="ja-JP" altLang="en-US" sz="700" dirty="0">
                          <a:solidFill>
                            <a:schemeClr val="tx1"/>
                          </a:solidFill>
                          <a:latin typeface="MS Gothic" charset="-128"/>
                          <a:ea typeface="MS Gothic" charset="-128"/>
                          <a:cs typeface="MS Gothic" charset="-128"/>
                        </a:rPr>
                        <a:t>・</a:t>
                      </a:r>
                      <a:r>
                        <a:rPr kumimoji="1" lang="en-US" altLang="ja-JP" sz="700" dirty="0">
                          <a:solidFill>
                            <a:schemeClr val="tx1"/>
                          </a:solidFill>
                          <a:latin typeface="MS Gothic" charset="-128"/>
                          <a:ea typeface="MS Gothic" charset="-128"/>
                          <a:cs typeface="MS Gothic" charset="-128"/>
                        </a:rPr>
                        <a:t>Do not induce vomiting unless directed by a doctor.</a:t>
                      </a:r>
                      <a:endParaRPr kumimoji="1" lang="ja-JP" altLang="en-US" sz="700" dirty="0">
                        <a:solidFill>
                          <a:schemeClr val="tx1"/>
                        </a:solidFill>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639" y="959442"/>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400" b="1" dirty="0">
                <a:solidFill>
                  <a:schemeClr val="bg1"/>
                </a:solidFill>
                <a:latin typeface="BIZ UDPゴシック" panose="020B0400000000000000" pitchFamily="50" charset="-128"/>
                <a:ea typeface="BIZ UDPゴシック" panose="020B0400000000000000" pitchFamily="50" charset="-128"/>
              </a:rPr>
              <a:t>Class III Specified Chemical Substances</a:t>
            </a:r>
            <a:endParaRPr lang="en-US" sz="1400" dirty="0"/>
          </a:p>
        </p:txBody>
      </p:sp>
      <p:pic>
        <p:nvPicPr>
          <p:cNvPr id="9" name="図 8" descr="ガスボンベ">
            <a:extLst>
              <a:ext uri="{FF2B5EF4-FFF2-40B4-BE49-F238E27FC236}">
                <a16:creationId xmlns:a16="http://schemas.microsoft.com/office/drawing/2014/main" id="{903527EC-036E-46D4-ABFD-9E5B4BCD3862}"/>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5685" y="959069"/>
            <a:ext cx="435600" cy="4356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skull">
            <a:extLst>
              <a:ext uri="{FF2B5EF4-FFF2-40B4-BE49-F238E27FC236}">
                <a16:creationId xmlns:a16="http://schemas.microsoft.com/office/drawing/2014/main" id="{68CC013A-73D2-6212-0B96-DC776866812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61190" y="959070"/>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6">
            <a:extLst>
              <a:ext uri="{FF2B5EF4-FFF2-40B4-BE49-F238E27FC236}">
                <a16:creationId xmlns:a16="http://schemas.microsoft.com/office/drawing/2014/main" id="{DA5154DF-04BA-E722-5F63-E648152BD0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1252" y="960229"/>
            <a:ext cx="436019" cy="434437"/>
          </a:xfrm>
          <a:prstGeom prst="rect">
            <a:avLst/>
          </a:prstGeom>
        </p:spPr>
      </p:pic>
      <p:pic>
        <p:nvPicPr>
          <p:cNvPr id="10" name="図 9" descr="腐食性">
            <a:extLst>
              <a:ext uri="{FF2B5EF4-FFF2-40B4-BE49-F238E27FC236}">
                <a16:creationId xmlns:a16="http://schemas.microsoft.com/office/drawing/2014/main" id="{3870A83C-C927-37EA-5CDE-6AC16808B9FB}"/>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6688" y="965368"/>
            <a:ext cx="435600" cy="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55356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115</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794062754"/>
              </p:ext>
            </p:extLst>
          </p:nvPr>
        </p:nvGraphicFramePr>
        <p:xfrm>
          <a:off x="366276" y="734647"/>
          <a:ext cx="4595097" cy="6301688"/>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280337">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Nitric acid</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HNO</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3</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RN:7697-37-2</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zh-TW" sz="800" dirty="0">
                          <a:latin typeface="MS Gothic" charset="-128"/>
                          <a:ea typeface="MS Gothic" charset="-128"/>
                          <a:cs typeface="MS Gothic" charset="-128"/>
                        </a:rPr>
                        <a:t>Skin damage, Anterior eye disorders, Upper airway disorders, Lung disorders, Dental erosion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Eye pain, Tearing, Conjunctival redness, Dermatitis, Itching, Skin redness, Cough, Shortness of breath, Runny or stuffy nose, Nasal/throat pain, Chest pain, Difficulty breathing, Oral pain, Toothache</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1142688">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away from heat, sparks, open flame and hot surfaces.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away from clothing and other combustible materials.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Prevent mixing with combustible substances.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transfer to other containers.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inhaling dust, mist or vapor.</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the work area.</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only outdoors or in a well-ventilated area.</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ventilation is inadequate, wear appropriate respiratory protection.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 </a:t>
                      </a:r>
                    </a:p>
                    <a:p>
                      <a:r>
                        <a:rPr kumimoji="1" lang="en-US" altLang="ja-JP" sz="800" dirty="0">
                          <a:latin typeface="MS Gothic" charset="-128"/>
                          <a:ea typeface="MS Gothic" charset="-128"/>
                          <a:cs typeface="MS Gothic" charset="-128"/>
                        </a:rPr>
                        <a:t>   Nitrile ×, Latex ×, Chloroprene ×, Neoprene ×</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Required where vapor may leak or accumulate (high-exposure risk locations).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Acid‐gas respirator(Select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25258">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the victim to fresh air and keep them resting in a comfortable breathing position.</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Contact a physician immediately.</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feeling unwell, 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Immediately remove all contaminated clothing.</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Contact a physician immediately.</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Flush the affected area with water or shower thoroughly.</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feeling unwell, seek medical attention.</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contaminated clothing before reuse.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542625">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Contact a physician immediately.</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cautiously under running water for several minutes. Remove contact lenses if easily done, then continue rinsing.</a:t>
                      </a:r>
                      <a:r>
                        <a:rPr kumimoji="1" lang="ja-JP" altLang="en-US" sz="800" dirty="0">
                          <a:latin typeface="MS Gothic" charset="-128"/>
                          <a:ea typeface="MS Gothic" charset="-128"/>
                          <a:cs typeface="MS Gothic" charset="-128"/>
                        </a:rPr>
                        <a:t> </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irritation or discomfort persists, 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Contact a physician immediately</a:t>
                      </a:r>
                      <a:endParaRPr kumimoji="1" lang="ja-JP" altLang="en-US" sz="800" dirty="0">
                        <a:solidFill>
                          <a:schemeClr val="tx1"/>
                        </a:solidFill>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mouth; do not induce vomiting</a:t>
                      </a:r>
                      <a:endParaRPr kumimoji="1" lang="ja-JP" altLang="en-US" sz="800" dirty="0">
                        <a:solidFill>
                          <a:schemeClr val="tx1"/>
                        </a:solidFill>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feeling unwell, seek medical attention.</a:t>
                      </a:r>
                      <a:endParaRPr kumimoji="1" lang="ja-JP" altLang="en-US" sz="800" dirty="0">
                        <a:solidFill>
                          <a:schemeClr val="tx1"/>
                        </a:solidFill>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1546" y="965741"/>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400" b="1" dirty="0">
                <a:solidFill>
                  <a:schemeClr val="bg1"/>
                </a:solidFill>
                <a:latin typeface="BIZ UDPゴシック" panose="020B0400000000000000" pitchFamily="50" charset="-128"/>
                <a:ea typeface="BIZ UDPゴシック" panose="020B0400000000000000" pitchFamily="50" charset="-128"/>
              </a:rPr>
              <a:t>Class III Specified Chemical Substances</a:t>
            </a:r>
            <a:endParaRPr lang="en-US" sz="1400" dirty="0"/>
          </a:p>
        </p:txBody>
      </p:sp>
      <p:pic>
        <p:nvPicPr>
          <p:cNvPr id="2" name="Picture 2" descr="skull">
            <a:extLst>
              <a:ext uri="{FF2B5EF4-FFF2-40B4-BE49-F238E27FC236}">
                <a16:creationId xmlns:a16="http://schemas.microsoft.com/office/drawing/2014/main" id="{68CC013A-73D2-6212-0B96-DC776866812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1497" y="965369"/>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9" descr="腐食性">
            <a:extLst>
              <a:ext uri="{FF2B5EF4-FFF2-40B4-BE49-F238E27FC236}">
                <a16:creationId xmlns:a16="http://schemas.microsoft.com/office/drawing/2014/main" id="{3870A83C-C927-37EA-5CDE-6AC16808B9FB}"/>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0545" y="971667"/>
            <a:ext cx="435600" cy="435600"/>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descr="円上の炎">
            <a:extLst>
              <a:ext uri="{FF2B5EF4-FFF2-40B4-BE49-F238E27FC236}">
                <a16:creationId xmlns:a16="http://schemas.microsoft.com/office/drawing/2014/main" id="{119DDF55-C07E-4E1A-AFF4-4CC9E753E27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88325" y="969323"/>
            <a:ext cx="444498" cy="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73492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116</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960774339"/>
              </p:ext>
            </p:extLst>
          </p:nvPr>
        </p:nvGraphicFramePr>
        <p:xfrm>
          <a:off x="366276" y="734647"/>
          <a:ext cx="4595097" cy="6339967"/>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280337">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Sulphur dioxide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SO</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2</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RN:7446-09-5</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zh-TW" sz="800" dirty="0">
                          <a:latin typeface="MS Gothic" charset="-128"/>
                          <a:ea typeface="MS Gothic" charset="-128"/>
                          <a:cs typeface="MS Gothic" charset="-128"/>
                        </a:rPr>
                        <a:t>Anterior eye disorders, Respiratory tract disorders, Lung disorders</a:t>
                      </a:r>
                      <a:endParaRPr kumimoji="1" lang="zh-TW"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Eye pain, Tearing, Conjunctival redness, Cough, Shortness of breath, Runny or stuffy nose, Nasal/throat pain, Chest pain, Difficulty breathing</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Wear chemical‐splash goggles or a face shield</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inhaling the gas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only outdoors or in a well-ventilated area</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No eating, drinking or smoking in the work zone</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456658">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 </a:t>
                      </a:r>
                    </a:p>
                    <a:p>
                      <a:r>
                        <a:rPr kumimoji="1" lang="en-US" altLang="ja-JP" sz="800" dirty="0">
                          <a:latin typeface="MS Gothic" charset="-128"/>
                          <a:ea typeface="MS Gothic" charset="-128"/>
                          <a:cs typeface="MS Gothic" charset="-128"/>
                        </a:rPr>
                        <a:t>   Nitrile ×, Latex ×, Chloroprene ○, Neoprene △</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Required where vapor may leak or accumulate (high-exposure risk locations).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Acid‐gas respirator(Select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the victim to fresh air and keep them resting in a comfortable breathing position.</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feeling unwell, 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affected area immediately.</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a:t>
                      </a:r>
                    </a:p>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feeling unwell, 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781275">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cautiously under running water for several minutes. Remove contact lenses if easily done, then continue rinsing. </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irritation persists, obtain medical care.</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feeling unwell, 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48954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mouth.</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feeling unwell, seek medical attention.</a:t>
                      </a:r>
                      <a:endParaRPr kumimoji="1" lang="ja-JP" altLang="en-US" sz="800" dirty="0">
                        <a:solidFill>
                          <a:schemeClr val="tx1"/>
                        </a:solidFill>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1546" y="966113"/>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400" b="1" dirty="0">
                <a:solidFill>
                  <a:schemeClr val="bg1"/>
                </a:solidFill>
                <a:latin typeface="BIZ UDPゴシック" panose="020B0400000000000000" pitchFamily="50" charset="-128"/>
                <a:ea typeface="BIZ UDPゴシック" panose="020B0400000000000000" pitchFamily="50" charset="-128"/>
              </a:rPr>
              <a:t>Class III Specified Chemical Substances</a:t>
            </a:r>
            <a:endParaRPr lang="en-US" sz="1400" dirty="0"/>
          </a:p>
        </p:txBody>
      </p:sp>
      <p:pic>
        <p:nvPicPr>
          <p:cNvPr id="2" name="Picture 2" descr="skull">
            <a:extLst>
              <a:ext uri="{FF2B5EF4-FFF2-40B4-BE49-F238E27FC236}">
                <a16:creationId xmlns:a16="http://schemas.microsoft.com/office/drawing/2014/main" id="{68CC013A-73D2-6212-0B96-DC776866812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1497" y="965741"/>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6" descr="ガスボンベ">
            <a:extLst>
              <a:ext uri="{FF2B5EF4-FFF2-40B4-BE49-F238E27FC236}">
                <a16:creationId xmlns:a16="http://schemas.microsoft.com/office/drawing/2014/main" id="{F638B7D5-CE00-2AC0-A77D-1DE7732C70EA}"/>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9642" y="965740"/>
            <a:ext cx="435600" cy="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82318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117</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13313485"/>
              </p:ext>
            </p:extLst>
          </p:nvPr>
        </p:nvGraphicFramePr>
        <p:xfrm>
          <a:off x="366276" y="734647"/>
          <a:ext cx="4595097" cy="6392027"/>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390065">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Phenol</a:t>
                      </a:r>
                    </a:p>
                    <a:p>
                      <a:pPr marL="0" algn="l" defTabSz="399593" rtl="0" eaLnBrk="1" fontAlgn="b" latinLnBrk="0" hangingPunct="1">
                        <a:lnSpc>
                          <a:spcPts val="1200"/>
                        </a:lnSpc>
                      </a:pPr>
                      <a:r>
                        <a:rPr kumimoji="1" lang="en-US" altLang="ja-JP" sz="900" u="none" strike="noStrike" kern="1200" dirty="0">
                          <a:solidFill>
                            <a:schemeClr val="tx1">
                              <a:lumMod val="95000"/>
                              <a:lumOff val="5000"/>
                            </a:schemeClr>
                          </a:solidFill>
                          <a:effectLst/>
                          <a:latin typeface="MS Gothic" charset="-128"/>
                          <a:ea typeface="MS Gothic" charset="-128"/>
                          <a:cs typeface="MS Gothic" charset="-128"/>
                        </a:rPr>
                        <a:t>C₆H₅OH</a:t>
                      </a:r>
                    </a:p>
                    <a:p>
                      <a:pPr marL="0" algn="l" defTabSz="399593" rtl="0" eaLnBrk="1" fontAlgn="b" latinLnBrk="0" hangingPunct="1">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RN:108-95-2</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Skin disorders, Anterior eye disorders, Central nervous system disorders, Respiratory tract disorders, Lung disorders, Liver disorders, Kidney disorders, Blood‐system disorders, Cardiovascular disorders, Suspected reproductive toxicity</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Eye pain, Tearing, Conjunctival redness, Dermatitis, Itching, Skin redness, Headache, Head heaviness, Dizziness, Drowsiness, Vomiting, General fatigue, Easy fatigability, Jaundice, Cough, Shortness of breath, Runny or stuffy nose, Nasal/throat pain, Chest pain, Difficulty breathing, Hematuria, Polyuria, Oliguria, Edema,, Facial pallor, Tachycardia(Palpitations), Unsteadiness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the work area.</a:t>
                      </a:r>
                    </a:p>
                    <a:p>
                      <a:r>
                        <a:rPr kumimoji="1" lang="en-US" altLang="ja-JP" sz="800" dirty="0">
                          <a:latin typeface="MS Gothic" charset="-128"/>
                          <a:ea typeface="MS Gothic" charset="-128"/>
                          <a:cs typeface="MS Gothic" charset="-128"/>
                        </a:rPr>
                        <a:t>• Use appropriate personal protective equipment and ensure adequate ventilation to minimize exposure.</a:t>
                      </a:r>
                    </a:p>
                    <a:p>
                      <a:r>
                        <a:rPr kumimoji="1" lang="en-US" altLang="ja-JP" sz="800" dirty="0">
                          <a:latin typeface="MS Gothic" charset="-128"/>
                          <a:ea typeface="MS Gothic" charset="-128"/>
                          <a:cs typeface="MS Gothic" charset="-128"/>
                        </a:rPr>
                        <a:t>• Avoid inhaling dust.</a:t>
                      </a:r>
                    </a:p>
                    <a:p>
                      <a:r>
                        <a:rPr kumimoji="1" lang="en-US" altLang="ja-JP" sz="800" dirty="0">
                          <a:latin typeface="MS Gothic" charset="-128"/>
                          <a:ea typeface="MS Gothic" charset="-128"/>
                          <a:cs typeface="MS Gothic" charset="-128"/>
                        </a:rPr>
                        <a:t>• Wash hands thoroughly after handling.</a:t>
                      </a:r>
                    </a:p>
                    <a:p>
                      <a:r>
                        <a:rPr kumimoji="1" lang="en-US" altLang="ja-JP" sz="800" dirty="0">
                          <a:latin typeface="MS Gothic" charset="-128"/>
                          <a:ea typeface="MS Gothic" charset="-128"/>
                          <a:cs typeface="MS Gothic" charset="-128"/>
                        </a:rPr>
                        <a:t>• Prevent release to the environment.</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 </a:t>
                      </a:r>
                    </a:p>
                    <a:p>
                      <a:r>
                        <a:rPr kumimoji="1" lang="en-US" altLang="ja-JP" sz="800" dirty="0">
                          <a:latin typeface="MS Gothic" charset="-128"/>
                          <a:ea typeface="MS Gothic" charset="-128"/>
                          <a:cs typeface="MS Gothic" charset="-128"/>
                        </a:rPr>
                        <a:t>   Nitrile </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 Latex ×, Chloroprene </a:t>
                      </a:r>
                      <a:r>
                        <a:rPr kumimoji="1" lang="ja-JP" altLang="en-US" sz="800" dirty="0">
                          <a:latin typeface="MS Gothic" charset="-128"/>
                          <a:ea typeface="MS Gothic" charset="-128"/>
                          <a:cs typeface="MS Gothic" charset="-128"/>
                        </a:rPr>
                        <a:t>〇</a:t>
                      </a:r>
                      <a:r>
                        <a:rPr kumimoji="1" lang="en-US" altLang="ja-JP" sz="800" dirty="0">
                          <a:latin typeface="MS Gothic" charset="-128"/>
                          <a:ea typeface="MS Gothic" charset="-128"/>
                          <a:cs typeface="MS Gothic" charset="-128"/>
                        </a:rPr>
                        <a:t>, Neoprene </a:t>
                      </a:r>
                      <a:r>
                        <a:rPr kumimoji="1" lang="ja-JP" altLang="en-US" sz="800" dirty="0">
                          <a:latin typeface="MS Gothic" charset="-128"/>
                          <a:ea typeface="MS Gothic" charset="-128"/>
                          <a:cs typeface="MS Gothic" charset="-128"/>
                        </a:rPr>
                        <a:t>〇</a:t>
                      </a:r>
                      <a:endParaRPr kumimoji="1" lang="en-US" altLang="ja-JP" sz="800" dirty="0">
                        <a:latin typeface="MS Gothic" charset="-128"/>
                        <a:ea typeface="MS Gothic" charset="-128"/>
                        <a:cs typeface="MS Gothic" charset="-128"/>
                      </a:endParaRPr>
                    </a:p>
                    <a:p>
                      <a:r>
                        <a:rPr kumimoji="1" lang="en-US" altLang="ja-JP" sz="800" dirty="0">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Required where vapor may leak or accumulate (high-exposure risk locations).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Organic-gas-type respirator(Select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40578">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victim to fresh air and have them rest in a position that eases breathing.</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Call a physician immediately.</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02118">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Immediately remove all contaminated clothing.</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Gently wash affected area with plenty of soap and water.</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contaminated clothing thoroughly before reuse.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493614">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Remove contact lenses if easily done and continue rinsing. </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cautiously with water for several minutes.</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Call a physician immediately.</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504225">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mouth. Call a physician immediately.</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induce vomiting.</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8846" y="959443"/>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400" b="1" dirty="0">
                <a:solidFill>
                  <a:schemeClr val="bg1"/>
                </a:solidFill>
                <a:latin typeface="BIZ UDPゴシック" panose="020B0400000000000000" pitchFamily="50" charset="-128"/>
                <a:ea typeface="BIZ UDPゴシック" panose="020B0400000000000000" pitchFamily="50" charset="-128"/>
              </a:rPr>
              <a:t>Class III Specified Chemical Substances</a:t>
            </a:r>
            <a:endParaRPr lang="en-US" sz="1400" dirty="0"/>
          </a:p>
        </p:txBody>
      </p:sp>
      <p:pic>
        <p:nvPicPr>
          <p:cNvPr id="2" name="Picture 2" descr="skull">
            <a:extLst>
              <a:ext uri="{FF2B5EF4-FFF2-40B4-BE49-F238E27FC236}">
                <a16:creationId xmlns:a16="http://schemas.microsoft.com/office/drawing/2014/main" id="{C87D6370-78FD-28D2-B347-19B8FA4F97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3347" y="959071"/>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6" descr="腐食性">
            <a:extLst>
              <a:ext uri="{FF2B5EF4-FFF2-40B4-BE49-F238E27FC236}">
                <a16:creationId xmlns:a16="http://schemas.microsoft.com/office/drawing/2014/main" id="{CDDABFEE-E024-95A3-EC91-DC5F2064FE3C}"/>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1545" y="965369"/>
            <a:ext cx="435600" cy="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79819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118</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707497668"/>
              </p:ext>
            </p:extLst>
          </p:nvPr>
        </p:nvGraphicFramePr>
        <p:xfrm>
          <a:off x="366276" y="734647"/>
          <a:ext cx="4595097" cy="6289732"/>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280337">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Phosgene</a:t>
                      </a:r>
                    </a:p>
                    <a:p>
                      <a:pPr marL="0" algn="l" defTabSz="399593" rtl="0" eaLnBrk="1" fontAlgn="b" latinLnBrk="0" hangingPunct="1">
                        <a:lnSpc>
                          <a:spcPts val="1200"/>
                        </a:lnSpc>
                      </a:pPr>
                      <a:r>
                        <a:rPr kumimoji="1" lang="en-US" altLang="ja-JP" sz="900" u="none" strike="noStrike" kern="1200" dirty="0">
                          <a:solidFill>
                            <a:schemeClr val="tx1">
                              <a:lumMod val="95000"/>
                              <a:lumOff val="5000"/>
                            </a:schemeClr>
                          </a:solidFill>
                          <a:effectLst/>
                          <a:latin typeface="MS Gothic" charset="-128"/>
                          <a:ea typeface="MS Gothic" charset="-128"/>
                          <a:cs typeface="MS Gothic" charset="-128"/>
                        </a:rPr>
                        <a:t>COCl</a:t>
                      </a:r>
                      <a:r>
                        <a:rPr kumimoji="1" lang="en-US" altLang="ja-JP" sz="900" u="none" strike="noStrike" kern="1200" baseline="-25000" dirty="0">
                          <a:solidFill>
                            <a:schemeClr val="tx1">
                              <a:lumMod val="95000"/>
                              <a:lumOff val="5000"/>
                            </a:schemeClr>
                          </a:solidFill>
                          <a:effectLst/>
                          <a:latin typeface="MS Gothic" charset="-128"/>
                          <a:ea typeface="MS Gothic" charset="-128"/>
                          <a:cs typeface="MS Gothic" charset="-128"/>
                        </a:rPr>
                        <a:t>2</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RN:75-44-5</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Skin disorders, Anterior eye disorders, Central nervous system disorders, Respiratory tract disorders, Lung disorders</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Eye pain, Tearing, Conjunctival redness, Dermatitis, Itching, Erythema, Headache, Head heaviness, Dizziness, Drowsiness, Vomiting, General fatigue, Cough, Shortness of breath, Runny or stuffy nose, Nasal/throat pain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the container tightly closed.</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inhaling dust or vapors.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the work area.</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only outdoors or in a well-ventilated space.</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Wear appropriate respiratory protection.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 </a:t>
                      </a:r>
                    </a:p>
                    <a:p>
                      <a:r>
                        <a:rPr kumimoji="1" lang="en-US" altLang="ja-JP" sz="800" dirty="0">
                          <a:latin typeface="MS Gothic" charset="-128"/>
                          <a:ea typeface="MS Gothic" charset="-128"/>
                          <a:cs typeface="MS Gothic" charset="-128"/>
                        </a:rPr>
                        <a:t>   Nitrile ×, Latex ×, Chloroprene ×, Neoprene ×</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&gt;240 min, ○ 60–240 min, △ 10–60 min, × &lt;10 min)</a:t>
                      </a:r>
                    </a:p>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Required where vapor may leak or accumulate (high-exposure risk locations).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Halogen-gas cartridge respirator or equivalent(Select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the person to fresh air and have them rest in a semi-sitting posture.</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Administer oxygen if breathing is difficult.</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Call a physician immediately.</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the affected area with large amounts of water and soap.</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In case of frostbite (freezing), flush with plenty of water but do not remove clothing immediately.</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evaluation and treatment if irritation develops.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cautiously under running water for several minutes. Remove contact lenses if easily done, then continue rinsing.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 if eye irritation persists.</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mouth.</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 if discomfort or symptoms occur.</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8846" y="965740"/>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400" b="1" dirty="0">
                <a:solidFill>
                  <a:schemeClr val="bg1"/>
                </a:solidFill>
                <a:latin typeface="BIZ UDPゴシック" panose="020B0400000000000000" pitchFamily="50" charset="-128"/>
                <a:ea typeface="BIZ UDPゴシック" panose="020B0400000000000000" pitchFamily="50" charset="-128"/>
              </a:rPr>
              <a:t>Class III Specified Chemical Substances</a:t>
            </a:r>
            <a:endParaRPr lang="en-US" sz="1400" dirty="0"/>
          </a:p>
        </p:txBody>
      </p:sp>
      <p:pic>
        <p:nvPicPr>
          <p:cNvPr id="2" name="Picture 2" descr="skull">
            <a:extLst>
              <a:ext uri="{FF2B5EF4-FFF2-40B4-BE49-F238E27FC236}">
                <a16:creationId xmlns:a16="http://schemas.microsoft.com/office/drawing/2014/main" id="{C87D6370-78FD-28D2-B347-19B8FA4F97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9747" y="965368"/>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5" descr="ガスボンベ">
            <a:extLst>
              <a:ext uri="{FF2B5EF4-FFF2-40B4-BE49-F238E27FC236}">
                <a16:creationId xmlns:a16="http://schemas.microsoft.com/office/drawing/2014/main" id="{E89E8639-18E5-70C1-53A0-79617D01F603}"/>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9642" y="965367"/>
            <a:ext cx="435600" cy="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54224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119</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502342661"/>
              </p:ext>
            </p:extLst>
          </p:nvPr>
        </p:nvGraphicFramePr>
        <p:xfrm>
          <a:off x="366712" y="734647"/>
          <a:ext cx="4592637" cy="6444737"/>
        </p:xfrm>
        <a:graphic>
          <a:graphicData uri="http://schemas.openxmlformats.org/drawingml/2006/table">
            <a:tbl>
              <a:tblPr firstRow="1" bandRow="1">
                <a:tableStyleId>{2D5ABB26-0587-4C30-8999-92F81FD0307C}</a:tableStyleId>
              </a:tblPr>
              <a:tblGrid>
                <a:gridCol w="571568">
                  <a:extLst>
                    <a:ext uri="{9D8B030D-6E8A-4147-A177-3AD203B41FA5}">
                      <a16:colId xmlns:a16="http://schemas.microsoft.com/office/drawing/2014/main" val="20000"/>
                    </a:ext>
                  </a:extLst>
                </a:gridCol>
                <a:gridCol w="602091">
                  <a:extLst>
                    <a:ext uri="{9D8B030D-6E8A-4147-A177-3AD203B41FA5}">
                      <a16:colId xmlns:a16="http://schemas.microsoft.com/office/drawing/2014/main" val="20001"/>
                    </a:ext>
                  </a:extLst>
                </a:gridCol>
                <a:gridCol w="411728">
                  <a:extLst>
                    <a:ext uri="{9D8B030D-6E8A-4147-A177-3AD203B41FA5}">
                      <a16:colId xmlns:a16="http://schemas.microsoft.com/office/drawing/2014/main" val="20002"/>
                    </a:ext>
                  </a:extLst>
                </a:gridCol>
                <a:gridCol w="3007250">
                  <a:extLst>
                    <a:ext uri="{9D8B030D-6E8A-4147-A177-3AD203B41FA5}">
                      <a16:colId xmlns:a16="http://schemas.microsoft.com/office/drawing/2014/main" val="20003"/>
                    </a:ext>
                  </a:extLst>
                </a:gridCol>
              </a:tblGrid>
              <a:tr h="252905">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Sulfuric acid</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2</a:t>
                      </a:r>
                      <a:r>
                        <a:rPr lang="en-US" altLang="ja-JP" sz="900" u="none" strike="noStrike" dirty="0">
                          <a:solidFill>
                            <a:schemeClr val="tx1">
                              <a:lumMod val="95000"/>
                              <a:lumOff val="5000"/>
                            </a:schemeClr>
                          </a:solidFill>
                          <a:effectLst/>
                          <a:latin typeface="MS Gothic" charset="-128"/>
                          <a:ea typeface="MS Gothic" charset="-128"/>
                          <a:cs typeface="MS Gothic" charset="-128"/>
                        </a:rPr>
                        <a:t>SO</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4</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RN:7664-93-9,8014-95-7</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65668">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zh-TW" sz="700" dirty="0">
                          <a:latin typeface="MS Gothic" charset="-128"/>
                          <a:ea typeface="MS Gothic" charset="-128"/>
                          <a:cs typeface="MS Gothic" charset="-128"/>
                        </a:rPr>
                        <a:t>Skin damage, Anterior eye disorders, Upper airway disorders, Lung disorders, Dental erosion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20624">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700" dirty="0">
                          <a:latin typeface="MS Gothic" charset="-128"/>
                          <a:ea typeface="MS Gothic" charset="-128"/>
                          <a:cs typeface="MS Gothic" charset="-128"/>
                        </a:rPr>
                        <a:t>Eye pain, Tearing, Conjunctival redness, Dermatitis, Itching, Skin redness, Cough, Shortness of breath, Runny or stuffy nose, Nasal/throat pain, Chest pain, Difficulty breathing, Oral pain, Toothache</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59536">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Do not transfer to other containers.</a:t>
                      </a:r>
                    </a:p>
                    <a:p>
                      <a:r>
                        <a:rPr kumimoji="1" lang="en-US" altLang="ja-JP" sz="700" dirty="0">
                          <a:latin typeface="MS Gothic" charset="-128"/>
                          <a:ea typeface="MS Gothic" charset="-128"/>
                          <a:cs typeface="MS Gothic" charset="-128"/>
                        </a:rPr>
                        <a:t>• Avoid inhaling dust, mist or vapor.</a:t>
                      </a:r>
                    </a:p>
                    <a:p>
                      <a:r>
                        <a:rPr kumimoji="1" lang="en-US" altLang="ja-JP" sz="700" dirty="0">
                          <a:latin typeface="MS Gothic" charset="-128"/>
                          <a:ea typeface="MS Gothic" charset="-128"/>
                          <a:cs typeface="MS Gothic" charset="-128"/>
                        </a:rPr>
                        <a:t>• Use only outdoors or in a well-ventilated area.</a:t>
                      </a:r>
                    </a:p>
                    <a:p>
                      <a:r>
                        <a:rPr kumimoji="1" lang="en-US" altLang="ja-JP" sz="700" dirty="0">
                          <a:latin typeface="MS Gothic" charset="-128"/>
                          <a:ea typeface="MS Gothic" charset="-128"/>
                          <a:cs typeface="MS Gothic" charset="-128"/>
                        </a:rPr>
                        <a:t>• If ventilation is inadequate, wear appropriate respiratory protection.</a:t>
                      </a:r>
                    </a:p>
                    <a:p>
                      <a:r>
                        <a:rPr kumimoji="1" lang="en-US" altLang="ja-JP" sz="700" dirty="0">
                          <a:latin typeface="MS Gothic" charset="-128"/>
                          <a:ea typeface="MS Gothic" charset="-128"/>
                          <a:cs typeface="MS Gothic" charset="-128"/>
                        </a:rPr>
                        <a:t>• Wash hands thoroughly after handling.</a:t>
                      </a:r>
                    </a:p>
                    <a:p>
                      <a:r>
                        <a:rPr kumimoji="1" lang="en-US" altLang="ja-JP" sz="700" dirty="0">
                          <a:latin typeface="MS Gothic" charset="-128"/>
                          <a:ea typeface="MS Gothic" charset="-128"/>
                          <a:cs typeface="MS Gothic" charset="-128"/>
                        </a:rPr>
                        <a:t>• No eating, drinking or smoking in the work area.</a:t>
                      </a:r>
                    </a:p>
                    <a:p>
                      <a:r>
                        <a:rPr kumimoji="1" lang="en-US" altLang="ja-JP" sz="700" dirty="0">
                          <a:latin typeface="MS Gothic" charset="-128"/>
                          <a:ea typeface="MS Gothic" charset="-128"/>
                          <a:cs typeface="MS Gothic" charset="-128"/>
                        </a:rPr>
                        <a:t>• Prevent release to the environment.</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758952">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en-US" altLang="ja-JP" sz="700" dirty="0">
                          <a:latin typeface="MS Gothic" charset="-128"/>
                          <a:ea typeface="MS Gothic" charset="-128"/>
                          <a:cs typeface="MS Gothic" charset="-128"/>
                        </a:rPr>
                        <a:t>Laboratory coat or work clothing, protective goggles, protective gloves.</a:t>
                      </a:r>
                    </a:p>
                    <a:p>
                      <a:r>
                        <a:rPr kumimoji="1" lang="ja-JP" altLang="en-US" sz="700" dirty="0">
                          <a:latin typeface="MS Gothic" charset="-128"/>
                          <a:ea typeface="MS Gothic" charset="-128"/>
                          <a:cs typeface="MS Gothic" charset="-128"/>
                        </a:rPr>
                        <a:t>　</a:t>
                      </a:r>
                      <a:r>
                        <a:rPr kumimoji="1" lang="en-US" altLang="ja-JP" sz="7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700" dirty="0">
                          <a:latin typeface="MS Gothic" charset="-128"/>
                          <a:ea typeface="MS Gothic" charset="-128"/>
                          <a:cs typeface="MS Gothic" charset="-128"/>
                        </a:rPr>
                        <a:t>【Glove permeation data (Ministry of Health, </a:t>
                      </a:r>
                      <a:r>
                        <a:rPr kumimoji="1" lang="en-US" altLang="ja-JP" sz="700" dirty="0" err="1">
                          <a:latin typeface="MS Gothic" charset="-128"/>
                          <a:ea typeface="MS Gothic" charset="-128"/>
                          <a:cs typeface="MS Gothic" charset="-128"/>
                        </a:rPr>
                        <a:t>Labour</a:t>
                      </a:r>
                      <a:r>
                        <a:rPr kumimoji="1" lang="en-US" altLang="ja-JP" sz="700" dirty="0">
                          <a:latin typeface="MS Gothic" charset="-128"/>
                          <a:ea typeface="MS Gothic" charset="-128"/>
                          <a:cs typeface="MS Gothic" charset="-128"/>
                        </a:rPr>
                        <a:t> and Welfare)】 </a:t>
                      </a:r>
                    </a:p>
                    <a:p>
                      <a:r>
                        <a:rPr kumimoji="1" lang="en-US" altLang="ja-JP" sz="700" dirty="0">
                          <a:latin typeface="MS Gothic" charset="-128"/>
                          <a:ea typeface="MS Gothic" charset="-128"/>
                          <a:cs typeface="MS Gothic" charset="-128"/>
                        </a:rPr>
                        <a:t>   Nitrile ×, Latex </a:t>
                      </a:r>
                      <a:r>
                        <a:rPr kumimoji="1" lang="ja-JP" altLang="en-US" sz="700" b="0" dirty="0">
                          <a:solidFill>
                            <a:schemeClr val="tx1"/>
                          </a:solidFill>
                          <a:latin typeface="MS Gothic" charset="-128"/>
                          <a:ea typeface="MS Gothic" charset="-128"/>
                          <a:cs typeface="MS Gothic" charset="-128"/>
                        </a:rPr>
                        <a:t>〇</a:t>
                      </a:r>
                      <a:r>
                        <a:rPr kumimoji="1" lang="en-US" altLang="ja-JP" sz="700" dirty="0">
                          <a:latin typeface="MS Gothic" charset="-128"/>
                          <a:ea typeface="MS Gothic" charset="-128"/>
                          <a:cs typeface="MS Gothic" charset="-128"/>
                        </a:rPr>
                        <a:t>, Chloroprene </a:t>
                      </a:r>
                      <a:r>
                        <a:rPr kumimoji="1" lang="ja-JP" altLang="en-US" sz="700" b="0" dirty="0">
                          <a:solidFill>
                            <a:schemeClr val="tx1"/>
                          </a:solidFill>
                          <a:latin typeface="MS Gothic" charset="-128"/>
                          <a:ea typeface="MS Gothic" charset="-128"/>
                          <a:cs typeface="MS Gothic" charset="-128"/>
                        </a:rPr>
                        <a:t>△</a:t>
                      </a:r>
                      <a:r>
                        <a:rPr kumimoji="1" lang="en-US" altLang="ja-JP" sz="700" dirty="0">
                          <a:latin typeface="MS Gothic" charset="-128"/>
                          <a:ea typeface="MS Gothic" charset="-128"/>
                          <a:cs typeface="MS Gothic" charset="-128"/>
                        </a:rPr>
                        <a:t>, Neoprene </a:t>
                      </a:r>
                      <a:r>
                        <a:rPr kumimoji="1" lang="ja-JP" altLang="en-US" sz="700" b="0" dirty="0">
                          <a:solidFill>
                            <a:schemeClr val="tx1"/>
                          </a:solidFill>
                          <a:latin typeface="MS Gothic" charset="-128"/>
                          <a:ea typeface="MS Gothic" charset="-128"/>
                          <a:cs typeface="MS Gothic" charset="-128"/>
                        </a:rPr>
                        <a:t>△</a:t>
                      </a:r>
                      <a:endParaRPr kumimoji="1" lang="en-US" altLang="ja-JP" sz="700" dirty="0">
                        <a:latin typeface="MS Gothic" charset="-128"/>
                        <a:ea typeface="MS Gothic" charset="-128"/>
                        <a:cs typeface="MS Gothic" charset="-128"/>
                      </a:endParaRPr>
                    </a:p>
                    <a:p>
                      <a:r>
                        <a:rPr kumimoji="1" lang="en-US" altLang="ja-JP" sz="700" dirty="0">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700" dirty="0">
                          <a:latin typeface="MS Gothic" charset="-128"/>
                          <a:ea typeface="MS Gothic" charset="-128"/>
                          <a:cs typeface="MS Gothic" charset="-128"/>
                        </a:rPr>
                        <a:t>Locations where acid mist may leak or accumulate (high-exposure risk areas)</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700" dirty="0">
                          <a:latin typeface="MS Gothic" charset="-128"/>
                          <a:ea typeface="MS Gothic" charset="-128"/>
                          <a:cs typeface="MS Gothic" charset="-128"/>
                        </a:rPr>
                        <a:t>Dust/acid-gas combination respirator or cartridge for acidic gases(Select suitable type based on work conditions or consult the manufacturer.)</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29232">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Move victim to fresh air.</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If breathing is difficult, have them sit up and administer oxygen; consider repeated deep inhalations of glucocorticoid spray.</a:t>
                      </a:r>
                      <a:r>
                        <a:rPr kumimoji="1" lang="ja-JP" altLang="en-US" sz="700" dirty="0">
                          <a:latin typeface="MS Gothic" charset="-128"/>
                          <a:ea typeface="MS Gothic" charset="-128"/>
                          <a:cs typeface="MS Gothic" charset="-128"/>
                        </a:rPr>
                        <a:t> </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If breathing stops, perform artificial respiration.</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Obtain medical attention immediately</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858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Remove contaminated clothing.</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Flush affected area with water for at least 10 minutes. Because concentrated acid reacts exothermically, you may first blot with a dry cloth or tissue, then rinse thoroughly with copious water or shower.</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Seek medical attention.</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008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Rinse under running water for at least 10 minutes, holding eyelids open; remove contact lenses if easily done and continue irrigation</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To remove residual acid, use a gentle jet of water directed into the eye and continue flushing even during transport</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Seek medical attention.</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643128">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Rinse mouth.</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Have the person drink a glass of water (do not neutralize with base or give activated charcoal). </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Do not induce vomiting.</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Seek medical attention immediately.</a:t>
                      </a:r>
                      <a:endParaRPr kumimoji="1" lang="ja-JP" altLang="en-US" sz="700" dirty="0">
                        <a:solidFill>
                          <a:schemeClr val="tx1"/>
                        </a:solidFill>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3687" y="890933"/>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400" b="1" dirty="0">
                <a:solidFill>
                  <a:schemeClr val="bg1"/>
                </a:solidFill>
                <a:latin typeface="BIZ UDPゴシック" panose="020B0400000000000000" pitchFamily="50" charset="-128"/>
                <a:ea typeface="BIZ UDPゴシック" panose="020B0400000000000000" pitchFamily="50" charset="-128"/>
              </a:rPr>
              <a:t>Class III Specified Chemical Substances</a:t>
            </a:r>
            <a:endParaRPr lang="en-US" sz="1400" dirty="0"/>
          </a:p>
        </p:txBody>
      </p:sp>
      <p:pic>
        <p:nvPicPr>
          <p:cNvPr id="2" name="Picture 2" descr="skull">
            <a:extLst>
              <a:ext uri="{FF2B5EF4-FFF2-40B4-BE49-F238E27FC236}">
                <a16:creationId xmlns:a16="http://schemas.microsoft.com/office/drawing/2014/main" id="{68CC013A-73D2-6212-0B96-DC776866812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3638" y="890561"/>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9" descr="腐食性">
            <a:extLst>
              <a:ext uri="{FF2B5EF4-FFF2-40B4-BE49-F238E27FC236}">
                <a16:creationId xmlns:a16="http://schemas.microsoft.com/office/drawing/2014/main" id="{3870A83C-C927-37EA-5CDE-6AC16808B9FB}"/>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2686" y="896859"/>
            <a:ext cx="435600" cy="435600"/>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a:extLst>
              <a:ext uri="{FF2B5EF4-FFF2-40B4-BE49-F238E27FC236}">
                <a16:creationId xmlns:a16="http://schemas.microsoft.com/office/drawing/2014/main" id="{CE3E878B-2100-A283-B4F4-D1F536C572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18248" y="891724"/>
            <a:ext cx="436019" cy="434437"/>
          </a:xfrm>
          <a:prstGeom prst="rect">
            <a:avLst/>
          </a:prstGeom>
        </p:spPr>
      </p:pic>
    </p:spTree>
    <p:extLst>
      <p:ext uri="{BB962C8B-B14F-4D97-AF65-F5344CB8AC3E}">
        <p14:creationId xmlns:p14="http://schemas.microsoft.com/office/powerpoint/2010/main" val="2879749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12</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886814114"/>
              </p:ext>
            </p:extLst>
          </p:nvPr>
        </p:nvGraphicFramePr>
        <p:xfrm>
          <a:off x="274321" y="730274"/>
          <a:ext cx="4828030" cy="6472397"/>
        </p:xfrm>
        <a:graphic>
          <a:graphicData uri="http://schemas.openxmlformats.org/drawingml/2006/table">
            <a:tbl>
              <a:tblPr firstRow="1" bandRow="1">
                <a:tableStyleId>{2D5ABB26-0587-4C30-8999-92F81FD0307C}</a:tableStyleId>
              </a:tblPr>
              <a:tblGrid>
                <a:gridCol w="600864">
                  <a:extLst>
                    <a:ext uri="{9D8B030D-6E8A-4147-A177-3AD203B41FA5}">
                      <a16:colId xmlns:a16="http://schemas.microsoft.com/office/drawing/2014/main" val="20000"/>
                    </a:ext>
                  </a:extLst>
                </a:gridCol>
                <a:gridCol w="632951">
                  <a:extLst>
                    <a:ext uri="{9D8B030D-6E8A-4147-A177-3AD203B41FA5}">
                      <a16:colId xmlns:a16="http://schemas.microsoft.com/office/drawing/2014/main" val="20001"/>
                    </a:ext>
                  </a:extLst>
                </a:gridCol>
                <a:gridCol w="432830">
                  <a:extLst>
                    <a:ext uri="{9D8B030D-6E8A-4147-A177-3AD203B41FA5}">
                      <a16:colId xmlns:a16="http://schemas.microsoft.com/office/drawing/2014/main" val="20002"/>
                    </a:ext>
                  </a:extLst>
                </a:gridCol>
                <a:gridCol w="3161385">
                  <a:extLst>
                    <a:ext uri="{9D8B030D-6E8A-4147-A177-3AD203B41FA5}">
                      <a16:colId xmlns:a16="http://schemas.microsoft.com/office/drawing/2014/main" val="20003"/>
                    </a:ext>
                  </a:extLst>
                </a:gridCol>
              </a:tblGrid>
              <a:tr h="0">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Styrene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C₆H₅–CH=CH₂</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RN:100-42-5</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ja-JP" sz="800" dirty="0">
                          <a:latin typeface="MS Gothic" charset="-128"/>
                          <a:ea typeface="MS Gothic" charset="-128"/>
                          <a:cs typeface="MS Gothic" charset="-128"/>
                        </a:rPr>
                        <a:t>Skin disorders, Anterior eye disorders, Central nervous system disorders, Peripheral nervous system disorders, Visual impairment, Hearing impairment, Liver disorders, Airway disorders, Suspected carcinogenicity, Suspected reproductive toxicity</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ja-JP" sz="800" dirty="0">
                          <a:latin typeface="MS Gothic" charset="-128"/>
                          <a:ea typeface="MS Gothic" charset="-128"/>
                          <a:cs typeface="MS Gothic" charset="-128"/>
                        </a:rPr>
                        <a:t>Eye pain, Tearing, Conjunctival redness, Dermatitis, Pruritus(Itching), Skin redness, Headache, Head heaviness, Dizziness, Drowsiness, Vomiting, General fatigue, Sensory abnormalities in limbs, Motor impairment in limbs, Vision loss or visual impairment, Hearing loss, Cough, Shortness of breath, Runny nose, Nasal congestion, Nasal/throat pain, Facial pallor, Palpitations, Easy fatigability, Swelling of lymph nodes (e.g., neck), Jaundice, Weight loss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522462">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away from heat, hot surfaces, sparks, open flames, and other ignition sources.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container tightly closed.</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Store in a cool place.</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Take measures to prevent static discharge.</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inhale dust or vapor.</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the work area.</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only outdoors or in well‑ventilated areas.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release into the environment</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606097">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 </a:t>
                      </a:r>
                    </a:p>
                    <a:p>
                      <a:r>
                        <a:rPr kumimoji="1" lang="en-US" altLang="ja-JP" sz="800" dirty="0">
                          <a:latin typeface="MS Gothic" charset="-128"/>
                          <a:ea typeface="MS Gothic" charset="-128"/>
                          <a:cs typeface="MS Gothic" charset="-128"/>
                        </a:rPr>
                        <a:t>   Nitrile ×, Latex ×, Chloroprene ×, Neoprene ×</a:t>
                      </a:r>
                    </a:p>
                    <a:p>
                      <a:r>
                        <a:rPr kumimoji="1" lang="en-US" altLang="ja-JP" sz="800" dirty="0">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where high vapor levels may occur, such as third‑control‑area zones or locations where vapors escape due to leakage.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Organic vapor respirator(Select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0">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the person to fresh air and allow rest in a position comfortable for breathing.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with plenty of water and soap.</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Immediately remove all contaminated clothing. Wash skin with water or shower.</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 if irritation occurs</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cautiously with water for several minutes. Remove contact lenses if easy. Continue rinsing.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 if irritation persists.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51407">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Contact a physician immediately.</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induce vomiting. Rinse mouth and give 1–2 cups of water to drink.</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the person at rest.</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kumimoji="1" lang="en-US" altLang="ja-JP" sz="1600" b="1" dirty="0">
                <a:latin typeface="BIZ UDPゴシック" panose="020B0400000000000000" pitchFamily="50" charset="-128"/>
                <a:ea typeface="BIZ UDPゴシック" panose="020B0400000000000000" pitchFamily="50" charset="-128"/>
              </a:rPr>
              <a:t>Class II Organic Solvents</a:t>
            </a:r>
            <a:endParaRPr lang="en-US" dirty="0"/>
          </a:p>
        </p:txBody>
      </p:sp>
      <p:pic>
        <p:nvPicPr>
          <p:cNvPr id="2" name="図 1">
            <a:extLst>
              <a:ext uri="{FF2B5EF4-FFF2-40B4-BE49-F238E27FC236}">
                <a16:creationId xmlns:a16="http://schemas.microsoft.com/office/drawing/2014/main" id="{74D2E71C-9A21-8651-2BE0-88ABE1910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0317" y="903219"/>
            <a:ext cx="436020" cy="436020"/>
          </a:xfrm>
          <a:prstGeom prst="rect">
            <a:avLst/>
          </a:prstGeom>
        </p:spPr>
      </p:pic>
      <p:pic>
        <p:nvPicPr>
          <p:cNvPr id="8" name="図 7">
            <a:extLst>
              <a:ext uri="{FF2B5EF4-FFF2-40B4-BE49-F238E27FC236}">
                <a16:creationId xmlns:a16="http://schemas.microsoft.com/office/drawing/2014/main" id="{6DEE39FB-DF95-5A9C-3DF0-40936678CE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611" y="904010"/>
            <a:ext cx="436020" cy="434437"/>
          </a:xfrm>
          <a:prstGeom prst="rect">
            <a:avLst/>
          </a:prstGeom>
        </p:spPr>
      </p:pic>
      <p:pic>
        <p:nvPicPr>
          <p:cNvPr id="10" name="図 9">
            <a:extLst>
              <a:ext uri="{FF2B5EF4-FFF2-40B4-BE49-F238E27FC236}">
                <a16:creationId xmlns:a16="http://schemas.microsoft.com/office/drawing/2014/main" id="{4F8E6D84-BF86-2FC5-E642-EC6A029E44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3331" y="904010"/>
            <a:ext cx="436019" cy="434437"/>
          </a:xfrm>
          <a:prstGeom prst="rect">
            <a:avLst/>
          </a:prstGeom>
        </p:spPr>
      </p:pic>
      <p:pic>
        <p:nvPicPr>
          <p:cNvPr id="11" name="図 10" descr="炎">
            <a:extLst>
              <a:ext uri="{FF2B5EF4-FFF2-40B4-BE49-F238E27FC236}">
                <a16:creationId xmlns:a16="http://schemas.microsoft.com/office/drawing/2014/main" id="{8BF20BC8-B500-5FC2-8E71-75FEC5E945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9313" y="902994"/>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86177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120</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484843955"/>
              </p:ext>
            </p:extLst>
          </p:nvPr>
        </p:nvGraphicFramePr>
        <p:xfrm>
          <a:off x="366276" y="734647"/>
          <a:ext cx="4595097" cy="6043217"/>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399209">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1,3-Butadiene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CH₂=CH–CH=CH₂</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RN:106-99-0</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Anterior eye disorders, Central nervous system disorders, Respiratory tract disorders, Liver disorders, Cardiovascular system disorders, Blood‐system disorders, Female reproductive toxicity, Suspected carcinogenicity, Suspected reproductive toxicity</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Eye pain, Tearing, Conjunctival redness, Headache, Head heaviness, Dizziness, Drowsiness, Vomiting, General fatigue, Cough, Shortness of breath, Runny or stuffy nose, Nasal/throat pain, Easy fatigability, Jaundice, Facial pallor, Palpitations, Unsteadiness, Weight loss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710676">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away from heat, sparks, open flame or other ignition sources.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inhaling dust or vapors.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No eating, drinking or smoking in the work area.</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only outdoors or in a well-ventilated area.</a:t>
                      </a:r>
                      <a:r>
                        <a:rPr kumimoji="1" lang="ja-JP" altLang="en-US" sz="800" dirty="0">
                          <a:latin typeface="MS Gothic" charset="-128"/>
                          <a:ea typeface="MS Gothic" charset="-128"/>
                          <a:cs typeface="MS Gothic" charset="-128"/>
                        </a:rPr>
                        <a:t> </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628108">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Required where vapor may leak or accumulate (high-exposure risk locations).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Organic-gas-type respirator(Select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09661">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the victim to fresh air and have them rest in a position comfortable for breathing.</a:t>
                      </a:r>
                      <a:r>
                        <a:rPr kumimoji="1" lang="ja-JP" altLang="en-US" sz="800" dirty="0">
                          <a:latin typeface="MS Gothic" charset="-128"/>
                          <a:ea typeface="MS Gothic" charset="-128"/>
                          <a:cs typeface="MS Gothic" charset="-128"/>
                        </a:rPr>
                        <a:t> </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493895">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In case of frostbite, flush the affected area with large amounts of water; do not remove frozen clothing.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cautiously with water for several minutes. Remove contact lenses if easily done and continue rinsing.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irritation persists, obtain medical evaluation and treatment.</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Rinse mouth with water. Seek medical evaluation and treatment.</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1546" y="966322"/>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600" b="1" dirty="0">
                <a:solidFill>
                  <a:schemeClr val="bg1"/>
                </a:solidFill>
                <a:latin typeface="BIZ UDPゴシック" panose="020B0400000000000000" pitchFamily="50" charset="-128"/>
                <a:ea typeface="BIZ UDPゴシック" panose="020B0400000000000000" pitchFamily="50" charset="-128"/>
              </a:rPr>
              <a:t>Specified Chemical Substances</a:t>
            </a:r>
            <a:endParaRPr lang="en-US" dirty="0"/>
          </a:p>
        </p:txBody>
      </p:sp>
      <p:pic>
        <p:nvPicPr>
          <p:cNvPr id="6" name="図 5" descr="炎">
            <a:extLst>
              <a:ext uri="{FF2B5EF4-FFF2-40B4-BE49-F238E27FC236}">
                <a16:creationId xmlns:a16="http://schemas.microsoft.com/office/drawing/2014/main" id="{EDB8D53B-6DB9-1579-DD3B-DB6529ADEE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6312" y="966097"/>
            <a:ext cx="428625" cy="428625"/>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descr="ガスボンベ">
            <a:extLst>
              <a:ext uri="{FF2B5EF4-FFF2-40B4-BE49-F238E27FC236}">
                <a16:creationId xmlns:a16="http://schemas.microsoft.com/office/drawing/2014/main" id="{903527EC-036E-46D4-ABFD-9E5B4BCD3862}"/>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9642" y="965949"/>
            <a:ext cx="435600" cy="435600"/>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a:extLst>
              <a:ext uri="{FF2B5EF4-FFF2-40B4-BE49-F238E27FC236}">
                <a16:creationId xmlns:a16="http://schemas.microsoft.com/office/drawing/2014/main" id="{99D7A1AC-2E9B-019C-5943-CDBDA8E4B9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16482" y="960767"/>
            <a:ext cx="436020" cy="434437"/>
          </a:xfrm>
          <a:prstGeom prst="rect">
            <a:avLst/>
          </a:prstGeom>
        </p:spPr>
      </p:pic>
    </p:spTree>
    <p:extLst>
      <p:ext uri="{BB962C8B-B14F-4D97-AF65-F5344CB8AC3E}">
        <p14:creationId xmlns:p14="http://schemas.microsoft.com/office/powerpoint/2010/main" val="333826784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121</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124405610"/>
              </p:ext>
            </p:extLst>
          </p:nvPr>
        </p:nvGraphicFramePr>
        <p:xfrm>
          <a:off x="366276" y="734647"/>
          <a:ext cx="4595097" cy="6329600"/>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362633">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1,4-Dichloro-2-butene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err="1">
                          <a:solidFill>
                            <a:schemeClr val="tx1">
                              <a:lumMod val="95000"/>
                              <a:lumOff val="5000"/>
                            </a:schemeClr>
                          </a:solidFill>
                          <a:effectLst/>
                          <a:latin typeface="MS Gothic" charset="-128"/>
                          <a:ea typeface="MS Gothic" charset="-128"/>
                          <a:cs typeface="MS Gothic" charset="-128"/>
                        </a:rPr>
                        <a:t>ClCH</a:t>
                      </a:r>
                      <a:r>
                        <a:rPr lang="en-US" altLang="ja-JP" sz="900" u="none" strike="noStrike" dirty="0">
                          <a:solidFill>
                            <a:schemeClr val="tx1">
                              <a:lumMod val="95000"/>
                              <a:lumOff val="5000"/>
                            </a:schemeClr>
                          </a:solidFill>
                          <a:effectLst/>
                          <a:latin typeface="MS Gothic" charset="-128"/>
                          <a:ea typeface="MS Gothic" charset="-128"/>
                          <a:cs typeface="MS Gothic" charset="-128"/>
                        </a:rPr>
                        <a:t>₂–CH=CH–</a:t>
                      </a:r>
                      <a:r>
                        <a:rPr lang="en-US" altLang="ja-JP" sz="900" u="none" strike="noStrike" dirty="0" err="1">
                          <a:solidFill>
                            <a:schemeClr val="tx1">
                              <a:lumMod val="95000"/>
                              <a:lumOff val="5000"/>
                            </a:schemeClr>
                          </a:solidFill>
                          <a:effectLst/>
                          <a:latin typeface="MS Gothic" charset="-128"/>
                          <a:ea typeface="MS Gothic" charset="-128"/>
                          <a:cs typeface="MS Gothic" charset="-128"/>
                        </a:rPr>
                        <a:t>CH₂Cl</a:t>
                      </a:r>
                      <a:endParaRPr lang="en-US" altLang="ja-JP" sz="9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RN:764-41-0</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Anterior eye disorders, Skin disorders, Central nervous system disorders, Respiratory tract disorders, Systemic toxicity (multi-organ effects not limited to a single organ), Suspected carcinogenicity</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Eye pain, Tearing, Conjunctival redness, Dermatitis, Itching, Erythema, General fatigue, Cough, Shortness of breath, Runny or stuffy nose, Nasal/throat pain, Weight loss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away from heat, sparks, open flames and other ignition sources.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containers tightly closed.</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Take measures to prevent static‐electric discharge.</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the work area.</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inhaling dust or vapors.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only outdoors or in a well-ventilated place.</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Wear appropriate respiratory protection.</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Prevent release to the environment.</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 </a:t>
                      </a:r>
                    </a:p>
                    <a:p>
                      <a:r>
                        <a:rPr kumimoji="1" lang="en-US" altLang="ja-JP" sz="800" dirty="0">
                          <a:latin typeface="MS Gothic" charset="-128"/>
                          <a:ea typeface="MS Gothic" charset="-128"/>
                          <a:cs typeface="MS Gothic" charset="-128"/>
                        </a:rPr>
                        <a:t>   Nitrile ×, Latex ×, Chloroprene ×, Neoprene ×</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&gt;240 min, ○ 60–240 min, △ 10–60 min, × &lt;10 min)</a:t>
                      </a:r>
                    </a:p>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Required where vapor may leak or accumulate (high-exposure risk locations).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Organic-gas-type respirator(Select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87698">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Immediately seek medical attention.</a:t>
                      </a:r>
                      <a:r>
                        <a:rPr kumimoji="1" lang="ja-JP" altLang="en-US" sz="800" dirty="0">
                          <a:latin typeface="MS Gothic" charset="-128"/>
                          <a:ea typeface="MS Gothic" charset="-128"/>
                          <a:cs typeface="MS Gothic" charset="-128"/>
                        </a:rPr>
                        <a:t> </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the person to fresh air and have them rest in a position that eases breathing.</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the affected area under running water or shower.</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 immediately.</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Remove all contaminated clothing.</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contaminated clothing thoroughly before reuse.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443265">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cautiously with water for several minutes. Remove contact lenses if easily done, then continue rinsing.</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 immediately.</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mouth.</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 immediately.</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0697" y="900077"/>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600" b="1" dirty="0">
                <a:solidFill>
                  <a:schemeClr val="bg1"/>
                </a:solidFill>
                <a:latin typeface="BIZ UDPゴシック" panose="020B0400000000000000" pitchFamily="50" charset="-128"/>
                <a:ea typeface="BIZ UDPゴシック" panose="020B0400000000000000" pitchFamily="50" charset="-128"/>
              </a:rPr>
              <a:t>Specified Chemical Substances</a:t>
            </a:r>
            <a:endParaRPr lang="en-US" dirty="0"/>
          </a:p>
        </p:txBody>
      </p:sp>
      <p:pic>
        <p:nvPicPr>
          <p:cNvPr id="6" name="図 5" descr="炎">
            <a:extLst>
              <a:ext uri="{FF2B5EF4-FFF2-40B4-BE49-F238E27FC236}">
                <a16:creationId xmlns:a16="http://schemas.microsoft.com/office/drawing/2014/main" id="{EDB8D53B-6DB9-1579-DD3B-DB6529ADEE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6413" y="899852"/>
            <a:ext cx="428625" cy="428625"/>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descr="腐食性">
            <a:extLst>
              <a:ext uri="{FF2B5EF4-FFF2-40B4-BE49-F238E27FC236}">
                <a16:creationId xmlns:a16="http://schemas.microsoft.com/office/drawing/2014/main" id="{3B3487BF-70FD-A4A3-40CA-3C7829F12501}"/>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0646" y="906003"/>
            <a:ext cx="435600" cy="4356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skull">
            <a:extLst>
              <a:ext uri="{FF2B5EF4-FFF2-40B4-BE49-F238E27FC236}">
                <a16:creationId xmlns:a16="http://schemas.microsoft.com/office/drawing/2014/main" id="{B8410A12-B439-1BB7-F20D-A0FE5D41AC7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66998" y="899705"/>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9">
            <a:extLst>
              <a:ext uri="{FF2B5EF4-FFF2-40B4-BE49-F238E27FC236}">
                <a16:creationId xmlns:a16="http://schemas.microsoft.com/office/drawing/2014/main" id="{879FACC2-DE51-A36D-8B97-4A4ED7796D9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81608" y="900868"/>
            <a:ext cx="436019" cy="434437"/>
          </a:xfrm>
          <a:prstGeom prst="rect">
            <a:avLst/>
          </a:prstGeom>
        </p:spPr>
      </p:pic>
    </p:spTree>
    <p:extLst>
      <p:ext uri="{BB962C8B-B14F-4D97-AF65-F5344CB8AC3E}">
        <p14:creationId xmlns:p14="http://schemas.microsoft.com/office/powerpoint/2010/main" val="408463290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122</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205499461"/>
              </p:ext>
            </p:extLst>
          </p:nvPr>
        </p:nvGraphicFramePr>
        <p:xfrm>
          <a:off x="366276" y="734647"/>
          <a:ext cx="4595097" cy="6003054"/>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124889">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Diethyl sulfate</a:t>
                      </a:r>
                    </a:p>
                    <a:p>
                      <a:pPr marL="0" algn="l" defTabSz="399593" rtl="0" eaLnBrk="1" fontAlgn="b" latinLnBrk="0" hangingPunct="1">
                        <a:lnSpc>
                          <a:spcPts val="1200"/>
                        </a:lnSpc>
                      </a:pPr>
                      <a:r>
                        <a:rPr kumimoji="1" lang="en-US" altLang="ja-JP" sz="900" u="none" strike="noStrike" kern="1200" dirty="0">
                          <a:solidFill>
                            <a:schemeClr val="tx1">
                              <a:lumMod val="95000"/>
                              <a:lumOff val="5000"/>
                            </a:schemeClr>
                          </a:solidFill>
                          <a:effectLst/>
                          <a:latin typeface="MS Gothic" charset="-128"/>
                          <a:ea typeface="MS Gothic" charset="-128"/>
                          <a:cs typeface="MS Gothic" charset="-128"/>
                        </a:rPr>
                        <a:t>C₂H₅O–SO₂–OC₂H₅</a:t>
                      </a:r>
                      <a:endParaRPr kumimoji="1" lang="en-US" altLang="ja-JP" sz="900" u="none" strike="noStrike" kern="1200" baseline="-25000"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RN:64-67-5</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10001"/>
                  </a:ext>
                </a:extLst>
              </a:tr>
              <a:tr h="410448">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Anterior eye disorders, Skin disorders, Respiratory tract disorders, Lung disorders, Suspected carcinogenicity</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Eye pain, Tearing, Conjunctival redness, Dermatitis, Itching, Erythema, Cough, Shortness of breath, Runny or stuffy nose, Nasal/throat pain, General fatigue, Weight loss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604848">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en-US" altLang="ja-JP" sz="800" dirty="0">
                          <a:latin typeface="MS Gothic" charset="-128"/>
                          <a:ea typeface="MS Gothic" charset="-128"/>
                          <a:cs typeface="MS Gothic" charset="-128"/>
                        </a:rPr>
                        <a:t>• Do not eat, drink or smoke in the work area.</a:t>
                      </a:r>
                    </a:p>
                    <a:p>
                      <a:r>
                        <a:rPr kumimoji="1" lang="en-US" altLang="ja-JP" sz="800" dirty="0">
                          <a:latin typeface="MS Gothic" charset="-128"/>
                          <a:ea typeface="MS Gothic" charset="-128"/>
                          <a:cs typeface="MS Gothic" charset="-128"/>
                        </a:rPr>
                        <a:t>• Avoid inhaling dust or vapors.</a:t>
                      </a:r>
                    </a:p>
                    <a:p>
                      <a:r>
                        <a:rPr kumimoji="1" lang="en-US" altLang="ja-JP" sz="800" dirty="0">
                          <a:latin typeface="MS Gothic" charset="-128"/>
                          <a:ea typeface="MS Gothic" charset="-128"/>
                          <a:cs typeface="MS Gothic" charset="-128"/>
                        </a:rPr>
                        <a:t>• Prevent release into the environment.</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 </a:t>
                      </a:r>
                    </a:p>
                    <a:p>
                      <a:r>
                        <a:rPr kumimoji="1" lang="en-US" altLang="ja-JP" sz="800" dirty="0">
                          <a:latin typeface="MS Gothic" charset="-128"/>
                          <a:ea typeface="MS Gothic" charset="-128"/>
                          <a:cs typeface="MS Gothic" charset="-128"/>
                        </a:rPr>
                        <a:t>   Nitrile ×, Latex ×, Chloroprene </a:t>
                      </a:r>
                      <a:r>
                        <a:rPr kumimoji="1" lang="ja-JP" altLang="en-US" sz="800" dirty="0">
                          <a:latin typeface="MS Gothic" charset="-128"/>
                          <a:ea typeface="MS Gothic" charset="-128"/>
                          <a:cs typeface="MS Gothic" charset="-128"/>
                        </a:rPr>
                        <a:t>〇</a:t>
                      </a:r>
                      <a:r>
                        <a:rPr kumimoji="1" lang="en-US" altLang="ja-JP" sz="800" dirty="0">
                          <a:latin typeface="MS Gothic" charset="-128"/>
                          <a:ea typeface="MS Gothic" charset="-128"/>
                          <a:cs typeface="MS Gothic" charset="-128"/>
                        </a:rPr>
                        <a:t>, Neoprene </a:t>
                      </a:r>
                      <a:r>
                        <a:rPr kumimoji="1" lang="ja-JP" altLang="en-US" sz="800" dirty="0">
                          <a:latin typeface="MS Gothic" charset="-128"/>
                          <a:ea typeface="MS Gothic" charset="-128"/>
                          <a:cs typeface="MS Gothic" charset="-128"/>
                        </a:rPr>
                        <a:t>△</a:t>
                      </a:r>
                      <a:endParaRPr kumimoji="1" lang="en-US" altLang="ja-JP" sz="800" dirty="0">
                        <a:latin typeface="MS Gothic" charset="-128"/>
                        <a:ea typeface="MS Gothic" charset="-128"/>
                        <a:cs typeface="MS Gothic" charset="-128"/>
                      </a:endParaRPr>
                    </a:p>
                    <a:p>
                      <a:r>
                        <a:rPr kumimoji="1" lang="en-US" altLang="ja-JP" sz="800" dirty="0">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Locations where vapor or mist may be released due to leakage (high-exposure risk areas).</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Organic–gas cartridge respirator with dust filter(Select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65661">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victim to fresh air and have them rest in a position comfortable for breathing.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 immediately.</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Immediately remove all contaminated clothing.</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 immediately.</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affected area thoroughly with water and soap or rinse in a safety shower.</a:t>
                      </a:r>
                      <a:r>
                        <a:rPr kumimoji="1" lang="ja-JP" altLang="en-US" sz="800" dirty="0">
                          <a:latin typeface="MS Gothic" charset="-128"/>
                          <a:ea typeface="MS Gothic" charset="-128"/>
                          <a:cs typeface="MS Gothic" charset="-128"/>
                        </a:rPr>
                        <a:t> </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Launder contaminated clothing before reuse.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 immediately.</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cautiously with water for several minutes. Remove contact lenses if easily done, then continue rinsing.</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 immediately.</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mouth with water. Do not induce vomiting.</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6248" y="959443"/>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600" b="1" dirty="0">
                <a:solidFill>
                  <a:schemeClr val="bg1"/>
                </a:solidFill>
                <a:latin typeface="BIZ UDPゴシック" panose="020B0400000000000000" pitchFamily="50" charset="-128"/>
                <a:ea typeface="BIZ UDPゴシック" panose="020B0400000000000000" pitchFamily="50" charset="-128"/>
              </a:rPr>
              <a:t>Specified Chemical Substances</a:t>
            </a:r>
            <a:endParaRPr lang="en-US" dirty="0"/>
          </a:p>
        </p:txBody>
      </p:sp>
      <p:pic>
        <p:nvPicPr>
          <p:cNvPr id="2" name="Picture 2" descr="skull">
            <a:extLst>
              <a:ext uri="{FF2B5EF4-FFF2-40B4-BE49-F238E27FC236}">
                <a16:creationId xmlns:a16="http://schemas.microsoft.com/office/drawing/2014/main" id="{C87D6370-78FD-28D2-B347-19B8FA4F97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0749" y="959071"/>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6" descr="腐食性">
            <a:extLst>
              <a:ext uri="{FF2B5EF4-FFF2-40B4-BE49-F238E27FC236}">
                <a16:creationId xmlns:a16="http://schemas.microsoft.com/office/drawing/2014/main" id="{CDDABFEE-E024-95A3-EC91-DC5F2064FE3C}"/>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8947" y="965369"/>
            <a:ext cx="435600" cy="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7019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123</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075029471"/>
              </p:ext>
            </p:extLst>
          </p:nvPr>
        </p:nvGraphicFramePr>
        <p:xfrm>
          <a:off x="366276" y="734647"/>
          <a:ext cx="4595097" cy="6437152"/>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353489">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1,3-Propane </a:t>
                      </a:r>
                      <a:r>
                        <a:rPr lang="en-US" altLang="ja-JP" sz="1400" u="none" strike="noStrike" dirty="0" err="1">
                          <a:solidFill>
                            <a:schemeClr val="tx1">
                              <a:lumMod val="95000"/>
                              <a:lumOff val="5000"/>
                            </a:schemeClr>
                          </a:solidFill>
                          <a:effectLst/>
                          <a:latin typeface="MS Gothic" charset="-128"/>
                          <a:ea typeface="MS Gothic" charset="-128"/>
                          <a:cs typeface="MS Gothic" charset="-128"/>
                        </a:rPr>
                        <a:t>sultone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–(CH₂)₃–SO₂–O–</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RN:1120-71-4</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Anterior eye disorders, Skin disorders, Systemic toxicity (multi‐organ effects possible without a single target organ), Suspected carcinogenicity</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Eye pain, Tearing, Conjunctival redness, Dermatitis, pruritus(Itching), Erythema, General fatigue, Weight loss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inhaling dust or vapors.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the work area.</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only outdoors or in a well-ventilated location.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 </a:t>
                      </a:r>
                    </a:p>
                    <a:p>
                      <a:r>
                        <a:rPr kumimoji="1" lang="en-US" altLang="ja-JP" sz="800" dirty="0">
                          <a:latin typeface="MS Gothic" charset="-128"/>
                          <a:ea typeface="MS Gothic" charset="-128"/>
                          <a:cs typeface="MS Gothic" charset="-128"/>
                        </a:rPr>
                        <a:t>   Nitrile </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 Latex </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 Chloroprene </a:t>
                      </a:r>
                      <a:r>
                        <a:rPr kumimoji="1" lang="ja-JP" altLang="en-US" sz="800" dirty="0">
                          <a:latin typeface="MS Gothic" charset="-128"/>
                          <a:ea typeface="MS Gothic" charset="-128"/>
                          <a:cs typeface="MS Gothic" charset="-128"/>
                        </a:rPr>
                        <a:t>〇</a:t>
                      </a:r>
                      <a:r>
                        <a:rPr kumimoji="1" lang="en-US" altLang="ja-JP" sz="800" dirty="0">
                          <a:latin typeface="MS Gothic" charset="-128"/>
                          <a:ea typeface="MS Gothic" charset="-128"/>
                          <a:cs typeface="MS Gothic" charset="-128"/>
                        </a:rPr>
                        <a:t>, Neoprene △</a:t>
                      </a:r>
                    </a:p>
                    <a:p>
                      <a:r>
                        <a:rPr kumimoji="1" lang="en-US" altLang="ja-JP" sz="800" dirty="0">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with high dust concentration, such as ‘third control zones,’ or locations where dust is released due to leakage.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Organic–gas cartridge respirator with dust filter(Select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the person to fresh air and have them rest in a position comfortable for breathing.</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the affected area thoroughly with plenty of water and soap.</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irritation occurs, obtain medical evaluation and treatment.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Wear protective gloves when giving first aid.</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Remove contaminated clothing.</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cautiously with water for several minutes. Remove contact lenses if easily done, then continue rinsing.</a:t>
                      </a:r>
                      <a:r>
                        <a:rPr kumimoji="1" lang="ja-JP" altLang="en-US" sz="800" dirty="0">
                          <a:latin typeface="MS Gothic" charset="-128"/>
                          <a:ea typeface="MS Gothic" charset="-128"/>
                          <a:cs typeface="MS Gothic" charset="-128"/>
                        </a:rPr>
                        <a:t> </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irritation persists, seek medical evaluation and treatment.</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 immediately.</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mouth.</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600" b="1" dirty="0">
                <a:solidFill>
                  <a:schemeClr val="bg1"/>
                </a:solidFill>
                <a:latin typeface="BIZ UDPゴシック" panose="020B0400000000000000" pitchFamily="50" charset="-128"/>
                <a:ea typeface="BIZ UDPゴシック" panose="020B0400000000000000" pitchFamily="50" charset="-128"/>
              </a:rPr>
              <a:t>Specified Chemical Substances</a:t>
            </a:r>
            <a:endParaRPr lang="en-US" dirty="0"/>
          </a:p>
        </p:txBody>
      </p:sp>
      <p:pic>
        <p:nvPicPr>
          <p:cNvPr id="12" name="図 11">
            <a:extLst>
              <a:ext uri="{FF2B5EF4-FFF2-40B4-BE49-F238E27FC236}">
                <a16:creationId xmlns:a16="http://schemas.microsoft.com/office/drawing/2014/main" id="{D79C7755-D41D-C120-5B50-D17FBC42F4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9333" y="863501"/>
            <a:ext cx="436020" cy="436020"/>
          </a:xfrm>
          <a:prstGeom prst="rect">
            <a:avLst/>
          </a:prstGeom>
        </p:spPr>
      </p:pic>
      <p:pic>
        <p:nvPicPr>
          <p:cNvPr id="2" name="Picture 2" descr="skull">
            <a:extLst>
              <a:ext uri="{FF2B5EF4-FFF2-40B4-BE49-F238E27FC236}">
                <a16:creationId xmlns:a16="http://schemas.microsoft.com/office/drawing/2014/main" id="{15595D94-CC99-B995-8C38-A4259F0255E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85472" y="863129"/>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339807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124</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4097211174"/>
              </p:ext>
            </p:extLst>
          </p:nvPr>
        </p:nvGraphicFramePr>
        <p:xfrm>
          <a:off x="366276" y="734647"/>
          <a:ext cx="4595097" cy="6172457"/>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271193">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Lead</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Pb</a:t>
                      </a:r>
                      <a:endParaRPr lang="en-US" altLang="ja-JP" sz="900" u="none" strike="noStrike" baseline="-25000"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RN:7439-92-1</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Central nervous system disorders, Peripheral nervous system disorders, Kidney disorders, Blood-system disorders (hematopoietic disorders), Cardiovascular system disorders, Immune system disorders, Digestive system disorders (colic, constipation, etc.), Suspected carcinogenicity, Suspected reproductive toxicity</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Headache, Head heaviness, Dizziness, Drowsiness, Vomiting, General fatigue, Sensory disturbances and motor dysfunction in the extremities, Hematuria, Polyuria, Oliguria, Edema, Facial pallor, Palpitations, Unsteadiness, Abdominal pain, Diarrhea, Loss of appetite, Weight loss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the work area.</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appropriate protective equipment and local exhaust or other ventilation to minimize exposure.</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inhaling dust.</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Prevent release into the environment.</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609481">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 </a:t>
                      </a:r>
                    </a:p>
                    <a:p>
                      <a:r>
                        <a:rPr kumimoji="1" lang="en-US" altLang="ja-JP" sz="800" dirty="0">
                          <a:latin typeface="MS Gothic" charset="-128"/>
                          <a:ea typeface="MS Gothic" charset="-128"/>
                          <a:cs typeface="MS Gothic" charset="-128"/>
                        </a:rPr>
                        <a:t>   Nitrile ◎, Latex ◎, Chloroprene ◎, Neoprene ◎</a:t>
                      </a:r>
                    </a:p>
                    <a:p>
                      <a:r>
                        <a:rPr kumimoji="1" lang="en-US" altLang="ja-JP" sz="800" dirty="0">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with high dust concentration, such as ‘third control zones,’ or locations where dust is released due to leakage.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Particulate-filtering(dust) mask(Select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94641">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the person to fresh air and have them rest in a position comfortable for breathing.</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they feel unwell, 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50292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the affected area thoroughly.</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irritation or other symptoms occur, seek medical attention.</a:t>
                      </a:r>
                      <a:r>
                        <a:rPr kumimoji="1" lang="ja-JP" altLang="en-US" sz="800" dirty="0">
                          <a:latin typeface="MS Gothic" charset="-128"/>
                          <a:ea typeface="MS Gothic" charset="-128"/>
                          <a:cs typeface="MS Gothic" charset="-128"/>
                        </a:rPr>
                        <a:t> </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Launder contaminated clothing before reuse.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420624">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cautiously with water for several minutes.</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irritation persists, obtain medical evaluation and treatment.</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Rinse mouth promptly. Seek medical evaluation and treatment right away.</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8394" y="872645"/>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600" b="1" dirty="0">
                <a:solidFill>
                  <a:schemeClr val="bg1"/>
                </a:solidFill>
                <a:latin typeface="BIZ UDPゴシック" panose="020B0400000000000000" pitchFamily="50" charset="-128"/>
                <a:ea typeface="BIZ UDPゴシック" panose="020B0400000000000000" pitchFamily="50" charset="-128"/>
              </a:rPr>
              <a:t>Lead</a:t>
            </a:r>
            <a:endParaRPr lang="en-US" dirty="0"/>
          </a:p>
        </p:txBody>
      </p:sp>
    </p:spTree>
    <p:extLst>
      <p:ext uri="{BB962C8B-B14F-4D97-AF65-F5344CB8AC3E}">
        <p14:creationId xmlns:p14="http://schemas.microsoft.com/office/powerpoint/2010/main" val="1365840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125</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469893548"/>
              </p:ext>
            </p:extLst>
          </p:nvPr>
        </p:nvGraphicFramePr>
        <p:xfrm>
          <a:off x="366276" y="734647"/>
          <a:ext cx="4595097" cy="6423299"/>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326057">
                <a:tc gridSpan="4">
                  <a:txBody>
                    <a:bodyPr/>
                    <a:lstStyle/>
                    <a:p>
                      <a:pPr marL="0" marR="0" lvl="0" indent="0" algn="l" defTabSz="399593" rtl="0" eaLnBrk="1" fontAlgn="b" latinLnBrk="0" hangingPunct="1">
                        <a:lnSpc>
                          <a:spcPct val="15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lumMod val="95000"/>
                              <a:lumOff val="5000"/>
                            </a:prstClr>
                          </a:solidFill>
                          <a:effectLst/>
                          <a:uLnTx/>
                          <a:uFillTx/>
                          <a:latin typeface="MS Gothic" charset="-128"/>
                          <a:ea typeface="MS Gothic" charset="-128"/>
                          <a:cs typeface="MS Gothic" charset="-128"/>
                        </a:rPr>
                        <a:t>Lead alloys</a:t>
                      </a:r>
                      <a:br>
                        <a:rPr kumimoji="1" lang="ja-JP" altLang="en-US" sz="900" b="0" i="0" u="none" strike="noStrike" kern="1200" cap="none" spc="0" normalizeH="0" baseline="0" noProof="0" dirty="0">
                          <a:ln>
                            <a:noFill/>
                          </a:ln>
                          <a:solidFill>
                            <a:prstClr val="black">
                              <a:lumMod val="95000"/>
                              <a:lumOff val="5000"/>
                            </a:prstClr>
                          </a:solidFill>
                          <a:effectLst/>
                          <a:uLnTx/>
                          <a:uFillTx/>
                          <a:latin typeface="MS Gothic" charset="-128"/>
                          <a:ea typeface="MS Gothic" charset="-128"/>
                          <a:cs typeface="MS Gothic" charset="-128"/>
                        </a:rPr>
                      </a:br>
                      <a:r>
                        <a:rPr kumimoji="1" lang="en-US" altLang="ja-JP" sz="900" b="0" i="0" u="none" strike="noStrike" kern="1200" cap="none" spc="0" normalizeH="0" baseline="0" noProof="0" dirty="0">
                          <a:ln>
                            <a:noFill/>
                          </a:ln>
                          <a:solidFill>
                            <a:schemeClr val="tx1"/>
                          </a:solidFill>
                          <a:effectLst/>
                          <a:uLnTx/>
                          <a:uFillTx/>
                          <a:latin typeface="MS Gothic" charset="-128"/>
                          <a:ea typeface="MS Gothic" charset="-128"/>
                          <a:cs typeface="MS Gothic" charset="-128"/>
                        </a:rPr>
                        <a:t>Pb</a:t>
                      </a:r>
                      <a:endParaRPr kumimoji="1" lang="en-US" altLang="ja-JP" sz="900" b="0" i="0" u="none" strike="noStrike" kern="1200" cap="none" spc="0" normalizeH="0" baseline="-25000" noProof="0" dirty="0">
                        <a:ln>
                          <a:noFill/>
                        </a:ln>
                        <a:solidFill>
                          <a:schemeClr val="tx1"/>
                        </a:solidFill>
                        <a:effectLst/>
                        <a:uLnTx/>
                        <a:uFillTx/>
                        <a:latin typeface="MS Gothic" charset="-128"/>
                        <a:ea typeface="MS Gothic" charset="-128"/>
                        <a:cs typeface="MS Gothic" charset="-128"/>
                      </a:endParaRPr>
                    </a:p>
                    <a:p>
                      <a:pPr marL="0" marR="0" lvl="0" indent="0" algn="l" defTabSz="399593" rtl="0" eaLnBrk="1" fontAlgn="b" latinLnBrk="0" hangingPunct="1">
                        <a:lnSpc>
                          <a:spcPts val="12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schemeClr val="tx1"/>
                          </a:solidFill>
                          <a:effectLst/>
                          <a:uLnTx/>
                          <a:uFillTx/>
                          <a:latin typeface="MS Gothic" charset="-128"/>
                          <a:ea typeface="MS Gothic" charset="-128"/>
                          <a:cs typeface="MS Gothic" charset="-128"/>
                        </a:rPr>
                        <a:t>CAS RN:7439-92-1</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640572">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Central nervous system disorders, Peripheral nervous system disorders, Kidney disorders, Blood-system disorders(hematopoietic disorders), Cardiovascular system disorders, Immune system disorders, Digestive system disorders(colic, constipation, etc.), Suspected carcinogenicity, Suspected reproductive toxicity</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576072">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Headache, Head heaviness, Dizziness, Drowsiness, Vomiting, General fatigue, Sensory abnormalities and motor dysfunction of the limbs, Abdominal pain, Diarrhea, Loss of appetite, Facial pallor, Palpitations, Unsteadiness, Weight loss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en-US" altLang="ja-JP" sz="750" dirty="0">
                          <a:latin typeface="MS Gothic" charset="-128"/>
                          <a:ea typeface="MS Gothic" charset="-128"/>
                          <a:cs typeface="MS Gothic" charset="-128"/>
                        </a:rPr>
                        <a:t>Handling Precautions</a:t>
                      </a:r>
                    </a:p>
                    <a:p>
                      <a:pPr algn="ctr"/>
                      <a:r>
                        <a:rPr kumimoji="1" lang="ja-JP" altLang="en-US" sz="600" dirty="0">
                          <a:latin typeface="MS Gothic" charset="-128"/>
                          <a:ea typeface="MS Gothic" charset="-128"/>
                          <a:cs typeface="MS Gothic" charset="-128"/>
                        </a:rPr>
                        <a:t>（</a:t>
                      </a:r>
                      <a:r>
                        <a:rPr kumimoji="1" lang="en-US" altLang="ja-JP" sz="600" dirty="0">
                          <a:latin typeface="MS Gothic" charset="-128"/>
                          <a:ea typeface="MS Gothic" charset="-128"/>
                          <a:cs typeface="MS Gothic" charset="-128"/>
                        </a:rPr>
                        <a:t>solder</a:t>
                      </a:r>
                      <a:r>
                        <a:rPr kumimoji="1" lang="ja-JP" altLang="en-US" sz="600" dirty="0">
                          <a:latin typeface="MS Gothic" charset="-128"/>
                          <a:ea typeface="MS Gothic" charset="-128"/>
                          <a:cs typeface="MS Gothic" charset="-128"/>
                        </a:rPr>
                        <a:t>：</a:t>
                      </a:r>
                      <a:endParaRPr kumimoji="1" lang="en-US" altLang="ja-JP" sz="600" dirty="0">
                        <a:latin typeface="MS Gothic" charset="-128"/>
                        <a:ea typeface="MS Gothic" charset="-128"/>
                        <a:cs typeface="MS Gothic" charset="-128"/>
                      </a:endParaRPr>
                    </a:p>
                    <a:p>
                      <a:pPr algn="ctr"/>
                      <a:r>
                        <a:rPr kumimoji="1" lang="en-US" altLang="ja-JP" sz="600" dirty="0">
                          <a:latin typeface="MS Gothic" charset="-128"/>
                          <a:ea typeface="MS Gothic" charset="-128"/>
                          <a:cs typeface="MS Gothic" charset="-128"/>
                        </a:rPr>
                        <a:t>Sn60%,Pb40%,</a:t>
                      </a:r>
                    </a:p>
                    <a:p>
                      <a:pPr algn="ctr"/>
                      <a:r>
                        <a:rPr kumimoji="1" lang="en-US" altLang="ja-JP" sz="600" dirty="0">
                          <a:latin typeface="MS Gothic" charset="-128"/>
                          <a:ea typeface="MS Gothic" charset="-128"/>
                          <a:cs typeface="MS Gothic" charset="-128"/>
                        </a:rPr>
                        <a:t>Pentaerythrityl Hydrogenated Rosinate2%</a:t>
                      </a:r>
                      <a:r>
                        <a:rPr kumimoji="1" lang="ja-JP" altLang="en-US" sz="600" dirty="0">
                          <a:latin typeface="MS Gothic" charset="-128"/>
                          <a:ea typeface="MS Gothic" charset="-128"/>
                          <a:cs typeface="MS Gothic" charset="-128"/>
                        </a:rPr>
                        <a: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Do not eat, drink, or smoke in the work area.</a:t>
                      </a:r>
                    </a:p>
                    <a:p>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Wash hands thoroughly after handling.</a:t>
                      </a:r>
                    </a:p>
                    <a:p>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Use only outdoors or in a well-ventilated area.</a:t>
                      </a:r>
                    </a:p>
                    <a:p>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Avoid inhalation of dust, fumes, or mists.</a:t>
                      </a:r>
                    </a:p>
                    <a:p>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Prevent release to the environment.</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581023">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“Control zone 3” areas or any location where dust or welding fumes may be released Places with a risk of high-concentration exposure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Particulate-filtering(dust) mask(Select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a:t>
                      </a:r>
                    </a:p>
                    <a:p>
                      <a:pPr marL="0" marR="0" lvl="0" indent="0" algn="ctr" defTabSz="399593"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a:t>
                      </a:r>
                      <a:r>
                        <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solder</a:t>
                      </a:r>
                      <a:r>
                        <a:rPr kumimoji="1" lang="ja-JP" altLang="en-US"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a:t>
                      </a:r>
                      <a:endPar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endParaRPr>
                    </a:p>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Sn60%,Pb40%,</a:t>
                      </a:r>
                    </a:p>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Pentaerythrityl Hydrogenated Rosinate2%</a:t>
                      </a:r>
                      <a:r>
                        <a:rPr kumimoji="1" lang="ja-JP" altLang="en-US"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a:t>
                      </a:r>
                    </a:p>
                    <a:p>
                      <a:pPr algn="ct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Move to fresh air and keep at rest in a position comfortable for breathing.</a:t>
                      </a:r>
                    </a:p>
                    <a:p>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If they feel unwell or develop respiratory symptoms, seek medical attention.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Wash the affected area thoroughly with plenty of water and soap.</a:t>
                      </a:r>
                    </a:p>
                    <a:p>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If they feel unwell, seek medical attention.</a:t>
                      </a:r>
                    </a:p>
                    <a:p>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Launder contaminated clothing before reuse.</a:t>
                      </a:r>
                    </a:p>
                    <a:p>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If irritation or other symptoms occur, obtain medical evaluation and treatment.</a:t>
                      </a:r>
                      <a:endParaRPr kumimoji="1" lang="ja-JP" altLang="en-US" sz="800" dirty="0">
                        <a:solidFill>
                          <a:schemeClr val="tx1"/>
                        </a:solidFill>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Rinse cautiously with water for several minutes. Remove contact lenses if easily done; continue rinsing.</a:t>
                      </a:r>
                    </a:p>
                    <a:p>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If irritation persists, seek medical evaluation and treatment.</a:t>
                      </a:r>
                      <a:endParaRPr kumimoji="1" lang="ja-JP" altLang="en-US" sz="800" dirty="0">
                        <a:solidFill>
                          <a:schemeClr val="tx1"/>
                        </a:solidFill>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solidFill>
                            <a:schemeClr val="tx1"/>
                          </a:solidFill>
                          <a:latin typeface="MS Gothic" charset="-128"/>
                          <a:ea typeface="MS Gothic" charset="-128"/>
                          <a:cs typeface="MS Gothic" charset="-128"/>
                        </a:rPr>
                        <a:t>Seek immediate medical attention.</a:t>
                      </a:r>
                      <a:r>
                        <a:rPr kumimoji="1" lang="ja-JP" altLang="en-US" sz="800" dirty="0">
                          <a:solidFill>
                            <a:schemeClr val="tx1"/>
                          </a:solidFill>
                          <a:latin typeface="MS Gothic" charset="-128"/>
                          <a:ea typeface="MS Gothic" charset="-128"/>
                          <a:cs typeface="MS Gothic" charset="-128"/>
                        </a:rPr>
                        <a:t> </a:t>
                      </a:r>
                      <a:r>
                        <a:rPr kumimoji="1" lang="en-US" altLang="ja-JP" sz="800" dirty="0">
                          <a:solidFill>
                            <a:schemeClr val="tx1"/>
                          </a:solidFill>
                          <a:latin typeface="MS Gothic" charset="-128"/>
                          <a:ea typeface="MS Gothic" charset="-128"/>
                          <a:cs typeface="MS Gothic" charset="-128"/>
                        </a:rPr>
                        <a:t>Rinse mouth with water.</a:t>
                      </a:r>
                      <a:endParaRPr kumimoji="1" lang="ja-JP" altLang="en-US" sz="800" dirty="0">
                        <a:solidFill>
                          <a:schemeClr val="tx1"/>
                        </a:solidFill>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600" b="1" dirty="0">
                <a:solidFill>
                  <a:schemeClr val="bg1"/>
                </a:solidFill>
                <a:latin typeface="BIZ UDPゴシック" panose="020B0400000000000000" pitchFamily="50" charset="-128"/>
                <a:ea typeface="BIZ UDPゴシック" panose="020B0400000000000000" pitchFamily="50" charset="-128"/>
              </a:rPr>
              <a:t>Lead</a:t>
            </a:r>
            <a:endParaRPr lang="en-US" dirty="0"/>
          </a:p>
        </p:txBody>
      </p:sp>
      <p:pic>
        <p:nvPicPr>
          <p:cNvPr id="6" name="図 5">
            <a:extLst>
              <a:ext uri="{FF2B5EF4-FFF2-40B4-BE49-F238E27FC236}">
                <a16:creationId xmlns:a16="http://schemas.microsoft.com/office/drawing/2014/main" id="{5BB74148-C647-4C40-421B-EA90050D09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4683" y="845213"/>
            <a:ext cx="436020" cy="436020"/>
          </a:xfrm>
          <a:prstGeom prst="rect">
            <a:avLst/>
          </a:prstGeom>
        </p:spPr>
      </p:pic>
      <p:pic>
        <p:nvPicPr>
          <p:cNvPr id="7" name="図 6">
            <a:extLst>
              <a:ext uri="{FF2B5EF4-FFF2-40B4-BE49-F238E27FC236}">
                <a16:creationId xmlns:a16="http://schemas.microsoft.com/office/drawing/2014/main" id="{922FFB75-ABCB-E716-1DC8-D36B8E5F43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5582" y="839658"/>
            <a:ext cx="436020" cy="434437"/>
          </a:xfrm>
          <a:prstGeom prst="rect">
            <a:avLst/>
          </a:prstGeom>
        </p:spPr>
      </p:pic>
    </p:spTree>
    <p:extLst>
      <p:ext uri="{BB962C8B-B14F-4D97-AF65-F5344CB8AC3E}">
        <p14:creationId xmlns:p14="http://schemas.microsoft.com/office/powerpoint/2010/main" val="381634561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126</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021900323"/>
              </p:ext>
            </p:extLst>
          </p:nvPr>
        </p:nvGraphicFramePr>
        <p:xfrm>
          <a:off x="366276" y="734647"/>
          <a:ext cx="4595097" cy="6300050"/>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362633">
                <a:tc gridSpan="4">
                  <a:txBody>
                    <a:bodyPr/>
                    <a:lstStyle/>
                    <a:p>
                      <a:pPr marL="0" marR="0" lvl="0" indent="0" algn="l" defTabSz="399593" rtl="0" eaLnBrk="1" fontAlgn="b" latinLnBrk="0" hangingPunct="1">
                        <a:lnSpc>
                          <a:spcPct val="15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lumMod val="95000"/>
                              <a:lumOff val="5000"/>
                            </a:prstClr>
                          </a:solidFill>
                          <a:effectLst/>
                          <a:uLnTx/>
                          <a:uFillTx/>
                          <a:latin typeface="MS Gothic" charset="-128"/>
                          <a:ea typeface="MS Gothic" charset="-128"/>
                          <a:cs typeface="MS Gothic" charset="-128"/>
                        </a:rPr>
                        <a:t>Lead compounds</a:t>
                      </a:r>
                      <a:br>
                        <a:rPr kumimoji="1" lang="ja-JP" altLang="en-US" sz="900" b="0" i="0" u="none" strike="noStrike" kern="1200" cap="none" spc="0" normalizeH="0" baseline="0" noProof="0" dirty="0">
                          <a:ln>
                            <a:noFill/>
                          </a:ln>
                          <a:solidFill>
                            <a:prstClr val="black">
                              <a:lumMod val="95000"/>
                              <a:lumOff val="5000"/>
                            </a:prstClr>
                          </a:solidFill>
                          <a:effectLst/>
                          <a:uLnTx/>
                          <a:uFillTx/>
                          <a:latin typeface="MS Gothic" charset="-128"/>
                          <a:ea typeface="MS Gothic" charset="-128"/>
                          <a:cs typeface="MS Gothic" charset="-128"/>
                        </a:rPr>
                      </a:br>
                      <a:r>
                        <a:rPr kumimoji="1" lang="en-US" altLang="ja-JP" sz="900" b="0" i="0" u="none" strike="noStrike" kern="1200" cap="none" spc="0" normalizeH="0" baseline="0" noProof="0" dirty="0">
                          <a:ln>
                            <a:noFill/>
                          </a:ln>
                          <a:solidFill>
                            <a:schemeClr val="tx1"/>
                          </a:solidFill>
                          <a:effectLst/>
                          <a:uLnTx/>
                          <a:uFillTx/>
                          <a:latin typeface="MS Gothic" charset="-128"/>
                          <a:ea typeface="MS Gothic" charset="-128"/>
                          <a:cs typeface="MS Gothic" charset="-128"/>
                        </a:rPr>
                        <a:t>Pb</a:t>
                      </a:r>
                      <a:endParaRPr kumimoji="1" lang="en-US" altLang="ja-JP" sz="900" b="0" i="0" u="none" strike="noStrike" kern="1200" cap="none" spc="0" normalizeH="0" baseline="-25000" noProof="0" dirty="0">
                        <a:ln>
                          <a:noFill/>
                        </a:ln>
                        <a:solidFill>
                          <a:schemeClr val="tx1"/>
                        </a:solidFill>
                        <a:effectLst/>
                        <a:uLnTx/>
                        <a:uFillTx/>
                        <a:latin typeface="MS Gothic" charset="-128"/>
                        <a:ea typeface="MS Gothic" charset="-128"/>
                        <a:cs typeface="MS Gothic" charset="-128"/>
                      </a:endParaRPr>
                    </a:p>
                    <a:p>
                      <a:pPr marL="0" marR="0" lvl="0" indent="0" algn="l" defTabSz="399593" rtl="0" eaLnBrk="1" fontAlgn="b" latinLnBrk="0" hangingPunct="1">
                        <a:lnSpc>
                          <a:spcPts val="12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lumMod val="95000"/>
                              <a:lumOff val="5000"/>
                            </a:prstClr>
                          </a:solidFill>
                          <a:effectLst/>
                          <a:uLnTx/>
                          <a:uFillTx/>
                          <a:latin typeface="MS Gothic" charset="-128"/>
                          <a:ea typeface="MS Gothic" charset="-128"/>
                          <a:cs typeface="MS Gothic" charset="-128"/>
                        </a:rPr>
                        <a:t>CAS RN:6080-56-4,10099-74-8,10101-63-0,1314-13-2,7758-95-4,1317-36-8,etc.</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Central nervous system disorders, Peripheral nervous system disorders, Kidney disorders, Blood‐system disorders (hematopoietic disorders), Cardiovascular system disorders, Immune system disorders, Digestive system disorders (colic, constipation, etc.), Suspected carcinogenicity, Suspected reproductive toxicity</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Headache, Head heaviness, Dizziness, Drowsiness, Vomiting, General fatigue, Sensory disturbances and motor dysfunction of the limbs, Abdominal pain, Diarrhea, Loss of appetite, Facial pallor, Palpitations, Unsteadiness, Weight loss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610092">
                <a:tc>
                  <a:txBody>
                    <a:bodyPr/>
                    <a:lstStyle/>
                    <a:p>
                      <a:pPr algn="ctr"/>
                      <a:r>
                        <a:rPr kumimoji="1" lang="en-US" altLang="ja-JP" sz="750" dirty="0">
                          <a:latin typeface="MS Gothic" charset="-128"/>
                          <a:ea typeface="MS Gothic" charset="-128"/>
                          <a:cs typeface="MS Gothic" charset="-128"/>
                        </a:rPr>
                        <a:t>Handling Precautions</a:t>
                      </a:r>
                    </a:p>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a:t>
                      </a:r>
                      <a:r>
                        <a:rPr kumimoji="1" lang="en-US" altLang="zh-TW"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Lead(II) Acetate Trihydrate</a:t>
                      </a:r>
                      <a:r>
                        <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a:t>
                      </a:r>
                      <a:endParaRPr kumimoji="1" lang="ja-JP" altLang="en-US" sz="700" b="0" i="0" u="none" strike="noStrike" kern="1200" cap="none" spc="0" normalizeH="0" baseline="0" noProof="0" dirty="0">
                        <a:ln>
                          <a:noFill/>
                        </a:ln>
                        <a:solidFill>
                          <a:prstClr val="black"/>
                        </a:solidFill>
                        <a:effectLst/>
                        <a:uLnTx/>
                        <a:uFillTx/>
                        <a:latin typeface="MS Gothic" charset="-128"/>
                        <a:ea typeface="MS Gothic" charset="-128"/>
                        <a:cs typeface="MS Gothic" charset="-128"/>
                      </a:endParaRPr>
                    </a:p>
                    <a:p>
                      <a:pPr algn="ct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the work area.</a:t>
                      </a:r>
                      <a:endParaRPr kumimoji="1" lang="ja-JP" altLang="en-US" sz="800" dirty="0">
                        <a:solidFill>
                          <a:schemeClr val="tx1"/>
                        </a:solidFill>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endParaRPr kumimoji="1" lang="ja-JP" altLang="en-US" sz="800" dirty="0">
                        <a:solidFill>
                          <a:schemeClr val="tx1"/>
                        </a:solidFill>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release into the environment.</a:t>
                      </a:r>
                      <a:r>
                        <a:rPr kumimoji="1" lang="ja-JP" altLang="en-US" sz="800" dirty="0">
                          <a:solidFill>
                            <a:schemeClr val="tx1"/>
                          </a:solidFill>
                          <a:latin typeface="MS Gothic" charset="-128"/>
                          <a:ea typeface="MS Gothic" charset="-128"/>
                          <a:cs typeface="MS Gothic" charset="-128"/>
                        </a:rPr>
                        <a:t> </a:t>
                      </a:r>
                      <a:endParaRPr kumimoji="1" lang="en-US" altLang="ja-JP" sz="800" dirty="0">
                        <a:solidFill>
                          <a:schemeClr val="tx1"/>
                        </a:solidFill>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inhaling dust, fumes, or spray.</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en-US" altLang="ja-JP" sz="800" b="0" dirty="0">
                          <a:solidFill>
                            <a:schemeClr val="tx1"/>
                          </a:solidFill>
                          <a:latin typeface="MS Gothic" charset="-128"/>
                          <a:ea typeface="MS Gothic" charset="-128"/>
                          <a:cs typeface="MS Gothic" charset="-128"/>
                        </a:rPr>
                        <a:t>Laboratory coat or work clothing, protective goggles, protective gloves.</a:t>
                      </a:r>
                    </a:p>
                    <a:p>
                      <a:r>
                        <a:rPr kumimoji="1" lang="ja-JP" altLang="en-US" sz="800" b="0" dirty="0">
                          <a:solidFill>
                            <a:schemeClr val="tx1"/>
                          </a:solidFill>
                          <a:latin typeface="MS Gothic" charset="-128"/>
                          <a:ea typeface="MS Gothic" charset="-128"/>
                          <a:cs typeface="MS Gothic" charset="-128"/>
                        </a:rPr>
                        <a:t>　</a:t>
                      </a:r>
                      <a:r>
                        <a:rPr kumimoji="1" lang="en-US" altLang="ja-JP" sz="800" b="0" dirty="0">
                          <a:solidFill>
                            <a:schemeClr val="tx1"/>
                          </a:solidFill>
                          <a:latin typeface="MS Gothic" charset="-128"/>
                          <a:ea typeface="MS Gothic" charset="-128"/>
                          <a:cs typeface="MS Gothic" charset="-128"/>
                        </a:rPr>
                        <a:t>※ Select glove material appropriate for the chemical. Replace gloves after permeation time has passed(or immediately if permeation time is unknown).</a:t>
                      </a:r>
                    </a:p>
                    <a:p>
                      <a:pPr marL="0" marR="0" lvl="0" indent="0" algn="l" defTabSz="399593" rtl="0" eaLnBrk="1" fontAlgn="auto" latinLnBrk="0" hangingPunct="1">
                        <a:lnSpc>
                          <a:spcPct val="100000"/>
                        </a:lnSpc>
                        <a:spcBef>
                          <a:spcPts val="0"/>
                        </a:spcBef>
                        <a:spcAft>
                          <a:spcPts val="0"/>
                        </a:spcAft>
                        <a:buClrTx/>
                        <a:buSzTx/>
                        <a:buFontTx/>
                        <a:buNone/>
                        <a:tabLst/>
                        <a:defRPr/>
                      </a:pPr>
                      <a:r>
                        <a:rPr kumimoji="1" lang="en-US" altLang="ja-JP" sz="800" b="0" dirty="0">
                          <a:solidFill>
                            <a:schemeClr val="tx1"/>
                          </a:solidFill>
                          <a:latin typeface="MS Gothic" charset="-128"/>
                          <a:ea typeface="MS Gothic" charset="-128"/>
                          <a:cs typeface="MS Gothic" charset="-128"/>
                        </a:rPr>
                        <a:t>【Glove permeation data (Ministry of Health, </a:t>
                      </a:r>
                      <a:r>
                        <a:rPr kumimoji="1" lang="en-US" altLang="ja-JP" sz="800" b="0" dirty="0" err="1">
                          <a:solidFill>
                            <a:schemeClr val="tx1"/>
                          </a:solidFill>
                          <a:latin typeface="MS Gothic" charset="-128"/>
                          <a:ea typeface="MS Gothic" charset="-128"/>
                          <a:cs typeface="MS Gothic" charset="-128"/>
                        </a:rPr>
                        <a:t>Labour</a:t>
                      </a:r>
                      <a:r>
                        <a:rPr kumimoji="1" lang="en-US" altLang="ja-JP" sz="800" b="0" dirty="0">
                          <a:solidFill>
                            <a:schemeClr val="tx1"/>
                          </a:solidFill>
                          <a:latin typeface="MS Gothic" charset="-128"/>
                          <a:ea typeface="MS Gothic" charset="-128"/>
                          <a:cs typeface="MS Gothic" charset="-128"/>
                        </a:rPr>
                        <a:t> and Welfare)】(</a:t>
                      </a:r>
                      <a:r>
                        <a:rPr kumimoji="1" lang="ja-JP" altLang="en-US" sz="800" b="0" dirty="0">
                          <a:solidFill>
                            <a:schemeClr val="tx1"/>
                          </a:solidFill>
                          <a:latin typeface="MS Gothic" charset="-128"/>
                          <a:ea typeface="MS Gothic" charset="-128"/>
                          <a:cs typeface="MS Gothic" charset="-128"/>
                        </a:rPr>
                        <a:t>塩化鉛</a:t>
                      </a:r>
                      <a:r>
                        <a:rPr kumimoji="1" lang="en-US" altLang="ja-JP" sz="800" b="0" dirty="0">
                          <a:solidFill>
                            <a:schemeClr val="tx1"/>
                          </a:solidFill>
                          <a:latin typeface="MS Gothic" charset="-128"/>
                          <a:ea typeface="MS Gothic" charset="-128"/>
                          <a:cs typeface="MS Gothic" charset="-128"/>
                        </a:rPr>
                        <a:t>(Ⅱ))</a:t>
                      </a:r>
                    </a:p>
                    <a:p>
                      <a:r>
                        <a:rPr kumimoji="1" lang="en-US" altLang="ja-JP" sz="800" b="0" dirty="0">
                          <a:solidFill>
                            <a:schemeClr val="tx1"/>
                          </a:solidFill>
                          <a:latin typeface="MS Gothic" charset="-128"/>
                          <a:ea typeface="MS Gothic" charset="-128"/>
                          <a:cs typeface="MS Gothic" charset="-128"/>
                        </a:rPr>
                        <a:t>   Nitrile </a:t>
                      </a:r>
                      <a:r>
                        <a:rPr kumimoji="1" lang="ja-JP" altLang="en-US" sz="800" b="0" dirty="0">
                          <a:solidFill>
                            <a:schemeClr val="tx1"/>
                          </a:solidFill>
                          <a:latin typeface="MS Gothic" charset="-128"/>
                          <a:ea typeface="MS Gothic" charset="-128"/>
                          <a:cs typeface="MS Gothic" charset="-128"/>
                        </a:rPr>
                        <a:t>◎</a:t>
                      </a:r>
                      <a:r>
                        <a:rPr kumimoji="1" lang="en-US" altLang="ja-JP" sz="800" b="0" dirty="0">
                          <a:solidFill>
                            <a:schemeClr val="tx1"/>
                          </a:solidFill>
                          <a:latin typeface="MS Gothic" charset="-128"/>
                          <a:ea typeface="MS Gothic" charset="-128"/>
                          <a:cs typeface="MS Gothic" charset="-128"/>
                        </a:rPr>
                        <a:t>, Latex </a:t>
                      </a:r>
                      <a:r>
                        <a:rPr kumimoji="1" lang="ja-JP" altLang="en-US" sz="800" b="0" dirty="0">
                          <a:solidFill>
                            <a:schemeClr val="tx1"/>
                          </a:solidFill>
                          <a:latin typeface="MS Gothic" charset="-128"/>
                          <a:ea typeface="MS Gothic" charset="-128"/>
                          <a:cs typeface="MS Gothic" charset="-128"/>
                        </a:rPr>
                        <a:t>◎</a:t>
                      </a:r>
                      <a:r>
                        <a:rPr kumimoji="1" lang="en-US" altLang="ja-JP" sz="800" b="0" dirty="0">
                          <a:solidFill>
                            <a:schemeClr val="tx1"/>
                          </a:solidFill>
                          <a:latin typeface="MS Gothic" charset="-128"/>
                          <a:ea typeface="MS Gothic" charset="-128"/>
                          <a:cs typeface="MS Gothic" charset="-128"/>
                        </a:rPr>
                        <a:t>, Chloroprene </a:t>
                      </a:r>
                      <a:r>
                        <a:rPr kumimoji="1" lang="ja-JP" altLang="en-US" sz="800" b="0" dirty="0">
                          <a:solidFill>
                            <a:schemeClr val="tx1"/>
                          </a:solidFill>
                          <a:latin typeface="MS Gothic" charset="-128"/>
                          <a:ea typeface="MS Gothic" charset="-128"/>
                          <a:cs typeface="MS Gothic" charset="-128"/>
                        </a:rPr>
                        <a:t>◎</a:t>
                      </a:r>
                      <a:r>
                        <a:rPr kumimoji="1" lang="en-US" altLang="ja-JP" sz="800" b="0" dirty="0">
                          <a:solidFill>
                            <a:schemeClr val="tx1"/>
                          </a:solidFill>
                          <a:latin typeface="MS Gothic" charset="-128"/>
                          <a:ea typeface="MS Gothic" charset="-128"/>
                          <a:cs typeface="MS Gothic" charset="-128"/>
                        </a:rPr>
                        <a:t>, Neoprene </a:t>
                      </a:r>
                      <a:r>
                        <a:rPr kumimoji="1" lang="ja-JP" altLang="en-US" sz="800" b="0" dirty="0">
                          <a:solidFill>
                            <a:schemeClr val="tx1"/>
                          </a:solidFill>
                          <a:latin typeface="MS Gothic" charset="-128"/>
                          <a:ea typeface="MS Gothic" charset="-128"/>
                          <a:cs typeface="MS Gothic" charset="-128"/>
                        </a:rPr>
                        <a:t>◎</a:t>
                      </a:r>
                      <a:endParaRPr kumimoji="1" lang="en-US" altLang="ja-JP" sz="800" b="0" dirty="0">
                        <a:solidFill>
                          <a:schemeClr val="tx1"/>
                        </a:solidFill>
                        <a:latin typeface="MS Gothic" charset="-128"/>
                        <a:ea typeface="MS Gothic" charset="-128"/>
                        <a:cs typeface="MS Gothic" charset="-128"/>
                      </a:endParaRPr>
                    </a:p>
                    <a:p>
                      <a:r>
                        <a:rPr kumimoji="1" lang="en-US" altLang="ja-JP" sz="800" b="0" dirty="0">
                          <a:solidFill>
                            <a:schemeClr val="tx1"/>
                          </a:solidFill>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with high dust concentration, such as ‘third control zones,’ or locations where dust is released due to leakage.</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Particulate-filtering(dust) mask(Select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98163">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a:t>
                      </a:r>
                    </a:p>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a:t>
                      </a:r>
                      <a:r>
                        <a:rPr kumimoji="1" lang="en-US" altLang="zh-TW"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Lead(II) Acetate Trihydrate</a:t>
                      </a:r>
                      <a:r>
                        <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a:t>
                      </a:r>
                      <a:endParaRPr kumimoji="1" lang="ja-JP" altLang="en-US" sz="700" b="0" i="0" u="none" strike="noStrike" kern="1200" cap="none" spc="0" normalizeH="0" baseline="0" noProof="0" dirty="0">
                        <a:ln>
                          <a:noFill/>
                        </a:ln>
                        <a:solidFill>
                          <a:prstClr val="black"/>
                        </a:solidFill>
                        <a:effectLst/>
                        <a:uLnTx/>
                        <a:uFillTx/>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solidFill>
                            <a:schemeClr val="tx1"/>
                          </a:solidFill>
                          <a:latin typeface="MS Gothic" charset="-128"/>
                          <a:ea typeface="MS Gothic" charset="-128"/>
                          <a:cs typeface="MS Gothic" charset="-128"/>
                        </a:rPr>
                        <a:t>Call a physician immediately.</a:t>
                      </a:r>
                      <a:endParaRPr kumimoji="1" lang="ja-JP" altLang="en-US" sz="800" dirty="0">
                        <a:solidFill>
                          <a:schemeClr val="tx1"/>
                        </a:solidFill>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feeling unwell or if irritation occurs, obtain medical evaluation.</a:t>
                      </a:r>
                      <a:endParaRPr kumimoji="1" lang="ja-JP" altLang="en-US" sz="800" dirty="0">
                        <a:solidFill>
                          <a:schemeClr val="tx1"/>
                        </a:solidFill>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thoroughly with plenty of water and soap.</a:t>
                      </a:r>
                      <a:endParaRPr kumimoji="1" lang="ja-JP" altLang="en-US" sz="800" dirty="0">
                        <a:solidFill>
                          <a:schemeClr val="tx1"/>
                        </a:solidFill>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Call a physician immediately.</a:t>
                      </a:r>
                      <a:endParaRPr kumimoji="1" lang="ja-JP" altLang="en-US" sz="800" dirty="0">
                        <a:solidFill>
                          <a:schemeClr val="tx1"/>
                        </a:solidFill>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irritation persists, seek medical attention.</a:t>
                      </a:r>
                      <a:endParaRPr kumimoji="1" lang="ja-JP" altLang="en-US" sz="800" dirty="0">
                        <a:solidFill>
                          <a:schemeClr val="tx1"/>
                        </a:solidFill>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cautiously with water for several minutes.</a:t>
                      </a:r>
                      <a:endParaRPr kumimoji="1" lang="ja-JP" altLang="en-US" sz="800" dirty="0">
                        <a:solidFill>
                          <a:schemeClr val="tx1"/>
                        </a:solidFill>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Call a physician immediately.</a:t>
                      </a:r>
                      <a:endParaRPr kumimoji="1" lang="ja-JP" altLang="en-US" sz="800" dirty="0">
                        <a:solidFill>
                          <a:schemeClr val="tx1"/>
                        </a:solidFill>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43179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mouth.</a:t>
                      </a:r>
                      <a:endParaRPr kumimoji="1" lang="ja-JP" altLang="en-US" sz="800" dirty="0">
                        <a:solidFill>
                          <a:schemeClr val="tx1"/>
                        </a:solidFill>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feeling unwell, seek medical attention.</a:t>
                      </a:r>
                      <a:endParaRPr kumimoji="1" lang="ja-JP" altLang="en-US" sz="800" dirty="0">
                        <a:solidFill>
                          <a:schemeClr val="tx1"/>
                        </a:solidFill>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Call a physician immediately.</a:t>
                      </a:r>
                      <a:endParaRPr kumimoji="1" lang="ja-JP" altLang="en-US" sz="800" dirty="0">
                        <a:solidFill>
                          <a:schemeClr val="tx1"/>
                        </a:solidFill>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600" b="1" dirty="0">
                <a:solidFill>
                  <a:schemeClr val="bg1"/>
                </a:solidFill>
                <a:latin typeface="BIZ UDPゴシック" panose="020B0400000000000000" pitchFamily="50" charset="-128"/>
                <a:ea typeface="BIZ UDPゴシック" panose="020B0400000000000000" pitchFamily="50" charset="-128"/>
              </a:rPr>
              <a:t>Lead</a:t>
            </a:r>
            <a:endParaRPr lang="en-US" dirty="0"/>
          </a:p>
        </p:txBody>
      </p:sp>
      <p:pic>
        <p:nvPicPr>
          <p:cNvPr id="2" name="図 1">
            <a:extLst>
              <a:ext uri="{FF2B5EF4-FFF2-40B4-BE49-F238E27FC236}">
                <a16:creationId xmlns:a16="http://schemas.microsoft.com/office/drawing/2014/main" id="{D6642E39-A675-0362-FD9F-2F30B349B6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1546" y="965531"/>
            <a:ext cx="436020" cy="436020"/>
          </a:xfrm>
          <a:prstGeom prst="rect">
            <a:avLst/>
          </a:prstGeom>
        </p:spPr>
      </p:pic>
    </p:spTree>
    <p:extLst>
      <p:ext uri="{BB962C8B-B14F-4D97-AF65-F5344CB8AC3E}">
        <p14:creationId xmlns:p14="http://schemas.microsoft.com/office/powerpoint/2010/main" val="367809788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127</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618550670"/>
              </p:ext>
            </p:extLst>
          </p:nvPr>
        </p:nvGraphicFramePr>
        <p:xfrm>
          <a:off x="366276" y="734647"/>
          <a:ext cx="4595097" cy="6398570"/>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298625">
                <a:tc gridSpan="4">
                  <a:txBody>
                    <a:bodyPr/>
                    <a:lstStyle/>
                    <a:p>
                      <a:pPr marL="0" marR="0" lvl="0" indent="0" algn="l" defTabSz="399593" rtl="0" eaLnBrk="1" fontAlgn="b" latinLnBrk="0" hangingPunct="1">
                        <a:lnSpc>
                          <a:spcPct val="150000"/>
                        </a:lnSpc>
                        <a:spcBef>
                          <a:spcPts val="0"/>
                        </a:spcBef>
                        <a:spcAft>
                          <a:spcPts val="0"/>
                        </a:spcAft>
                        <a:buClrTx/>
                        <a:buSzTx/>
                        <a:buFontTx/>
                        <a:buNone/>
                        <a:tabLst/>
                        <a:defRPr/>
                      </a:pPr>
                      <a:r>
                        <a:rPr kumimoji="1" lang="en-US" altLang="ja-JP" sz="1400" b="0" i="0" u="none" strike="noStrike" kern="1200" cap="none" spc="0" normalizeH="0" baseline="0" noProof="0" dirty="0" err="1">
                          <a:ln>
                            <a:noFill/>
                          </a:ln>
                          <a:solidFill>
                            <a:prstClr val="black">
                              <a:lumMod val="95000"/>
                              <a:lumOff val="5000"/>
                            </a:prstClr>
                          </a:solidFill>
                          <a:effectLst/>
                          <a:uLnTx/>
                          <a:uFillTx/>
                          <a:latin typeface="MS Gothic" charset="-128"/>
                          <a:ea typeface="MS Gothic" charset="-128"/>
                          <a:cs typeface="MS Gothic" charset="-128"/>
                        </a:rPr>
                        <a:t>Tetraalkyl</a:t>
                      </a:r>
                      <a:r>
                        <a:rPr kumimoji="1" lang="en-US" altLang="ja-JP" sz="1400" b="0" i="0" u="none" strike="noStrike" kern="1200" cap="none" spc="0" normalizeH="0" baseline="0" noProof="0" dirty="0">
                          <a:ln>
                            <a:noFill/>
                          </a:ln>
                          <a:solidFill>
                            <a:prstClr val="black">
                              <a:lumMod val="95000"/>
                              <a:lumOff val="5000"/>
                            </a:prstClr>
                          </a:solidFill>
                          <a:effectLst/>
                          <a:uLnTx/>
                          <a:uFillTx/>
                          <a:latin typeface="MS Gothic" charset="-128"/>
                          <a:ea typeface="MS Gothic" charset="-128"/>
                          <a:cs typeface="MS Gothic" charset="-128"/>
                        </a:rPr>
                        <a:t> lead</a:t>
                      </a:r>
                      <a:br>
                        <a:rPr kumimoji="1" lang="ja-JP" altLang="en-US" sz="900" b="0" i="0" u="none" strike="noStrike" kern="1200" cap="none" spc="0" normalizeH="0" baseline="0" noProof="0" dirty="0">
                          <a:ln>
                            <a:noFill/>
                          </a:ln>
                          <a:solidFill>
                            <a:prstClr val="black">
                              <a:lumMod val="95000"/>
                              <a:lumOff val="5000"/>
                            </a:prstClr>
                          </a:solidFill>
                          <a:effectLst/>
                          <a:uLnTx/>
                          <a:uFillTx/>
                          <a:latin typeface="MS Gothic" charset="-128"/>
                          <a:ea typeface="MS Gothic" charset="-128"/>
                          <a:cs typeface="MS Gothic" charset="-128"/>
                        </a:rPr>
                      </a:br>
                      <a:r>
                        <a:rPr kumimoji="1" lang="en-US" altLang="ja-JP" sz="900" b="0" i="0" u="none" strike="noStrike" kern="1200" cap="none" spc="0" normalizeH="0" baseline="0" noProof="0" dirty="0">
                          <a:ln>
                            <a:noFill/>
                          </a:ln>
                          <a:solidFill>
                            <a:schemeClr val="tx1"/>
                          </a:solidFill>
                          <a:effectLst/>
                          <a:uLnTx/>
                          <a:uFillTx/>
                          <a:latin typeface="MS Gothic" charset="-128"/>
                          <a:ea typeface="MS Gothic" charset="-128"/>
                          <a:cs typeface="MS Gothic" charset="-128"/>
                        </a:rPr>
                        <a:t>Pb(C</a:t>
                      </a:r>
                      <a:r>
                        <a:rPr kumimoji="1" lang="en-US" altLang="ja-JP" sz="900" b="0" i="0" u="none" strike="noStrike" kern="1200" cap="none" spc="0" normalizeH="0" baseline="-25000" noProof="0" dirty="0">
                          <a:ln>
                            <a:noFill/>
                          </a:ln>
                          <a:solidFill>
                            <a:schemeClr val="tx1"/>
                          </a:solidFill>
                          <a:effectLst/>
                          <a:uLnTx/>
                          <a:uFillTx/>
                          <a:latin typeface="MS Gothic" charset="-128"/>
                          <a:ea typeface="MS Gothic" charset="-128"/>
                          <a:cs typeface="MS Gothic" charset="-128"/>
                        </a:rPr>
                        <a:t>n</a:t>
                      </a:r>
                      <a:r>
                        <a:rPr kumimoji="1" lang="en-US" altLang="ja-JP" sz="900" b="0" i="0" u="none" strike="noStrike" kern="1200" cap="none" spc="0" normalizeH="0" baseline="0" noProof="0" dirty="0">
                          <a:ln>
                            <a:noFill/>
                          </a:ln>
                          <a:solidFill>
                            <a:schemeClr val="tx1"/>
                          </a:solidFill>
                          <a:effectLst/>
                          <a:uLnTx/>
                          <a:uFillTx/>
                          <a:latin typeface="MS Gothic" charset="-128"/>
                          <a:ea typeface="MS Gothic" charset="-128"/>
                          <a:cs typeface="MS Gothic" charset="-128"/>
                        </a:rPr>
                        <a:t>H</a:t>
                      </a:r>
                      <a:r>
                        <a:rPr kumimoji="1" lang="en-US" altLang="ja-JP" sz="900" b="0" i="0" u="none" strike="noStrike" kern="1200" cap="none" spc="0" normalizeH="0" baseline="-25000" noProof="0" dirty="0">
                          <a:ln>
                            <a:noFill/>
                          </a:ln>
                          <a:solidFill>
                            <a:schemeClr val="tx1"/>
                          </a:solidFill>
                          <a:effectLst/>
                          <a:uLnTx/>
                          <a:uFillTx/>
                          <a:latin typeface="MS Gothic" charset="-128"/>
                          <a:ea typeface="MS Gothic" charset="-128"/>
                          <a:cs typeface="MS Gothic" charset="-128"/>
                        </a:rPr>
                        <a:t>2n+1</a:t>
                      </a:r>
                      <a:r>
                        <a:rPr kumimoji="1" lang="en-US" altLang="ja-JP" sz="900" b="0" i="0" u="none" strike="noStrike" kern="1200" cap="none" spc="0" normalizeH="0" baseline="0" noProof="0" dirty="0">
                          <a:ln>
                            <a:noFill/>
                          </a:ln>
                          <a:solidFill>
                            <a:schemeClr val="tx1"/>
                          </a:solidFill>
                          <a:effectLst/>
                          <a:uLnTx/>
                          <a:uFillTx/>
                          <a:latin typeface="MS Gothic" charset="-128"/>
                          <a:ea typeface="MS Gothic" charset="-128"/>
                          <a:cs typeface="MS Gothic" charset="-128"/>
                        </a:rPr>
                        <a:t>)</a:t>
                      </a:r>
                      <a:r>
                        <a:rPr kumimoji="1" lang="en-US" altLang="ja-JP" sz="900" b="0" i="0" u="none" strike="noStrike" kern="1200" cap="none" spc="0" normalizeH="0" baseline="-25000" noProof="0" dirty="0">
                          <a:ln>
                            <a:noFill/>
                          </a:ln>
                          <a:solidFill>
                            <a:schemeClr val="tx1"/>
                          </a:solidFill>
                          <a:effectLst/>
                          <a:uLnTx/>
                          <a:uFillTx/>
                          <a:latin typeface="MS Gothic" charset="-128"/>
                          <a:ea typeface="MS Gothic" charset="-128"/>
                          <a:cs typeface="MS Gothic" charset="-128"/>
                        </a:rPr>
                        <a:t>4</a:t>
                      </a:r>
                    </a:p>
                    <a:p>
                      <a:pPr marL="0" marR="0" lvl="0" indent="0" algn="l" defTabSz="399593" rtl="0" eaLnBrk="1" fontAlgn="b" latinLnBrk="0" hangingPunct="1">
                        <a:lnSpc>
                          <a:spcPts val="12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schemeClr val="tx1"/>
                          </a:solidFill>
                          <a:effectLst/>
                          <a:uLnTx/>
                          <a:uFillTx/>
                          <a:latin typeface="MS Gothic" charset="-128"/>
                          <a:ea typeface="MS Gothic" charset="-128"/>
                          <a:cs typeface="MS Gothic" charset="-128"/>
                        </a:rPr>
                        <a:t>CAS RN:75-74-1,78-00-2,etc.</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Central nervous system disorders, Peripheral nervous system disorders, Mental disorders(delirium, hallucinations, etc.), Gastrointestinal disorders, Hematological disorders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Headache, Head heaviness, Dizziness, Drowsiness, Vomiting, General fatigue, Sensory disturbances and motor dysfunction of the limbs, Abdominal pain, Diarrhea, Loss of appetite, Facial pallor, Palpitations, Unsteadiness, Delirium, Hallucinations</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en-US" altLang="ja-JP" sz="750" dirty="0">
                          <a:latin typeface="MS Gothic" charset="-128"/>
                          <a:ea typeface="MS Gothic" charset="-128"/>
                          <a:cs typeface="MS Gothic" charset="-128"/>
                        </a:rPr>
                        <a:t>Handling Precautions</a:t>
                      </a:r>
                    </a:p>
                    <a:p>
                      <a:pPr algn="ctr"/>
                      <a:r>
                        <a:rPr kumimoji="1" lang="ja-JP" altLang="en-US" sz="600" dirty="0">
                          <a:latin typeface="MS Gothic" charset="-128"/>
                          <a:ea typeface="MS Gothic" charset="-128"/>
                          <a:cs typeface="MS Gothic" charset="-128"/>
                        </a:rPr>
                        <a:t>（</a:t>
                      </a:r>
                      <a:r>
                        <a:rPr kumimoji="1" lang="en-US" altLang="ja-JP" sz="600" dirty="0" err="1">
                          <a:latin typeface="MS Gothic" charset="-128"/>
                          <a:ea typeface="MS Gothic" charset="-128"/>
                          <a:cs typeface="MS Gothic" charset="-128"/>
                        </a:rPr>
                        <a:t>Tetramethyllead</a:t>
                      </a:r>
                      <a:r>
                        <a:rPr kumimoji="1" lang="ja-JP" altLang="en-US" sz="600" dirty="0">
                          <a:latin typeface="MS Gothic" charset="-128"/>
                          <a:ea typeface="MS Gothic" charset="-128"/>
                          <a:cs typeface="MS Gothic" charset="-128"/>
                        </a:rPr>
                        <a: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away from heat, sparks, open flames and other ignition sources.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the container tightly closed.</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Take precautions against static discharge.</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the work area.</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inhaling vapors or mists.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only outdoors or in a well-ventilated location.</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Wear appropriate respiratory protection.</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Prevent release to the environment.</a:t>
                      </a:r>
                      <a:endParaRPr kumimoji="1" lang="ja-JP" altLang="en-US" sz="800" dirty="0">
                        <a:solidFill>
                          <a:schemeClr val="tx1"/>
                        </a:solidFill>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 </a:t>
                      </a:r>
                    </a:p>
                    <a:p>
                      <a:r>
                        <a:rPr kumimoji="1" lang="en-US" altLang="ja-JP" sz="800" dirty="0">
                          <a:latin typeface="MS Gothic" charset="-128"/>
                          <a:ea typeface="MS Gothic" charset="-128"/>
                          <a:cs typeface="MS Gothic" charset="-128"/>
                        </a:rPr>
                        <a:t>   Nitrile </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 Latex ×, Chloroprene ×, Neoprene △</a:t>
                      </a:r>
                    </a:p>
                    <a:p>
                      <a:r>
                        <a:rPr kumimoji="1" lang="en-US" altLang="ja-JP" sz="800" dirty="0">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with high vapor concentration such as “third control zones” or locations where vapors are released due to leakage.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a:latin typeface="MS Gothic" charset="-128"/>
                          <a:ea typeface="MS Gothic" charset="-128"/>
                          <a:cs typeface="MS Gothic" charset="-128"/>
                        </a:rPr>
                        <a:t>Type of respiratory protection</a:t>
                      </a:r>
                      <a:endParaRPr kumimoji="1" lang="en-US" altLang="ja-JP"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Organic-gas-type respirator(Select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a:t>
                      </a:r>
                    </a:p>
                    <a:p>
                      <a:pPr algn="ctr"/>
                      <a:r>
                        <a:rPr kumimoji="1" lang="ja-JP" altLang="en-US" sz="600" dirty="0">
                          <a:latin typeface="MS Gothic" charset="-128"/>
                          <a:ea typeface="MS Gothic" charset="-128"/>
                          <a:cs typeface="MS Gothic" charset="-128"/>
                        </a:rPr>
                        <a:t>（</a:t>
                      </a:r>
                      <a:r>
                        <a:rPr kumimoji="1" lang="en-US" altLang="ja-JP" sz="600" dirty="0" err="1">
                          <a:latin typeface="MS Gothic" charset="-128"/>
                          <a:ea typeface="MS Gothic" charset="-128"/>
                          <a:cs typeface="MS Gothic" charset="-128"/>
                        </a:rPr>
                        <a:t>Tetramethyllead</a:t>
                      </a:r>
                      <a:r>
                        <a:rPr kumimoji="1" lang="ja-JP" altLang="en-US" sz="600" dirty="0">
                          <a:latin typeface="MS Gothic" charset="-128"/>
                          <a:ea typeface="MS Gothic" charset="-128"/>
                          <a:cs typeface="MS Gothic" charset="-128"/>
                        </a:rPr>
                        <a:t>）</a:t>
                      </a:r>
                      <a:endParaRPr kumimoji="1" lang="ja-JP" altLang="en-US" sz="7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to fresh air and keep at rest in a position comfortable for breathing.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 immediately.</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feeling unwell, obtain medical treatment.</a:t>
                      </a:r>
                      <a:r>
                        <a:rPr kumimoji="1" lang="ja-JP" altLang="en-US" sz="800" dirty="0">
                          <a:solidFill>
                            <a:schemeClr val="tx1"/>
                          </a:solidFill>
                          <a:latin typeface="MS Gothic" charset="-128"/>
                          <a:ea typeface="MS Gothic" charset="-128"/>
                          <a:cs typeface="MS Gothic" charset="-128"/>
                        </a:rPr>
                        <a:t> </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486858">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affected area thoroughly.</a:t>
                      </a:r>
                      <a:endParaRPr kumimoji="1" lang="ja-JP" altLang="en-US" sz="800" dirty="0">
                        <a:solidFill>
                          <a:schemeClr val="tx1"/>
                        </a:solidFill>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feeling unwell, seek medical attention.</a:t>
                      </a:r>
                      <a:endParaRPr kumimoji="1" lang="ja-JP" altLang="en-US" sz="800" dirty="0">
                        <a:solidFill>
                          <a:schemeClr val="tx1"/>
                        </a:solidFill>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Launder contaminated clothing before reuse.</a:t>
                      </a:r>
                      <a:endParaRPr kumimoji="1" lang="ja-JP" altLang="en-US" sz="800" dirty="0">
                        <a:solidFill>
                          <a:schemeClr val="tx1"/>
                        </a:solidFill>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5334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cautiously with water for several minutes</a:t>
                      </a:r>
                      <a:r>
                        <a:rPr kumimoji="1" lang="en-US" altLang="ja-JP" sz="800" dirty="0">
                          <a:solidFill>
                            <a:schemeClr val="tx1"/>
                          </a:solidFill>
                          <a:latin typeface="MS Gothic" charset="-128"/>
                          <a:ea typeface="MS Gothic" charset="-128"/>
                          <a:cs typeface="MS Gothic" charset="-128"/>
                        </a:rPr>
                        <a:t>.</a:t>
                      </a:r>
                      <a:endParaRPr kumimoji="1" lang="ja-JP" altLang="en-US" sz="800" dirty="0">
                        <a:solidFill>
                          <a:schemeClr val="tx1"/>
                        </a:solidFill>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irritation persists or if feeling unwell, seek medical attention.</a:t>
                      </a:r>
                      <a:endParaRPr kumimoji="1" lang="ja-JP" altLang="en-US" sz="800" dirty="0">
                        <a:solidFill>
                          <a:schemeClr val="tx1"/>
                        </a:solidFill>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441915">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 immediately.</a:t>
                      </a:r>
                      <a:r>
                        <a:rPr kumimoji="1" lang="ja-JP" altLang="en-US" sz="800" dirty="0">
                          <a:solidFill>
                            <a:schemeClr val="tx1"/>
                          </a:solidFill>
                          <a:latin typeface="MS Gothic" charset="-128"/>
                          <a:ea typeface="MS Gothic" charset="-128"/>
                          <a:cs typeface="MS Gothic" charset="-128"/>
                        </a:rPr>
                        <a:t> </a:t>
                      </a:r>
                      <a:endParaRPr kumimoji="1" lang="en-US" altLang="ja-JP" sz="800" dirty="0">
                        <a:solidFill>
                          <a:schemeClr val="tx1"/>
                        </a:solidFill>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Rinse mouth.</a:t>
                      </a:r>
                      <a:endParaRPr kumimoji="1" lang="ja-JP" altLang="en-US" sz="800" dirty="0">
                        <a:solidFill>
                          <a:schemeClr val="tx1"/>
                        </a:solidFill>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feeling unwell, obtain medical treatment.</a:t>
                      </a:r>
                      <a:endParaRPr kumimoji="1" lang="ja-JP" altLang="en-US" sz="800" dirty="0">
                        <a:solidFill>
                          <a:schemeClr val="tx1"/>
                        </a:solidFill>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600" b="1" dirty="0">
                <a:solidFill>
                  <a:schemeClr val="bg1"/>
                </a:solidFill>
                <a:latin typeface="BIZ UDPゴシック" panose="020B0400000000000000" pitchFamily="50" charset="-128"/>
                <a:ea typeface="BIZ UDPゴシック" panose="020B0400000000000000" pitchFamily="50" charset="-128"/>
              </a:rPr>
              <a:t>Lead</a:t>
            </a:r>
            <a:endParaRPr lang="ja-JP" altLang="en-US" dirty="0"/>
          </a:p>
        </p:txBody>
      </p:sp>
      <p:pic>
        <p:nvPicPr>
          <p:cNvPr id="2" name="図 1">
            <a:extLst>
              <a:ext uri="{FF2B5EF4-FFF2-40B4-BE49-F238E27FC236}">
                <a16:creationId xmlns:a16="http://schemas.microsoft.com/office/drawing/2014/main" id="{383370F7-24F1-AB5B-E806-BE3683C8F0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8796" y="965159"/>
            <a:ext cx="436020" cy="436020"/>
          </a:xfrm>
          <a:prstGeom prst="rect">
            <a:avLst/>
          </a:prstGeom>
        </p:spPr>
      </p:pic>
      <p:pic>
        <p:nvPicPr>
          <p:cNvPr id="6" name="図 5" descr="炎">
            <a:extLst>
              <a:ext uri="{FF2B5EF4-FFF2-40B4-BE49-F238E27FC236}">
                <a16:creationId xmlns:a16="http://schemas.microsoft.com/office/drawing/2014/main" id="{FC81ED4F-85B4-5D6E-5DB9-8AA3D3E24C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5362" y="964934"/>
            <a:ext cx="428625" cy="4286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kull">
            <a:extLst>
              <a:ext uri="{FF2B5EF4-FFF2-40B4-BE49-F238E27FC236}">
                <a16:creationId xmlns:a16="http://schemas.microsoft.com/office/drawing/2014/main" id="{78A6F4C9-8A60-17CD-0EAD-104303948C0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25097" y="964787"/>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8">
            <a:extLst>
              <a:ext uri="{FF2B5EF4-FFF2-40B4-BE49-F238E27FC236}">
                <a16:creationId xmlns:a16="http://schemas.microsoft.com/office/drawing/2014/main" id="{F0E316C6-E4EA-E22A-A939-0954D0F021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39707" y="965950"/>
            <a:ext cx="436019" cy="434437"/>
          </a:xfrm>
          <a:prstGeom prst="rect">
            <a:avLst/>
          </a:prstGeom>
        </p:spPr>
      </p:pic>
    </p:spTree>
    <p:extLst>
      <p:ext uri="{BB962C8B-B14F-4D97-AF65-F5344CB8AC3E}">
        <p14:creationId xmlns:p14="http://schemas.microsoft.com/office/powerpoint/2010/main" val="231381446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128</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577038956"/>
              </p:ext>
            </p:extLst>
          </p:nvPr>
        </p:nvGraphicFramePr>
        <p:xfrm>
          <a:off x="366276" y="734647"/>
          <a:ext cx="4595097" cy="6218969"/>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527225">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Asbestos</a:t>
                      </a:r>
                      <a:r>
                        <a:rPr lang="en-US" altLang="ja-JP" sz="900" u="none" strike="noStrike" dirty="0">
                          <a:solidFill>
                            <a:schemeClr val="tx1"/>
                          </a:solidFill>
                          <a:effectLst/>
                          <a:latin typeface="MS Gothic" charset="-128"/>
                          <a:ea typeface="MS Gothic" charset="-128"/>
                          <a:cs typeface="MS Gothic" charset="-128"/>
                        </a:rPr>
                        <a:t>(Chrysotile)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solidFill>
                          <a:effectLst/>
                          <a:latin typeface="MS Gothic" charset="-128"/>
                          <a:ea typeface="MS Gothic" charset="-128"/>
                          <a:cs typeface="MS Gothic" charset="-128"/>
                        </a:rPr>
                        <a:t>H</a:t>
                      </a:r>
                      <a:r>
                        <a:rPr lang="en-US" altLang="ja-JP" sz="900" u="none" strike="noStrike" baseline="-25000" dirty="0">
                          <a:solidFill>
                            <a:schemeClr val="tx1"/>
                          </a:solidFill>
                          <a:effectLst/>
                          <a:latin typeface="MS Gothic" charset="-128"/>
                          <a:ea typeface="MS Gothic" charset="-128"/>
                          <a:cs typeface="MS Gothic" charset="-128"/>
                        </a:rPr>
                        <a:t>2</a:t>
                      </a:r>
                      <a:r>
                        <a:rPr lang="en-US" altLang="ja-JP" sz="900" u="none" strike="noStrike" dirty="0">
                          <a:solidFill>
                            <a:schemeClr val="tx1"/>
                          </a:solidFill>
                          <a:effectLst/>
                          <a:latin typeface="MS Gothic" charset="-128"/>
                          <a:ea typeface="MS Gothic" charset="-128"/>
                          <a:cs typeface="MS Gothic" charset="-128"/>
                        </a:rPr>
                        <a:t>Mg</a:t>
                      </a:r>
                      <a:r>
                        <a:rPr lang="en-US" altLang="ja-JP" sz="900" u="none" strike="noStrike" baseline="-25000" dirty="0">
                          <a:solidFill>
                            <a:schemeClr val="tx1"/>
                          </a:solidFill>
                          <a:effectLst/>
                          <a:latin typeface="MS Gothic" charset="-128"/>
                          <a:ea typeface="MS Gothic" charset="-128"/>
                          <a:cs typeface="MS Gothic" charset="-128"/>
                        </a:rPr>
                        <a:t>3</a:t>
                      </a:r>
                      <a:r>
                        <a:rPr lang="en-US" altLang="ja-JP" sz="900" u="none" strike="noStrike" dirty="0">
                          <a:solidFill>
                            <a:schemeClr val="tx1"/>
                          </a:solidFill>
                          <a:effectLst/>
                          <a:latin typeface="MS Gothic" charset="-128"/>
                          <a:ea typeface="MS Gothic" charset="-128"/>
                          <a:cs typeface="MS Gothic" charset="-128"/>
                        </a:rPr>
                        <a:t>O</a:t>
                      </a:r>
                      <a:r>
                        <a:rPr lang="en-US" altLang="ja-JP" sz="900" u="none" strike="noStrike" baseline="-25000" dirty="0">
                          <a:solidFill>
                            <a:schemeClr val="tx1"/>
                          </a:solidFill>
                          <a:effectLst/>
                          <a:latin typeface="MS Gothic" charset="-128"/>
                          <a:ea typeface="MS Gothic" charset="-128"/>
                          <a:cs typeface="MS Gothic" charset="-128"/>
                        </a:rPr>
                        <a:t>8</a:t>
                      </a:r>
                      <a:r>
                        <a:rPr lang="en-US" altLang="ja-JP" sz="900" u="none" strike="noStrike" dirty="0">
                          <a:solidFill>
                            <a:schemeClr val="tx1"/>
                          </a:solidFill>
                          <a:effectLst/>
                          <a:latin typeface="MS Gothic" charset="-128"/>
                          <a:ea typeface="MS Gothic" charset="-128"/>
                          <a:cs typeface="MS Gothic" charset="-128"/>
                        </a:rPr>
                        <a:t>Si</a:t>
                      </a:r>
                      <a:r>
                        <a:rPr lang="en-US" altLang="ja-JP" sz="900" u="none" strike="noStrike" baseline="-25000" dirty="0">
                          <a:solidFill>
                            <a:schemeClr val="tx1"/>
                          </a:solidFill>
                          <a:effectLst/>
                          <a:latin typeface="MS Gothic" charset="-128"/>
                          <a:ea typeface="MS Gothic" charset="-128"/>
                          <a:cs typeface="MS Gothic" charset="-128"/>
                        </a:rPr>
                        <a:t>2</a:t>
                      </a:r>
                      <a:r>
                        <a:rPr lang="en-US" altLang="ja-JP" sz="900" u="none" strike="noStrike" dirty="0">
                          <a:solidFill>
                            <a:schemeClr val="tx1"/>
                          </a:solidFill>
                          <a:effectLst/>
                          <a:latin typeface="MS Gothic" charset="-128"/>
                          <a:ea typeface="MS Gothic" charset="-128"/>
                          <a:cs typeface="MS Gothic" charset="-128"/>
                        </a:rPr>
                        <a:t>.H</a:t>
                      </a:r>
                      <a:r>
                        <a:rPr lang="en-US" altLang="ja-JP" sz="900" u="none" strike="noStrike" baseline="-25000" dirty="0">
                          <a:solidFill>
                            <a:schemeClr val="tx1"/>
                          </a:solidFill>
                          <a:effectLst/>
                          <a:latin typeface="MS Gothic" charset="-128"/>
                          <a:ea typeface="MS Gothic" charset="-128"/>
                          <a:cs typeface="MS Gothic" charset="-128"/>
                        </a:rPr>
                        <a:t>2</a:t>
                      </a:r>
                      <a:r>
                        <a:rPr lang="en-US" altLang="ja-JP" sz="900" u="none" strike="noStrike" dirty="0">
                          <a:solidFill>
                            <a:schemeClr val="tx1"/>
                          </a:solidFill>
                          <a:effectLst/>
                          <a:latin typeface="MS Gothic" charset="-128"/>
                          <a:ea typeface="MS Gothic" charset="-128"/>
                          <a:cs typeface="MS Gothic" charset="-128"/>
                        </a:rPr>
                        <a:t>O</a:t>
                      </a:r>
                      <a:endParaRPr lang="en-US" altLang="ja-JP" sz="900" u="none" strike="noStrike" baseline="-25000" dirty="0">
                        <a:solidFill>
                          <a:schemeClr val="tx1"/>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RN:1332-21-4,2172-73-5,12001-29-5,12001-28-4,etc.</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Airway disorders, Pulmonary disorders, Pneumoconiosis(asbestosis), Lung cancer or mesothelioma, Diffuse pleural thickening with marked respiratory impairment, Benign asbestos pleural effusion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Cough, Shortness of breath, Chest pain, Dyspnea, General fatigue, Weight loss</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629772">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inhalation of dust or fibers.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the work area.</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en-US" altLang="ja-JP" sz="800" dirty="0">
                          <a:latin typeface="MS Gothic" charset="-128"/>
                          <a:ea typeface="MS Gothic" charset="-128"/>
                          <a:cs typeface="MS Gothic" charset="-128"/>
                        </a:rPr>
                        <a:t>Disposable chemical-protective coveralls, Goggle-style chemical splash goggles, Protective gloves (Select specific items based on the work task—consult the PPE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All locations where asbestos is handled</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Reusable dust respirator with at least an RL2 or RS2 particulate cartridge (Select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Seek medical evaluation and treatment immediately.</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thoroughly with plenty of water and soap.</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feeling unwell or if irritation occurs, obtain medical evaluation and treatment.</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cautiously with water for several minutes.</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 If eye irritation persists, seek medical evaluation and treatment.</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mouth.</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feeling unwell, obtain medical evaluation and treatment.</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1546" y="965531"/>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600" b="1" dirty="0">
                <a:solidFill>
                  <a:schemeClr val="bg1"/>
                </a:solidFill>
                <a:latin typeface="BIZ UDPゴシック" panose="020B0400000000000000" pitchFamily="50" charset="-128"/>
                <a:ea typeface="BIZ UDPゴシック" panose="020B0400000000000000" pitchFamily="50" charset="-128"/>
              </a:rPr>
              <a:t>Asbestos</a:t>
            </a:r>
            <a:endParaRPr lang="en-US" dirty="0"/>
          </a:p>
        </p:txBody>
      </p:sp>
    </p:spTree>
    <p:extLst>
      <p:ext uri="{BB962C8B-B14F-4D97-AF65-F5344CB8AC3E}">
        <p14:creationId xmlns:p14="http://schemas.microsoft.com/office/powerpoint/2010/main" val="426255871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129</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256356740"/>
              </p:ext>
            </p:extLst>
          </p:nvPr>
        </p:nvGraphicFramePr>
        <p:xfrm>
          <a:off x="366276" y="734647"/>
          <a:ext cx="4595097" cy="6372242"/>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371777">
                <a:tc gridSpan="4">
                  <a:txBody>
                    <a:bodyPr/>
                    <a:lstStyle/>
                    <a:p>
                      <a:pPr marL="0" marR="0" lvl="0" indent="0" algn="l" defTabSz="399593" rtl="0" eaLnBrk="1" fontAlgn="b" latinLnBrk="0" hangingPunct="1">
                        <a:lnSpc>
                          <a:spcPct val="15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lumMod val="95000"/>
                              <a:lumOff val="5000"/>
                            </a:prstClr>
                          </a:solidFill>
                          <a:effectLst/>
                          <a:uLnTx/>
                          <a:uFillTx/>
                          <a:latin typeface="MS Gothic" charset="-128"/>
                          <a:ea typeface="MS Gothic" charset="-128"/>
                          <a:cs typeface="MS Gothic" charset="-128"/>
                        </a:rPr>
                        <a:t>Dust(silica)</a:t>
                      </a:r>
                      <a:br>
                        <a:rPr kumimoji="1" lang="ja-JP" altLang="en-US" sz="900" b="0" i="0" u="none" strike="noStrike" kern="1200" cap="none" spc="0" normalizeH="0" baseline="0" noProof="0" dirty="0">
                          <a:ln>
                            <a:noFill/>
                          </a:ln>
                          <a:solidFill>
                            <a:schemeClr val="tx1"/>
                          </a:solidFill>
                          <a:effectLst/>
                          <a:uLnTx/>
                          <a:uFillTx/>
                          <a:latin typeface="MS Gothic" charset="-128"/>
                          <a:ea typeface="MS Gothic" charset="-128"/>
                          <a:cs typeface="MS Gothic" charset="-128"/>
                        </a:rPr>
                      </a:br>
                      <a:r>
                        <a:rPr kumimoji="1" lang="en-US" altLang="ja-JP" sz="900" b="0" i="0" u="none" strike="noStrike" kern="1200" cap="none" spc="0" normalizeH="0" baseline="0" noProof="0" dirty="0">
                          <a:ln>
                            <a:noFill/>
                          </a:ln>
                          <a:solidFill>
                            <a:schemeClr val="tx1"/>
                          </a:solidFill>
                          <a:effectLst/>
                          <a:uLnTx/>
                          <a:uFillTx/>
                          <a:latin typeface="MS Gothic" charset="-128"/>
                          <a:ea typeface="MS Gothic" charset="-128"/>
                          <a:cs typeface="MS Gothic" charset="-128"/>
                        </a:rPr>
                        <a:t>SiO</a:t>
                      </a:r>
                      <a:r>
                        <a:rPr kumimoji="1" lang="en-US" altLang="ja-JP" sz="900" b="0" i="0" u="none" strike="noStrike" kern="1200" cap="none" spc="0" normalizeH="0" baseline="-25000" noProof="0" dirty="0">
                          <a:ln>
                            <a:noFill/>
                          </a:ln>
                          <a:solidFill>
                            <a:schemeClr val="tx1"/>
                          </a:solidFill>
                          <a:effectLst/>
                          <a:uLnTx/>
                          <a:uFillTx/>
                          <a:latin typeface="MS Gothic" charset="-128"/>
                          <a:ea typeface="MS Gothic" charset="-128"/>
                          <a:cs typeface="MS Gothic" charset="-128"/>
                        </a:rPr>
                        <a:t>2</a:t>
                      </a:r>
                      <a:endParaRPr kumimoji="1" lang="en-US" altLang="ja-JP" sz="900" b="0" i="0" u="none" strike="noStrike" kern="1200" cap="none" spc="0" normalizeH="0" baseline="0" noProof="0" dirty="0">
                        <a:ln>
                          <a:noFill/>
                        </a:ln>
                        <a:solidFill>
                          <a:schemeClr val="tx1"/>
                        </a:solidFill>
                        <a:effectLst/>
                        <a:uLnTx/>
                        <a:uFillTx/>
                        <a:latin typeface="MS Gothic" charset="-128"/>
                        <a:ea typeface="MS Gothic" charset="-128"/>
                        <a:cs typeface="MS Gothic" charset="-128"/>
                      </a:endParaRPr>
                    </a:p>
                    <a:p>
                      <a:pPr marL="0" marR="0" lvl="0" indent="0" algn="l" defTabSz="399593" rtl="0" eaLnBrk="1" fontAlgn="b" latinLnBrk="0" hangingPunct="1">
                        <a:lnSpc>
                          <a:spcPts val="12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schemeClr val="tx1"/>
                          </a:solidFill>
                          <a:effectLst/>
                          <a:uLnTx/>
                          <a:uFillTx/>
                          <a:latin typeface="MS Gothic" charset="-128"/>
                          <a:ea typeface="MS Gothic" charset="-128"/>
                          <a:cs typeface="MS Gothic" charset="-128"/>
                        </a:rPr>
                        <a:t>CAS RN:7631-86-9,etc,</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79602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Central nervous system disorders, Peripheral nervous system disorders, Kidney disorders, Blood‐system disorders (hematopoietic disorders), Cardiovascular system disorders, Immune system disorders, Digestive system disorders (colic, constipation, etc.), Suspected carcinogenicity, Suspected reproductive toxicity</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630936">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Headache, Head heaviness, Dizziness, Drowsiness, Vomiting, General fatigue, Sensory disturbances and motor dysfunction in the limbs, Abdominal pain, Diarrhea, Loss of appetite, Facial pallor, Palpitations(Tachycardia), Unsteadiness, Weight loss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685800">
                <a:tc>
                  <a:txBody>
                    <a:bodyPr/>
                    <a:lstStyle/>
                    <a:p>
                      <a:pPr algn="ctr"/>
                      <a:r>
                        <a:rPr kumimoji="1" lang="en-US" altLang="ja-JP" sz="750" dirty="0">
                          <a:latin typeface="MS Gothic" charset="-128"/>
                          <a:ea typeface="MS Gothic" charset="-128"/>
                          <a:cs typeface="MS Gothic" charset="-128"/>
                        </a:rPr>
                        <a:t>Handling Precautions</a:t>
                      </a:r>
                      <a:br>
                        <a:rPr kumimoji="1" lang="en-US" altLang="ja-JP" sz="750" dirty="0">
                          <a:latin typeface="MS Gothic" charset="-128"/>
                          <a:ea typeface="MS Gothic" charset="-128"/>
                          <a:cs typeface="MS Gothic" charset="-128"/>
                        </a:rPr>
                      </a:br>
                      <a:r>
                        <a:rPr kumimoji="1" lang="ja-JP" altLang="en-US" sz="600" dirty="0">
                          <a:latin typeface="MS Gothic" charset="-128"/>
                          <a:ea typeface="MS Gothic" charset="-128"/>
                          <a:cs typeface="MS Gothic" charset="-128"/>
                        </a:rPr>
                        <a:t>（</a:t>
                      </a:r>
                      <a:r>
                        <a:rPr kumimoji="1" lang="en-US" altLang="ja-JP" sz="600" dirty="0">
                          <a:latin typeface="MS Gothic" charset="-128"/>
                          <a:ea typeface="MS Gothic" charset="-128"/>
                          <a:cs typeface="MS Gothic" charset="-128"/>
                        </a:rPr>
                        <a:t>silica</a:t>
                      </a:r>
                      <a:r>
                        <a:rPr kumimoji="1" lang="ja-JP" altLang="en-US" sz="600" dirty="0">
                          <a:latin typeface="MS Gothic" charset="-128"/>
                          <a:ea typeface="MS Gothic" charset="-128"/>
                          <a:cs typeface="MS Gothic" charset="-128"/>
                        </a:rPr>
                        <a:t>）</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Avoid inhaling dust.</a:t>
                      </a:r>
                    </a:p>
                    <a:p>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Wash hands thoroughly after handling.</a:t>
                      </a:r>
                    </a:p>
                    <a:p>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Do not eat, drink, or smoke in the work area.</a:t>
                      </a:r>
                    </a:p>
                    <a:p>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Use only outdoors or in a well-ventilated location.</a:t>
                      </a:r>
                      <a:endParaRPr kumimoji="1" lang="ja-JP" altLang="en-US" sz="800" dirty="0">
                        <a:solidFill>
                          <a:schemeClr val="tx1"/>
                        </a:solidFill>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512064">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en-US" altLang="ja-JP" sz="800" b="0" dirty="0">
                          <a:solidFill>
                            <a:schemeClr val="tx1"/>
                          </a:solidFill>
                          <a:latin typeface="MS Gothic" charset="-128"/>
                          <a:ea typeface="MS Gothic" charset="-128"/>
                          <a:cs typeface="MS Gothic" charset="-128"/>
                        </a:rPr>
                        <a:t>Laboratory coat or work clothing, protective goggles, protective gloves.(</a:t>
                      </a:r>
                      <a:r>
                        <a:rPr kumimoji="1" lang="en-US" altLang="ja-JP" sz="800" dirty="0">
                          <a:latin typeface="MS Gothic" charset="-128"/>
                          <a:ea typeface="MS Gothic" charset="-128"/>
                          <a:cs typeface="MS Gothic" charset="-128"/>
                        </a:rPr>
                        <a:t>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Work zones classified as “third control divisions” or any operations listed in Table 3 of the Dust Hazard Prevention Regulations—i.e. locations with a risk of high dust exposure.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Particulate-filtering(dust) mask(Select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a:t>
                      </a:r>
                    </a:p>
                    <a:p>
                      <a:pPr algn="ctr"/>
                      <a:r>
                        <a:rPr kumimoji="1" lang="ja-JP" altLang="en-US"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a:t>
                      </a:r>
                      <a:r>
                        <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silica</a:t>
                      </a:r>
                      <a:r>
                        <a:rPr kumimoji="1" lang="ja-JP" altLang="en-US"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a:t>
                      </a:r>
                      <a:endParaRPr kumimoji="1" lang="en-US" altLang="ja-JP"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Move the person to fresh air. Let them rest in a comfortable, easy-breathing posture.</a:t>
                      </a:r>
                      <a:endParaRPr kumimoji="1" lang="ja-JP" altLang="en-US" sz="800" dirty="0">
                        <a:solidFill>
                          <a:schemeClr val="tx1"/>
                        </a:solidFill>
                        <a:latin typeface="MS Gothic" charset="-128"/>
                        <a:ea typeface="MS Gothic" charset="-128"/>
                        <a:cs typeface="MS Gothic" charset="-128"/>
                      </a:endParaRPr>
                    </a:p>
                    <a:p>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If symptoms persist, seek medical attention.</a:t>
                      </a:r>
                      <a:endParaRPr kumimoji="1" lang="ja-JP" altLang="en-US" sz="800" dirty="0">
                        <a:solidFill>
                          <a:schemeClr val="tx1"/>
                        </a:solidFill>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495825">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solidFill>
                            <a:schemeClr val="tx1"/>
                          </a:solidFill>
                          <a:latin typeface="MS Gothic" charset="-128"/>
                          <a:ea typeface="MS Gothic" charset="-128"/>
                          <a:cs typeface="MS Gothic" charset="-128"/>
                        </a:rPr>
                        <a:t>Wash affected area with plenty of water. If irritation or other symptoms continue, consult a physician.</a:t>
                      </a:r>
                      <a:endParaRPr kumimoji="1" lang="ja-JP" altLang="en-US" sz="800" dirty="0">
                        <a:solidFill>
                          <a:schemeClr val="tx1"/>
                        </a:solidFill>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Rinse cautiously with water for 15–20 minutes. Remove contact lenses if easily done, and continue rinsing.</a:t>
                      </a:r>
                    </a:p>
                    <a:p>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If irritation persists, seek medical attention.</a:t>
                      </a:r>
                      <a:endParaRPr kumimoji="1" lang="ja-JP" altLang="en-US" sz="800" dirty="0">
                        <a:solidFill>
                          <a:schemeClr val="tx1"/>
                        </a:solidFill>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solidFill>
                            <a:schemeClr val="tx1"/>
                          </a:solidFill>
                          <a:latin typeface="MS Gothic" charset="-128"/>
                          <a:ea typeface="MS Gothic" charset="-128"/>
                          <a:cs typeface="MS Gothic" charset="-128"/>
                        </a:rPr>
                        <a:t>Rinse mouth with water. Seek medical evaluation promptly.</a:t>
                      </a:r>
                      <a:endParaRPr kumimoji="1" lang="ja-JP" altLang="en-US" sz="800" dirty="0">
                        <a:solidFill>
                          <a:schemeClr val="tx1"/>
                        </a:solidFill>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600" b="1" dirty="0">
                <a:solidFill>
                  <a:schemeClr val="bg1"/>
                </a:solidFill>
                <a:latin typeface="BIZ UDPゴシック" panose="020B0400000000000000" pitchFamily="50" charset="-128"/>
                <a:ea typeface="BIZ UDPゴシック" panose="020B0400000000000000" pitchFamily="50" charset="-128"/>
              </a:rPr>
              <a:t>Dust</a:t>
            </a:r>
            <a:endParaRPr lang="en-US" dirty="0"/>
          </a:p>
        </p:txBody>
      </p:sp>
      <p:pic>
        <p:nvPicPr>
          <p:cNvPr id="2" name="図 1">
            <a:extLst>
              <a:ext uri="{FF2B5EF4-FFF2-40B4-BE49-F238E27FC236}">
                <a16:creationId xmlns:a16="http://schemas.microsoft.com/office/drawing/2014/main" id="{3A38DC6A-D551-4C23-94E5-D2BE93A3D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0590" y="971877"/>
            <a:ext cx="436020" cy="436020"/>
          </a:xfrm>
          <a:prstGeom prst="rect">
            <a:avLst/>
          </a:prstGeom>
        </p:spPr>
      </p:pic>
      <p:pic>
        <p:nvPicPr>
          <p:cNvPr id="6" name="図 5">
            <a:extLst>
              <a:ext uri="{FF2B5EF4-FFF2-40B4-BE49-F238E27FC236}">
                <a16:creationId xmlns:a16="http://schemas.microsoft.com/office/drawing/2014/main" id="{D020A46C-18AC-DC46-E14C-90C1D9C15F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5526" y="966322"/>
            <a:ext cx="436020" cy="434437"/>
          </a:xfrm>
          <a:prstGeom prst="rect">
            <a:avLst/>
          </a:prstGeom>
        </p:spPr>
      </p:pic>
    </p:spTree>
    <p:extLst>
      <p:ext uri="{BB962C8B-B14F-4D97-AF65-F5344CB8AC3E}">
        <p14:creationId xmlns:p14="http://schemas.microsoft.com/office/powerpoint/2010/main" val="2956653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13</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117040161"/>
              </p:ext>
            </p:extLst>
          </p:nvPr>
        </p:nvGraphicFramePr>
        <p:xfrm>
          <a:off x="366276" y="734647"/>
          <a:ext cx="4595097" cy="6311345"/>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596212">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Tetrachloroethylene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err="1">
                          <a:solidFill>
                            <a:schemeClr val="tx1">
                              <a:lumMod val="95000"/>
                              <a:lumOff val="5000"/>
                            </a:schemeClr>
                          </a:solidFill>
                          <a:effectLst/>
                          <a:latin typeface="MS Gothic" charset="-128"/>
                          <a:ea typeface="MS Gothic" charset="-128"/>
                          <a:cs typeface="MS Gothic" charset="-128"/>
                        </a:rPr>
                        <a:t>Cl₂C</a:t>
                      </a:r>
                      <a:r>
                        <a:rPr lang="en-US" altLang="ja-JP" sz="900" u="none" strike="noStrike" dirty="0">
                          <a:solidFill>
                            <a:schemeClr val="tx1">
                              <a:lumMod val="95000"/>
                              <a:lumOff val="5000"/>
                            </a:schemeClr>
                          </a:solidFill>
                          <a:effectLst/>
                          <a:latin typeface="MS Gothic" charset="-128"/>
                          <a:ea typeface="MS Gothic" charset="-128"/>
                          <a:cs typeface="MS Gothic" charset="-128"/>
                        </a:rPr>
                        <a:t>=</a:t>
                      </a:r>
                      <a:r>
                        <a:rPr lang="en-US" altLang="ja-JP" sz="900" u="none" strike="noStrike" dirty="0" err="1">
                          <a:solidFill>
                            <a:schemeClr val="tx1">
                              <a:lumMod val="95000"/>
                              <a:lumOff val="5000"/>
                            </a:schemeClr>
                          </a:solidFill>
                          <a:effectLst/>
                          <a:latin typeface="MS Gothic" charset="-128"/>
                          <a:ea typeface="MS Gothic" charset="-128"/>
                          <a:cs typeface="MS Gothic" charset="-128"/>
                        </a:rPr>
                        <a:t>CCl</a:t>
                      </a:r>
                      <a:r>
                        <a:rPr lang="en-US" altLang="ja-JP" sz="900" u="none" strike="noStrike" dirty="0">
                          <a:solidFill>
                            <a:schemeClr val="tx1">
                              <a:lumMod val="95000"/>
                              <a:lumOff val="5000"/>
                            </a:schemeClr>
                          </a:solidFill>
                          <a:effectLst/>
                          <a:latin typeface="MS Gothic" charset="-128"/>
                          <a:ea typeface="MS Gothic" charset="-128"/>
                          <a:cs typeface="MS Gothic" charset="-128"/>
                        </a:rPr>
                        <a:t>₂</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RN:127-18-4</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566928">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en-US" altLang="ja-JP" sz="800" dirty="0">
                          <a:latin typeface="MS Gothic" charset="-128"/>
                          <a:ea typeface="MS Gothic" charset="-128"/>
                          <a:cs typeface="MS Gothic" charset="-128"/>
                        </a:rPr>
                        <a:t>Possible Diseases</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pPr marL="0" marR="0" lvl="0" indent="0" algn="l"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Anterior eye disorders, Airway disorders, Central nervous system disorders, Peripheral nervous system disorders, Liver disorders, Kidney disorders, Suspected carcinogenicity, Suspected reproductive toxicity</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794628">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ja-JP" sz="800" dirty="0">
                          <a:latin typeface="MS Gothic" charset="-128"/>
                          <a:ea typeface="MS Gothic" charset="-128"/>
                          <a:cs typeface="MS Gothic" charset="-128"/>
                        </a:rPr>
                        <a:t>Eye pain, Tearing, Conjunctival redness, Headache, Head heaviness, Dizziness, Drowsiness, Nausea, Vomiting, General fatigue, Tremor, Sensory abnormalities in limbs, Cough, Shortness of breath, Runny nose, Nasal congestion, Nasal/throat pain, Facial pallor, Palpitations (rapid heartbeat), Jaundice, Hematuria, Abnormal urination (increased or decreased), Edema, Weight loss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23188">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only outdoors or in well‑ventilated areas.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inhale dust or vapor.</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the work area.</a:t>
                      </a:r>
                    </a:p>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container tightly closed.</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release into the environment</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944827">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a:t>
                      </a:r>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Replace gloves after permeation time has passed(or immediately if permeation time is unknown).</a:t>
                      </a: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 </a:t>
                      </a:r>
                    </a:p>
                    <a:p>
                      <a:r>
                        <a:rPr kumimoji="1" lang="en-US" altLang="ja-JP" sz="800" dirty="0">
                          <a:latin typeface="MS Gothic" charset="-128"/>
                          <a:ea typeface="MS Gothic" charset="-128"/>
                          <a:cs typeface="MS Gothic" charset="-128"/>
                        </a:rPr>
                        <a:t>   Nitrile </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 Latex ×, Chloroprene ×, Neoprene </a:t>
                      </a:r>
                      <a:r>
                        <a:rPr kumimoji="1" lang="ja-JP" altLang="en-US" sz="800" dirty="0">
                          <a:latin typeface="MS Gothic" charset="-128"/>
                          <a:ea typeface="MS Gothic" charset="-128"/>
                          <a:cs typeface="MS Gothic" charset="-128"/>
                        </a:rPr>
                        <a:t>〇</a:t>
                      </a:r>
                      <a:endParaRPr kumimoji="1" lang="en-US" altLang="ja-JP" sz="800" dirty="0">
                        <a:latin typeface="MS Gothic" charset="-128"/>
                        <a:ea typeface="MS Gothic" charset="-128"/>
                        <a:cs typeface="MS Gothic" charset="-128"/>
                      </a:endParaRPr>
                    </a:p>
                    <a:p>
                      <a:r>
                        <a:rPr kumimoji="1" lang="en-US" altLang="ja-JP" sz="800" dirty="0">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where high vapor levels may occur, such as third‑control‑area zones or locations where vapors escape due to leakage.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Organic vapor respirator(Select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99196">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to fresh air and allow rest in a position comfortable for breathing.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 if feeling unwell.</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510233">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skin with plenty of water and soap.</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 if irritation occurs.</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Remove contaminated clothing and wash it before reuse.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466344">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cautiously with water for several minutes. Remove contact lenses if easy. Continue rinsing.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 if irritation persists.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mouth.</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 if feeling unwell.</a:t>
                      </a:r>
                    </a:p>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kumimoji="1" lang="en-US" altLang="ja-JP" sz="1600" b="1" dirty="0">
                <a:latin typeface="BIZ UDPゴシック" panose="020B0400000000000000" pitchFamily="50" charset="-128"/>
                <a:ea typeface="BIZ UDPゴシック" panose="020B0400000000000000" pitchFamily="50" charset="-128"/>
              </a:rPr>
              <a:t>Class II Organic Solvents</a:t>
            </a:r>
            <a:endParaRPr lang="en-US" dirty="0"/>
          </a:p>
        </p:txBody>
      </p:sp>
      <p:pic>
        <p:nvPicPr>
          <p:cNvPr id="2" name="図 1">
            <a:extLst>
              <a:ext uri="{FF2B5EF4-FFF2-40B4-BE49-F238E27FC236}">
                <a16:creationId xmlns:a16="http://schemas.microsoft.com/office/drawing/2014/main" id="{74D2E71C-9A21-8651-2BE0-88ABE1910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3687" y="965531"/>
            <a:ext cx="436020" cy="436020"/>
          </a:xfrm>
          <a:prstGeom prst="rect">
            <a:avLst/>
          </a:prstGeom>
        </p:spPr>
      </p:pic>
      <p:pic>
        <p:nvPicPr>
          <p:cNvPr id="8" name="図 7">
            <a:extLst>
              <a:ext uri="{FF2B5EF4-FFF2-40B4-BE49-F238E27FC236}">
                <a16:creationId xmlns:a16="http://schemas.microsoft.com/office/drawing/2014/main" id="{6DEE39FB-DF95-5A9C-3DF0-40936678CE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9401" y="966322"/>
            <a:ext cx="436020" cy="434437"/>
          </a:xfrm>
          <a:prstGeom prst="rect">
            <a:avLst/>
          </a:prstGeom>
        </p:spPr>
      </p:pic>
      <p:pic>
        <p:nvPicPr>
          <p:cNvPr id="10" name="図 9">
            <a:extLst>
              <a:ext uri="{FF2B5EF4-FFF2-40B4-BE49-F238E27FC236}">
                <a16:creationId xmlns:a16="http://schemas.microsoft.com/office/drawing/2014/main" id="{4F8E6D84-BF86-2FC5-E642-EC6A029E44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2841" y="966322"/>
            <a:ext cx="436019" cy="434437"/>
          </a:xfrm>
          <a:prstGeom prst="rect">
            <a:avLst/>
          </a:prstGeom>
        </p:spPr>
      </p:pic>
    </p:spTree>
    <p:extLst>
      <p:ext uri="{BB962C8B-B14F-4D97-AF65-F5344CB8AC3E}">
        <p14:creationId xmlns:p14="http://schemas.microsoft.com/office/powerpoint/2010/main" val="13273620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130</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506284096"/>
              </p:ext>
            </p:extLst>
          </p:nvPr>
        </p:nvGraphicFramePr>
        <p:xfrm>
          <a:off x="366277" y="734647"/>
          <a:ext cx="4593074" cy="6413789"/>
        </p:xfrm>
        <a:graphic>
          <a:graphicData uri="http://schemas.openxmlformats.org/drawingml/2006/table">
            <a:tbl>
              <a:tblPr firstRow="1" bandRow="1">
                <a:tableStyleId>{2D5ABB26-0587-4C30-8999-92F81FD0307C}</a:tableStyleId>
              </a:tblPr>
              <a:tblGrid>
                <a:gridCol w="571623">
                  <a:extLst>
                    <a:ext uri="{9D8B030D-6E8A-4147-A177-3AD203B41FA5}">
                      <a16:colId xmlns:a16="http://schemas.microsoft.com/office/drawing/2014/main" val="20000"/>
                    </a:ext>
                  </a:extLst>
                </a:gridCol>
                <a:gridCol w="602149">
                  <a:extLst>
                    <a:ext uri="{9D8B030D-6E8A-4147-A177-3AD203B41FA5}">
                      <a16:colId xmlns:a16="http://schemas.microsoft.com/office/drawing/2014/main" val="20001"/>
                    </a:ext>
                  </a:extLst>
                </a:gridCol>
                <a:gridCol w="411767">
                  <a:extLst>
                    <a:ext uri="{9D8B030D-6E8A-4147-A177-3AD203B41FA5}">
                      <a16:colId xmlns:a16="http://schemas.microsoft.com/office/drawing/2014/main" val="20002"/>
                    </a:ext>
                  </a:extLst>
                </a:gridCol>
                <a:gridCol w="3007535">
                  <a:extLst>
                    <a:ext uri="{9D8B030D-6E8A-4147-A177-3AD203B41FA5}">
                      <a16:colId xmlns:a16="http://schemas.microsoft.com/office/drawing/2014/main" val="20003"/>
                    </a:ext>
                  </a:extLst>
                </a:gridCol>
              </a:tblGrid>
              <a:tr h="262049">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Dioxin(TCD)</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12</a:t>
                      </a:r>
                      <a:r>
                        <a:rPr lang="en-US" altLang="ja-JP" sz="900" u="none" strike="noStrike" dirty="0">
                          <a:solidFill>
                            <a:schemeClr val="tx1">
                              <a:lumMod val="95000"/>
                              <a:lumOff val="5000"/>
                            </a:schemeClr>
                          </a:solidFill>
                          <a:effectLst/>
                          <a:latin typeface="MS Gothic" charset="-128"/>
                          <a:ea typeface="MS Gothic" charset="-128"/>
                          <a:cs typeface="MS Gothic" charset="-128"/>
                        </a:rPr>
                        <a:t>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4</a:t>
                      </a:r>
                      <a:r>
                        <a:rPr lang="en-US" altLang="ja-JP" sz="900" u="none" strike="noStrike" dirty="0">
                          <a:solidFill>
                            <a:schemeClr val="tx1">
                              <a:lumMod val="95000"/>
                              <a:lumOff val="5000"/>
                            </a:schemeClr>
                          </a:solidFill>
                          <a:effectLst/>
                          <a:latin typeface="MS Gothic" charset="-128"/>
                          <a:ea typeface="MS Gothic" charset="-128"/>
                          <a:cs typeface="MS Gothic" charset="-128"/>
                        </a:rPr>
                        <a:t>Cl</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4</a:t>
                      </a:r>
                      <a:r>
                        <a:rPr lang="en-US" altLang="ja-JP" sz="900" u="none" strike="noStrike" dirty="0">
                          <a:solidFill>
                            <a:schemeClr val="tx1">
                              <a:lumMod val="95000"/>
                              <a:lumOff val="5000"/>
                            </a:schemeClr>
                          </a:solidFill>
                          <a:effectLst/>
                          <a:latin typeface="MS Gothic" charset="-128"/>
                          <a:ea typeface="MS Gothic" charset="-128"/>
                          <a:cs typeface="MS Gothic" charset="-128"/>
                        </a:rPr>
                        <a:t>O</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2</a:t>
                      </a:r>
                      <a:endParaRPr lang="en-US" altLang="ja-JP" sz="900" u="none" strike="noStrike" baseline="0"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RN:1746-01-6(TCD)</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5217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700" dirty="0">
                          <a:latin typeface="MS Gothic" charset="-128"/>
                          <a:ea typeface="MS Gothic" charset="-128"/>
                          <a:cs typeface="MS Gothic" charset="-128"/>
                        </a:rPr>
                        <a:t>Anterior eye disorders, Skin disorders(e.g. chloracne), Liver damage, Kidney damage, Hematologic disorders, Immune system disorders, Urinary system disorders, Endocrine disruption, Carcinogenicity risk, Reproductive toxicity risk, Nervous system disorders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795528">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700" dirty="0">
                          <a:latin typeface="MS Gothic" charset="-128"/>
                          <a:ea typeface="MS Gothic" charset="-128"/>
                          <a:cs typeface="MS Gothic" charset="-128"/>
                        </a:rPr>
                        <a:t>Eye pain, Tearing, Conjunctival redness, Dermatitis, Itching, Erythema, Chloracne(acneiform eruptions), Headache, Head heaviness, Dizziness, Drowsiness, Nausea, Vomiting, General fatigue, Sensory and motor disturbances of the limbs, Easy fatigability, Jaundice, Hematuria, Frequent urination, Painful urination, Lower abdominal pain, Sensation of incomplete voiding, Dry mouth, Polydipsia, Polyuria, Pallor, Palpitations, Unsteadiness, Weight loss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740664">
                <a:tc>
                  <a:txBody>
                    <a:bodyPr/>
                    <a:lstStyle/>
                    <a:p>
                      <a:pPr algn="ctr"/>
                      <a:r>
                        <a:rPr kumimoji="1" lang="en-US" altLang="ja-JP" sz="750" dirty="0">
                          <a:latin typeface="MS Gothic" charset="-128"/>
                          <a:ea typeface="MS Gothic" charset="-128"/>
                          <a:cs typeface="MS Gothic" charset="-128"/>
                        </a:rPr>
                        <a:t>Handling Precautions</a:t>
                      </a:r>
                      <a:br>
                        <a:rPr kumimoji="1" lang="en-US" altLang="ja-JP" sz="750" dirty="0">
                          <a:latin typeface="MS Gothic" charset="-128"/>
                          <a:ea typeface="MS Gothic" charset="-128"/>
                          <a:cs typeface="MS Gothic" charset="-128"/>
                        </a:rPr>
                      </a:br>
                      <a:r>
                        <a:rPr kumimoji="1" lang="en-US" altLang="ja-JP" sz="600" dirty="0">
                          <a:latin typeface="MS Gothic" charset="-128"/>
                          <a:ea typeface="MS Gothic" charset="-128"/>
                          <a:cs typeface="MS Gothic" charset="-128"/>
                        </a:rPr>
                        <a:t>(TCD)</a:t>
                      </a:r>
                      <a:endParaRPr kumimoji="1" lang="ja-JP" altLang="en-US" sz="6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700" dirty="0">
                          <a:solidFill>
                            <a:schemeClr val="tx1"/>
                          </a:solidFill>
                          <a:latin typeface="MS Gothic" charset="-128"/>
                          <a:ea typeface="MS Gothic" charset="-128"/>
                          <a:cs typeface="MS Gothic" charset="-128"/>
                        </a:rPr>
                        <a:t>・</a:t>
                      </a:r>
                      <a:r>
                        <a:rPr kumimoji="1" lang="en-US" altLang="ja-JP" sz="700" dirty="0">
                          <a:solidFill>
                            <a:schemeClr val="tx1"/>
                          </a:solidFill>
                          <a:latin typeface="MS Gothic" charset="-128"/>
                          <a:ea typeface="MS Gothic" charset="-128"/>
                          <a:cs typeface="MS Gothic" charset="-128"/>
                        </a:rPr>
                        <a:t>Wash hands thoroughly after handling.</a:t>
                      </a:r>
                    </a:p>
                    <a:p>
                      <a:r>
                        <a:rPr kumimoji="1" lang="ja-JP" altLang="en-US" sz="700" dirty="0">
                          <a:solidFill>
                            <a:schemeClr val="tx1"/>
                          </a:solidFill>
                          <a:latin typeface="MS Gothic" charset="-128"/>
                          <a:ea typeface="MS Gothic" charset="-128"/>
                          <a:cs typeface="MS Gothic" charset="-128"/>
                        </a:rPr>
                        <a:t>・</a:t>
                      </a:r>
                      <a:r>
                        <a:rPr kumimoji="1" lang="en-US" altLang="ja-JP" sz="700" dirty="0">
                          <a:solidFill>
                            <a:schemeClr val="tx1"/>
                          </a:solidFill>
                          <a:latin typeface="MS Gothic" charset="-128"/>
                          <a:ea typeface="MS Gothic" charset="-128"/>
                          <a:cs typeface="MS Gothic" charset="-128"/>
                        </a:rPr>
                        <a:t>Do not eat, drink or smoke in the work area.</a:t>
                      </a:r>
                    </a:p>
                    <a:p>
                      <a:r>
                        <a:rPr kumimoji="1" lang="ja-JP" altLang="en-US" sz="700" dirty="0">
                          <a:solidFill>
                            <a:schemeClr val="tx1"/>
                          </a:solidFill>
                          <a:latin typeface="MS Gothic" charset="-128"/>
                          <a:ea typeface="MS Gothic" charset="-128"/>
                          <a:cs typeface="MS Gothic" charset="-128"/>
                        </a:rPr>
                        <a:t>・</a:t>
                      </a:r>
                      <a:r>
                        <a:rPr kumimoji="1" lang="en-US" altLang="ja-JP" sz="700" dirty="0">
                          <a:solidFill>
                            <a:schemeClr val="tx1"/>
                          </a:solidFill>
                          <a:latin typeface="MS Gothic" charset="-128"/>
                          <a:ea typeface="MS Gothic" charset="-128"/>
                          <a:cs typeface="MS Gothic" charset="-128"/>
                        </a:rPr>
                        <a:t>Avoid any contact with eyes, skin or clothing.</a:t>
                      </a:r>
                    </a:p>
                    <a:p>
                      <a:r>
                        <a:rPr kumimoji="1" lang="ja-JP" altLang="en-US" sz="700" dirty="0">
                          <a:solidFill>
                            <a:schemeClr val="tx1"/>
                          </a:solidFill>
                          <a:latin typeface="MS Gothic" charset="-128"/>
                          <a:ea typeface="MS Gothic" charset="-128"/>
                          <a:cs typeface="MS Gothic" charset="-128"/>
                        </a:rPr>
                        <a:t>・</a:t>
                      </a:r>
                      <a:r>
                        <a:rPr kumimoji="1" lang="en-US" altLang="ja-JP" sz="700" dirty="0">
                          <a:solidFill>
                            <a:schemeClr val="tx1"/>
                          </a:solidFill>
                          <a:latin typeface="MS Gothic" charset="-128"/>
                          <a:ea typeface="MS Gothic" charset="-128"/>
                          <a:cs typeface="MS Gothic" charset="-128"/>
                        </a:rPr>
                        <a:t>Do not inhale dust or vapors.</a:t>
                      </a:r>
                    </a:p>
                    <a:p>
                      <a:r>
                        <a:rPr kumimoji="1" lang="ja-JP" altLang="en-US" sz="700" dirty="0">
                          <a:solidFill>
                            <a:schemeClr val="tx1"/>
                          </a:solidFill>
                          <a:latin typeface="MS Gothic" charset="-128"/>
                          <a:ea typeface="MS Gothic" charset="-128"/>
                          <a:cs typeface="MS Gothic" charset="-128"/>
                        </a:rPr>
                        <a:t>・</a:t>
                      </a:r>
                      <a:r>
                        <a:rPr kumimoji="1" lang="en-US" altLang="ja-JP" sz="700" dirty="0">
                          <a:solidFill>
                            <a:schemeClr val="tx1"/>
                          </a:solidFill>
                          <a:latin typeface="MS Gothic" charset="-128"/>
                          <a:ea typeface="MS Gothic" charset="-128"/>
                          <a:cs typeface="MS Gothic" charset="-128"/>
                        </a:rPr>
                        <a:t>Pregnant or nursing personnel must avoid exposure.</a:t>
                      </a:r>
                    </a:p>
                    <a:p>
                      <a:r>
                        <a:rPr kumimoji="1" lang="ja-JP" altLang="en-US" sz="700" dirty="0">
                          <a:solidFill>
                            <a:schemeClr val="tx1"/>
                          </a:solidFill>
                          <a:latin typeface="MS Gothic" charset="-128"/>
                          <a:ea typeface="MS Gothic" charset="-128"/>
                          <a:cs typeface="MS Gothic" charset="-128"/>
                        </a:rPr>
                        <a:t>・</a:t>
                      </a:r>
                      <a:r>
                        <a:rPr kumimoji="1" lang="en-US" altLang="ja-JP" sz="700" dirty="0">
                          <a:solidFill>
                            <a:schemeClr val="tx1"/>
                          </a:solidFill>
                          <a:latin typeface="MS Gothic" charset="-128"/>
                          <a:ea typeface="MS Gothic" charset="-128"/>
                          <a:cs typeface="MS Gothic" charset="-128"/>
                        </a:rPr>
                        <a:t>Use only outdoors or in a well-ventilated area.</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365760">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pPr marL="0" marR="0" lvl="0" indent="0" algn="l" defTabSz="399593" rtl="0" eaLnBrk="1" fontAlgn="auto" latinLnBrk="0" hangingPunct="1">
                        <a:lnSpc>
                          <a:spcPct val="100000"/>
                        </a:lnSpc>
                        <a:spcBef>
                          <a:spcPts val="0"/>
                        </a:spcBef>
                        <a:spcAft>
                          <a:spcPts val="0"/>
                        </a:spcAft>
                        <a:buClrTx/>
                        <a:buSzTx/>
                        <a:buFontTx/>
                        <a:buNone/>
                        <a:tabLst/>
                        <a:defRPr/>
                      </a:pPr>
                      <a:r>
                        <a:rPr kumimoji="1" lang="en-US" altLang="ja-JP" sz="700" b="0" dirty="0">
                          <a:solidFill>
                            <a:schemeClr val="tx1"/>
                          </a:solidFill>
                          <a:latin typeface="MS Gothic" charset="-128"/>
                          <a:ea typeface="MS Gothic" charset="-128"/>
                          <a:cs typeface="MS Gothic" charset="-128"/>
                        </a:rPr>
                        <a:t>Laboratory coat or work clothing, protective goggles, protective gloves.(</a:t>
                      </a:r>
                      <a:r>
                        <a:rPr kumimoji="1" lang="en-US" altLang="ja-JP" sz="700" dirty="0">
                          <a:latin typeface="MS Gothic" charset="-128"/>
                          <a:ea typeface="MS Gothic" charset="-128"/>
                          <a:cs typeface="MS Gothic" charset="-128"/>
                        </a:rPr>
                        <a:t>Select suitable type based on work conditions or consult the manufacturer)</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700" dirty="0">
                          <a:latin typeface="MS Gothic" charset="-128"/>
                          <a:ea typeface="MS Gothic" charset="-128"/>
                          <a:cs typeface="MS Gothic" charset="-128"/>
                        </a:rPr>
                        <a:t>Any area where dioxin exposure is possible</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700" dirty="0">
                          <a:latin typeface="MS Gothic" charset="-128"/>
                          <a:ea typeface="MS Gothic" charset="-128"/>
                          <a:cs typeface="MS Gothic" charset="-128"/>
                        </a:rPr>
                        <a:t>Organic–gas cartridge respirator with dust filter(Select suitable type based on work conditions or consult the manufacturer.)</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a:t>
                      </a:r>
                      <a:br>
                        <a:rPr kumimoji="1" lang="en-US" altLang="ja-JP" sz="750" dirty="0">
                          <a:latin typeface="MS Gothic" charset="-128"/>
                          <a:ea typeface="MS Gothic" charset="-128"/>
                          <a:cs typeface="MS Gothic" charset="-128"/>
                        </a:rPr>
                      </a:br>
                      <a:r>
                        <a:rPr kumimoji="1" lang="en-US" altLang="ja-JP" sz="600" dirty="0">
                          <a:latin typeface="MS Gothic" charset="-128"/>
                          <a:ea typeface="MS Gothic" charset="-128"/>
                          <a:cs typeface="MS Gothic" charset="-128"/>
                        </a:rPr>
                        <a:t>(TCD)</a:t>
                      </a:r>
                      <a:endParaRPr kumimoji="1" lang="ja-JP" altLang="en-US" sz="6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solidFill>
                            <a:schemeClr val="tx1"/>
                          </a:solidFill>
                          <a:latin typeface="MS Gothic" charset="-128"/>
                          <a:ea typeface="MS Gothic" charset="-128"/>
                          <a:cs typeface="MS Gothic" charset="-128"/>
                        </a:rPr>
                        <a:t>・</a:t>
                      </a:r>
                      <a:r>
                        <a:rPr kumimoji="1" lang="en-US" altLang="ja-JP" sz="700" dirty="0">
                          <a:solidFill>
                            <a:schemeClr val="tx1"/>
                          </a:solidFill>
                          <a:latin typeface="MS Gothic" charset="-128"/>
                          <a:ea typeface="MS Gothic" charset="-128"/>
                          <a:cs typeface="MS Gothic" charset="-128"/>
                        </a:rPr>
                        <a:t>Move the victim to fresh air and keep them resting in a position that eases breathing.</a:t>
                      </a:r>
                      <a:br>
                        <a:rPr kumimoji="1" lang="en-US" altLang="ja-JP" sz="700" dirty="0">
                          <a:solidFill>
                            <a:schemeClr val="tx1"/>
                          </a:solidFill>
                          <a:latin typeface="MS Gothic" charset="-128"/>
                          <a:ea typeface="MS Gothic" charset="-128"/>
                          <a:cs typeface="MS Gothic" charset="-128"/>
                        </a:rPr>
                      </a:br>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Call a physician immediately.</a:t>
                      </a:r>
                      <a:endParaRPr kumimoji="1" lang="ja-JP" altLang="en-US" sz="700" dirty="0">
                        <a:latin typeface="MS Gothic" charset="-128"/>
                        <a:ea typeface="MS Gothic" charset="-128"/>
                        <a:cs typeface="MS Gothic" charset="-128"/>
                      </a:endParaRPr>
                    </a:p>
                    <a:p>
                      <a:r>
                        <a:rPr kumimoji="1" lang="ja-JP" altLang="en-US" sz="700" dirty="0">
                          <a:solidFill>
                            <a:schemeClr val="tx1"/>
                          </a:solidFill>
                          <a:latin typeface="MS Gothic" charset="-128"/>
                          <a:ea typeface="MS Gothic" charset="-128"/>
                          <a:cs typeface="MS Gothic" charset="-128"/>
                        </a:rPr>
                        <a:t>・</a:t>
                      </a:r>
                      <a:r>
                        <a:rPr kumimoji="1" lang="en-US" altLang="ja-JP" sz="700" dirty="0">
                          <a:solidFill>
                            <a:schemeClr val="tx1"/>
                          </a:solidFill>
                          <a:latin typeface="MS Gothic" charset="-128"/>
                          <a:ea typeface="MS Gothic" charset="-128"/>
                          <a:cs typeface="MS Gothic" charset="-128"/>
                        </a:rPr>
                        <a:t>If symptoms such as respiratory distress develop, obtain medical examination and treatment.</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876492">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solidFill>
                            <a:schemeClr val="tx1"/>
                          </a:solidFill>
                          <a:latin typeface="MS Gothic" charset="-128"/>
                          <a:ea typeface="MS Gothic" charset="-128"/>
                          <a:cs typeface="MS Gothic" charset="-128"/>
                        </a:rPr>
                        <a:t>・</a:t>
                      </a:r>
                      <a:r>
                        <a:rPr kumimoji="1" lang="en-US" altLang="ja-JP" sz="700" dirty="0">
                          <a:solidFill>
                            <a:schemeClr val="tx1"/>
                          </a:solidFill>
                          <a:latin typeface="MS Gothic" charset="-128"/>
                          <a:ea typeface="MS Gothic" charset="-128"/>
                          <a:cs typeface="MS Gothic" charset="-128"/>
                        </a:rPr>
                        <a:t>Contact a physician immediately.</a:t>
                      </a:r>
                      <a:endParaRPr kumimoji="1" lang="ja-JP" altLang="en-US" sz="700" dirty="0">
                        <a:latin typeface="MS Gothic" charset="-128"/>
                        <a:ea typeface="MS Gothic" charset="-128"/>
                        <a:cs typeface="MS Gothic" charset="-128"/>
                      </a:endParaRPr>
                    </a:p>
                    <a:p>
                      <a:r>
                        <a:rPr kumimoji="1" lang="ja-JP" altLang="en-US" sz="700" dirty="0">
                          <a:solidFill>
                            <a:schemeClr val="tx1"/>
                          </a:solidFill>
                          <a:latin typeface="MS Gothic" charset="-128"/>
                          <a:ea typeface="MS Gothic" charset="-128"/>
                          <a:cs typeface="MS Gothic" charset="-128"/>
                        </a:rPr>
                        <a:t>・</a:t>
                      </a:r>
                      <a:r>
                        <a:rPr kumimoji="1" lang="en-US" altLang="ja-JP" sz="700" dirty="0">
                          <a:solidFill>
                            <a:schemeClr val="tx1"/>
                          </a:solidFill>
                          <a:latin typeface="MS Gothic" charset="-128"/>
                          <a:ea typeface="MS Gothic" charset="-128"/>
                          <a:cs typeface="MS Gothic" charset="-128"/>
                        </a:rPr>
                        <a:t>While protecting yourself, remove the victim from the source of contamination.</a:t>
                      </a:r>
                      <a:r>
                        <a:rPr kumimoji="1" lang="ja-JP" altLang="en-US" sz="700" dirty="0">
                          <a:latin typeface="MS Gothic" charset="-128"/>
                          <a:ea typeface="MS Gothic" charset="-128"/>
                          <a:cs typeface="MS Gothic" charset="-128"/>
                        </a:rPr>
                        <a:t> </a:t>
                      </a:r>
                      <a:endParaRPr kumimoji="1" lang="en-US" altLang="ja-JP" sz="700" dirty="0">
                        <a:latin typeface="MS Gothic" charset="-128"/>
                        <a:ea typeface="MS Gothic" charset="-128"/>
                        <a:cs typeface="MS Gothic" charset="-128"/>
                      </a:endParaRPr>
                    </a:p>
                    <a:p>
                      <a:r>
                        <a:rPr kumimoji="1" lang="ja-JP" altLang="en-US" sz="700" dirty="0">
                          <a:solidFill>
                            <a:schemeClr val="tx1"/>
                          </a:solidFill>
                          <a:latin typeface="MS Gothic" charset="-128"/>
                          <a:ea typeface="MS Gothic" charset="-128"/>
                          <a:cs typeface="MS Gothic" charset="-128"/>
                        </a:rPr>
                        <a:t>・</a:t>
                      </a:r>
                      <a:r>
                        <a:rPr kumimoji="1" lang="en-US" altLang="ja-JP" sz="700" dirty="0">
                          <a:solidFill>
                            <a:schemeClr val="tx1"/>
                          </a:solidFill>
                          <a:latin typeface="MS Gothic" charset="-128"/>
                          <a:ea typeface="MS Gothic" charset="-128"/>
                          <a:cs typeface="MS Gothic" charset="-128"/>
                        </a:rPr>
                        <a:t>Immediately remove all contaminated clothing.</a:t>
                      </a:r>
                      <a:endParaRPr kumimoji="1" lang="ja-JP" altLang="en-US" sz="700" dirty="0">
                        <a:latin typeface="MS Gothic" charset="-128"/>
                        <a:ea typeface="MS Gothic" charset="-128"/>
                        <a:cs typeface="MS Gothic" charset="-128"/>
                      </a:endParaRPr>
                    </a:p>
                    <a:p>
                      <a:r>
                        <a:rPr kumimoji="1" lang="ja-JP" altLang="en-US" sz="700" dirty="0">
                          <a:solidFill>
                            <a:schemeClr val="tx1"/>
                          </a:solidFill>
                          <a:latin typeface="MS Gothic" charset="-128"/>
                          <a:ea typeface="MS Gothic" charset="-128"/>
                          <a:cs typeface="MS Gothic" charset="-128"/>
                        </a:rPr>
                        <a:t>・</a:t>
                      </a:r>
                      <a:r>
                        <a:rPr kumimoji="1" lang="en-US" altLang="ja-JP" sz="700" dirty="0">
                          <a:solidFill>
                            <a:schemeClr val="tx1"/>
                          </a:solidFill>
                          <a:latin typeface="MS Gothic" charset="-128"/>
                          <a:ea typeface="MS Gothic" charset="-128"/>
                          <a:cs typeface="MS Gothic" charset="-128"/>
                        </a:rPr>
                        <a:t> Rinse the affected skin thoroughly under running water or shower, then wash gently with soap and water.</a:t>
                      </a:r>
                      <a:r>
                        <a:rPr kumimoji="1" lang="ja-JP" altLang="en-US" sz="700" dirty="0">
                          <a:latin typeface="MS Gothic" charset="-128"/>
                          <a:ea typeface="MS Gothic" charset="-128"/>
                          <a:cs typeface="MS Gothic" charset="-128"/>
                        </a:rPr>
                        <a:t> </a:t>
                      </a:r>
                      <a:endParaRPr kumimoji="1" lang="en-US" altLang="ja-JP" sz="700" dirty="0">
                        <a:latin typeface="MS Gothic" charset="-128"/>
                        <a:ea typeface="MS Gothic" charset="-128"/>
                        <a:cs typeface="MS Gothic" charset="-128"/>
                      </a:endParaRPr>
                    </a:p>
                    <a:p>
                      <a:r>
                        <a:rPr kumimoji="1" lang="ja-JP" altLang="en-US" sz="700" dirty="0">
                          <a:solidFill>
                            <a:schemeClr val="tx1"/>
                          </a:solidFill>
                          <a:latin typeface="MS Gothic" charset="-128"/>
                          <a:ea typeface="MS Gothic" charset="-128"/>
                          <a:cs typeface="MS Gothic" charset="-128"/>
                        </a:rPr>
                        <a:t>・</a:t>
                      </a:r>
                      <a:r>
                        <a:rPr kumimoji="1" lang="en-US" altLang="ja-JP" sz="700" dirty="0">
                          <a:solidFill>
                            <a:schemeClr val="tx1"/>
                          </a:solidFill>
                          <a:latin typeface="MS Gothic" charset="-128"/>
                          <a:ea typeface="MS Gothic" charset="-128"/>
                          <a:cs typeface="MS Gothic" charset="-128"/>
                        </a:rPr>
                        <a:t>Do NOT use alcohol, gasoline, or any other solvents.</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319932">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solidFill>
                            <a:schemeClr val="tx1"/>
                          </a:solidFill>
                          <a:latin typeface="MS Gothic" charset="-128"/>
                          <a:ea typeface="MS Gothic" charset="-128"/>
                          <a:cs typeface="MS Gothic" charset="-128"/>
                        </a:rPr>
                        <a:t>・</a:t>
                      </a:r>
                      <a:r>
                        <a:rPr kumimoji="1" lang="en-US" altLang="ja-JP" sz="700" dirty="0">
                          <a:solidFill>
                            <a:schemeClr val="tx1"/>
                          </a:solidFill>
                          <a:latin typeface="MS Gothic" charset="-128"/>
                          <a:ea typeface="MS Gothic" charset="-128"/>
                          <a:cs typeface="MS Gothic" charset="-128"/>
                        </a:rPr>
                        <a:t>Contact a physician immediately.</a:t>
                      </a:r>
                      <a:endParaRPr kumimoji="1" lang="ja-JP" altLang="en-US" sz="700" dirty="0">
                        <a:latin typeface="MS Gothic" charset="-128"/>
                        <a:ea typeface="MS Gothic" charset="-128"/>
                        <a:cs typeface="MS Gothic" charset="-128"/>
                      </a:endParaRPr>
                    </a:p>
                    <a:p>
                      <a:r>
                        <a:rPr kumimoji="1" lang="ja-JP" altLang="en-US" sz="700" dirty="0">
                          <a:solidFill>
                            <a:schemeClr val="tx1"/>
                          </a:solidFill>
                          <a:latin typeface="MS Gothic" charset="-128"/>
                          <a:ea typeface="MS Gothic" charset="-128"/>
                          <a:cs typeface="MS Gothic" charset="-128"/>
                        </a:rPr>
                        <a:t>・</a:t>
                      </a:r>
                      <a:r>
                        <a:rPr kumimoji="1" lang="en-US" altLang="ja-JP" sz="700" dirty="0">
                          <a:solidFill>
                            <a:schemeClr val="tx1"/>
                          </a:solidFill>
                          <a:latin typeface="MS Gothic" charset="-128"/>
                          <a:ea typeface="MS Gothic" charset="-128"/>
                          <a:cs typeface="MS Gothic" charset="-128"/>
                        </a:rPr>
                        <a:t>Hold the eyelids wide open and flush the eye with running water for at least 10 minutes.</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680088">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solidFill>
                            <a:schemeClr val="tx1"/>
                          </a:solidFill>
                          <a:latin typeface="MS Gothic" charset="-128"/>
                          <a:ea typeface="MS Gothic" charset="-128"/>
                          <a:cs typeface="MS Gothic" charset="-128"/>
                        </a:rPr>
                        <a:t>・</a:t>
                      </a:r>
                      <a:r>
                        <a:rPr kumimoji="1" lang="en-US" altLang="ja-JP" sz="700" dirty="0">
                          <a:solidFill>
                            <a:schemeClr val="tx1"/>
                          </a:solidFill>
                          <a:latin typeface="MS Gothic" charset="-128"/>
                          <a:ea typeface="MS Gothic" charset="-128"/>
                          <a:cs typeface="MS Gothic" charset="-128"/>
                        </a:rPr>
                        <a:t>Contact a physician immediately.</a:t>
                      </a:r>
                      <a:endParaRPr kumimoji="1" lang="ja-JP" altLang="en-US" sz="700" dirty="0">
                        <a:latin typeface="MS Gothic" charset="-128"/>
                        <a:ea typeface="MS Gothic" charset="-128"/>
                        <a:cs typeface="MS Gothic" charset="-128"/>
                      </a:endParaRPr>
                    </a:p>
                    <a:p>
                      <a:r>
                        <a:rPr kumimoji="1" lang="ja-JP" altLang="en-US" sz="700" dirty="0">
                          <a:solidFill>
                            <a:schemeClr val="tx1"/>
                          </a:solidFill>
                          <a:latin typeface="MS Gothic" charset="-128"/>
                          <a:ea typeface="MS Gothic" charset="-128"/>
                          <a:cs typeface="MS Gothic" charset="-128"/>
                        </a:rPr>
                        <a:t>・</a:t>
                      </a:r>
                      <a:r>
                        <a:rPr kumimoji="1" lang="en-US" altLang="ja-JP" sz="700" dirty="0">
                          <a:solidFill>
                            <a:schemeClr val="tx1"/>
                          </a:solidFill>
                          <a:latin typeface="MS Gothic" charset="-128"/>
                          <a:ea typeface="MS Gothic" charset="-128"/>
                          <a:cs typeface="MS Gothic" charset="-128"/>
                        </a:rPr>
                        <a:t>Rinse mouth and have the victim spit out any liquid.</a:t>
                      </a:r>
                      <a:endParaRPr kumimoji="1" lang="ja-JP" altLang="en-US" sz="700" dirty="0">
                        <a:latin typeface="MS Gothic" charset="-128"/>
                        <a:ea typeface="MS Gothic" charset="-128"/>
                        <a:cs typeface="MS Gothic" charset="-128"/>
                      </a:endParaRPr>
                    </a:p>
                    <a:p>
                      <a:r>
                        <a:rPr kumimoji="1" lang="ja-JP" altLang="en-US" sz="700" dirty="0">
                          <a:solidFill>
                            <a:schemeClr val="tx1"/>
                          </a:solidFill>
                          <a:latin typeface="MS Gothic" charset="-128"/>
                          <a:ea typeface="MS Gothic" charset="-128"/>
                          <a:cs typeface="MS Gothic" charset="-128"/>
                        </a:rPr>
                        <a:t>・</a:t>
                      </a:r>
                      <a:r>
                        <a:rPr kumimoji="1" lang="en-US" altLang="ja-JP" sz="700" dirty="0">
                          <a:solidFill>
                            <a:schemeClr val="tx1"/>
                          </a:solidFill>
                          <a:latin typeface="MS Gothic" charset="-128"/>
                          <a:ea typeface="MS Gothic" charset="-128"/>
                          <a:cs typeface="MS Gothic" charset="-128"/>
                        </a:rPr>
                        <a:t>If the victim is conscious, give 1–2 glasses of water to drink and induce vomiting.</a:t>
                      </a:r>
                      <a:r>
                        <a:rPr kumimoji="1" lang="ja-JP" altLang="en-US" sz="700" dirty="0">
                          <a:latin typeface="MS Gothic" charset="-128"/>
                          <a:ea typeface="MS Gothic" charset="-128"/>
                          <a:cs typeface="MS Gothic" charset="-128"/>
                        </a:rPr>
                        <a:t> </a:t>
                      </a:r>
                    </a:p>
                    <a:p>
                      <a:r>
                        <a:rPr kumimoji="1" lang="ja-JP" altLang="en-US" sz="700" dirty="0">
                          <a:solidFill>
                            <a:schemeClr val="tx1"/>
                          </a:solidFill>
                          <a:latin typeface="MS Gothic" charset="-128"/>
                          <a:ea typeface="MS Gothic" charset="-128"/>
                          <a:cs typeface="MS Gothic" charset="-128"/>
                        </a:rPr>
                        <a:t>・</a:t>
                      </a:r>
                      <a:r>
                        <a:rPr kumimoji="1" lang="en-US" altLang="ja-JP" sz="700" dirty="0">
                          <a:solidFill>
                            <a:schemeClr val="tx1"/>
                          </a:solidFill>
                          <a:latin typeface="MS Gothic" charset="-128"/>
                          <a:ea typeface="MS Gothic" charset="-128"/>
                          <a:cs typeface="MS Gothic" charset="-128"/>
                        </a:rPr>
                        <a:t>Be aware that signs of poisoning may be delayed.</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1733" y="965741"/>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600" b="1" dirty="0">
                <a:solidFill>
                  <a:schemeClr val="bg1"/>
                </a:solidFill>
                <a:latin typeface="BIZ UDPゴシック" panose="020B0400000000000000" pitchFamily="50" charset="-128"/>
                <a:ea typeface="BIZ UDPゴシック" panose="020B0400000000000000" pitchFamily="50" charset="-128"/>
              </a:rPr>
              <a:t>Dioxin</a:t>
            </a:r>
            <a:endParaRPr lang="en-US" dirty="0"/>
          </a:p>
        </p:txBody>
      </p:sp>
      <p:pic>
        <p:nvPicPr>
          <p:cNvPr id="2" name="Picture 2" descr="skull">
            <a:extLst>
              <a:ext uri="{FF2B5EF4-FFF2-40B4-BE49-F238E27FC236}">
                <a16:creationId xmlns:a16="http://schemas.microsoft.com/office/drawing/2014/main" id="{B8410A12-B439-1BB7-F20D-A0FE5D41AC7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8034" y="965369"/>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969978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131</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133387479"/>
              </p:ext>
            </p:extLst>
          </p:nvPr>
        </p:nvGraphicFramePr>
        <p:xfrm>
          <a:off x="366276" y="734647"/>
          <a:ext cx="4595097" cy="6425362"/>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152321">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Dioxins(various congeners)</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solidFill>
                          <a:effectLst/>
                          <a:latin typeface="MS Gothic" charset="-128"/>
                          <a:ea typeface="MS Gothic" charset="-128"/>
                          <a:cs typeface="MS Gothic" charset="-128"/>
                        </a:rPr>
                        <a:t>C</a:t>
                      </a:r>
                      <a:r>
                        <a:rPr lang="en-US" altLang="ja-JP" sz="900" u="none" strike="noStrike" baseline="-25000" dirty="0">
                          <a:solidFill>
                            <a:schemeClr val="tx1"/>
                          </a:solidFill>
                          <a:effectLst/>
                          <a:latin typeface="MS Gothic" charset="-128"/>
                          <a:ea typeface="MS Gothic" charset="-128"/>
                          <a:cs typeface="MS Gothic" charset="-128"/>
                        </a:rPr>
                        <a:t>12</a:t>
                      </a:r>
                      <a:r>
                        <a:rPr lang="en-US" altLang="ja-JP" sz="900" u="none" strike="noStrike" dirty="0">
                          <a:solidFill>
                            <a:schemeClr val="tx1"/>
                          </a:solidFill>
                          <a:effectLst/>
                          <a:latin typeface="MS Gothic" charset="-128"/>
                          <a:ea typeface="MS Gothic" charset="-128"/>
                          <a:cs typeface="MS Gothic" charset="-128"/>
                        </a:rPr>
                        <a:t>H</a:t>
                      </a:r>
                      <a:r>
                        <a:rPr lang="en-US" altLang="ja-JP" sz="900" u="none" strike="noStrike" baseline="-25000" dirty="0">
                          <a:solidFill>
                            <a:schemeClr val="tx1"/>
                          </a:solidFill>
                          <a:effectLst/>
                          <a:latin typeface="MS Gothic" charset="-128"/>
                          <a:ea typeface="MS Gothic" charset="-128"/>
                          <a:cs typeface="MS Gothic" charset="-128"/>
                        </a:rPr>
                        <a:t>8-x</a:t>
                      </a:r>
                      <a:r>
                        <a:rPr lang="en-US" altLang="ja-JP" sz="900" u="none" strike="noStrike" dirty="0">
                          <a:solidFill>
                            <a:schemeClr val="tx1"/>
                          </a:solidFill>
                          <a:effectLst/>
                          <a:latin typeface="MS Gothic" charset="-128"/>
                          <a:ea typeface="MS Gothic" charset="-128"/>
                          <a:cs typeface="MS Gothic" charset="-128"/>
                        </a:rPr>
                        <a:t>Cl</a:t>
                      </a:r>
                      <a:r>
                        <a:rPr lang="en-US" altLang="ja-JP" sz="900" u="none" strike="noStrike" baseline="-25000" dirty="0">
                          <a:solidFill>
                            <a:schemeClr val="tx1"/>
                          </a:solidFill>
                          <a:effectLst/>
                          <a:latin typeface="MS Gothic" charset="-128"/>
                          <a:ea typeface="MS Gothic" charset="-128"/>
                          <a:cs typeface="MS Gothic" charset="-128"/>
                        </a:rPr>
                        <a:t>x</a:t>
                      </a:r>
                      <a:r>
                        <a:rPr lang="en-US" altLang="ja-JP" sz="900" u="none" strike="noStrike" dirty="0">
                          <a:solidFill>
                            <a:schemeClr val="tx1"/>
                          </a:solidFill>
                          <a:effectLst/>
                          <a:latin typeface="MS Gothic" charset="-128"/>
                          <a:ea typeface="MS Gothic" charset="-128"/>
                          <a:cs typeface="MS Gothic" charset="-128"/>
                        </a:rPr>
                        <a:t>O</a:t>
                      </a:r>
                      <a:r>
                        <a:rPr lang="en-US" altLang="ja-JP" sz="900" u="none" strike="noStrike" baseline="-25000" dirty="0">
                          <a:solidFill>
                            <a:schemeClr val="tx1"/>
                          </a:solidFill>
                          <a:effectLst/>
                          <a:latin typeface="MS Gothic" charset="-128"/>
                          <a:ea typeface="MS Gothic" charset="-128"/>
                          <a:cs typeface="MS Gothic" charset="-128"/>
                        </a:rPr>
                        <a:t>2</a:t>
                      </a:r>
                      <a:r>
                        <a:rPr lang="ja-JP" altLang="en-US" sz="900" u="none" strike="noStrike" baseline="0" dirty="0">
                          <a:solidFill>
                            <a:schemeClr val="tx1"/>
                          </a:solidFill>
                          <a:effectLst/>
                          <a:latin typeface="MS Gothic" charset="-128"/>
                          <a:ea typeface="MS Gothic" charset="-128"/>
                          <a:cs typeface="MS Gothic" charset="-128"/>
                        </a:rPr>
                        <a:t> </a:t>
                      </a:r>
                      <a:r>
                        <a:rPr lang="en-US" altLang="ja-JP" sz="900" u="none" strike="noStrike" baseline="0" dirty="0">
                          <a:solidFill>
                            <a:schemeClr val="tx1"/>
                          </a:solidFill>
                          <a:effectLst/>
                          <a:latin typeface="MS Gothic" charset="-128"/>
                          <a:ea typeface="MS Gothic" charset="-128"/>
                          <a:cs typeface="MS Gothic" charset="-128"/>
                        </a:rPr>
                        <a:t>etc.</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RN:1746-01-6,51207-31-9,32598-13-3,etc.</a:t>
                      </a:r>
                      <a:endParaRPr lang="en-US" altLang="ja-JP" sz="700" b="0" u="none" strike="noStrike" baseline="0" dirty="0">
                        <a:solidFill>
                          <a:srgbClr val="FF0000"/>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Central nervous system </a:t>
                      </a:r>
                      <a:r>
                        <a:rPr kumimoji="1" lang="en-US" altLang="ja-JP" sz="800" dirty="0" err="1">
                          <a:latin typeface="MS Gothic" charset="-128"/>
                          <a:ea typeface="MS Gothic" charset="-128"/>
                          <a:cs typeface="MS Gothic" charset="-128"/>
                        </a:rPr>
                        <a:t>disorders,Peripheral</a:t>
                      </a:r>
                      <a:r>
                        <a:rPr kumimoji="1" lang="en-US" altLang="ja-JP" sz="800" dirty="0">
                          <a:latin typeface="MS Gothic" charset="-128"/>
                          <a:ea typeface="MS Gothic" charset="-128"/>
                          <a:cs typeface="MS Gothic" charset="-128"/>
                        </a:rPr>
                        <a:t> nervous system disorders, Skin disorders(e.g. chloracne), Liver damage, Endocrine system disorders, Immune system disorders, Carcinogenicity risk, Reproductive toxicity risk</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Dermatitis, Itching, Skin redness, Acneiform eruptions(chloracne), Headache, Head heaviness, Dizziness, Drowsiness, Nausea, Vomiting, General fatigue, Sensory and motor disturbances of the limbs, Easy fatigability, Jaundice, Dry mouth, Excessive thirst, Polyuria, Unsteadiness, Weight loss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en-US" altLang="ja-JP" sz="750" dirty="0">
                          <a:latin typeface="MS Gothic" charset="-128"/>
                          <a:ea typeface="MS Gothic" charset="-128"/>
                          <a:cs typeface="MS Gothic" charset="-128"/>
                        </a:rPr>
                        <a:t>Handling Precautions</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Do not inhale dust or vapors.</a:t>
                      </a:r>
                    </a:p>
                    <a:p>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Avoid any contact with eyes, skin or clothing.</a:t>
                      </a:r>
                    </a:p>
                    <a:p>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Wash hands thoroughly after handling.</a:t>
                      </a:r>
                    </a:p>
                    <a:p>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Do not eat, drink or smoke in the work area.</a:t>
                      </a:r>
                    </a:p>
                    <a:p>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Prevent release into the environment.</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634053">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gloves.(Select suitable type based on work conditions or consult the manufacturer)</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All areas where dioxin exposure may occur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Organic–gas cartridge respirator with dust filter(Select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39308">
                <a:tc rowSpan="4">
                  <a:txBody>
                    <a:bodyPr/>
                    <a:lstStyle/>
                    <a:p>
                      <a:pPr algn="ctr"/>
                      <a:r>
                        <a:rPr kumimoji="1" lang="en-US" altLang="ja-JP" sz="750" dirty="0">
                          <a:latin typeface="MS Gothic" charset="-128"/>
                          <a:ea typeface="MS Gothic" charset="-128"/>
                          <a:cs typeface="MS Gothic" charset="-128"/>
                        </a:rPr>
                        <a:t>First Aid Measure</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Seek medical attention immediately.</a:t>
                      </a:r>
                      <a:r>
                        <a:rPr kumimoji="1" lang="ja-JP" altLang="en-US" sz="800" dirty="0">
                          <a:latin typeface="MS Gothic" charset="-128"/>
                          <a:ea typeface="MS Gothic" charset="-128"/>
                          <a:cs typeface="MS Gothic" charset="-128"/>
                        </a:rPr>
                        <a:t> </a:t>
                      </a:r>
                      <a:endParaRPr kumimoji="1" lang="en-US" altLang="ja-JP" sz="800" dirty="0">
                        <a:latin typeface="MS Gothic" charset="-128"/>
                        <a:ea typeface="MS Gothic" charset="-128"/>
                        <a:cs typeface="MS Gothic" charset="-128"/>
                      </a:endParaRPr>
                    </a:p>
                    <a:p>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If feeling unwell, obtain professional examination and treatment.</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530352">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Rinse the affected area thoroughly with copious water and soap.</a:t>
                      </a:r>
                      <a:r>
                        <a:rPr kumimoji="1" lang="ja-JP" altLang="en-US" sz="800" dirty="0">
                          <a:latin typeface="MS Gothic" charset="-128"/>
                          <a:ea typeface="MS Gothic" charset="-128"/>
                          <a:cs typeface="MS Gothic" charset="-128"/>
                        </a:rPr>
                        <a:t> </a:t>
                      </a:r>
                      <a:endParaRPr kumimoji="1" lang="en-US" altLang="ja-JP" sz="800" dirty="0">
                        <a:latin typeface="MS Gothic" charset="-128"/>
                        <a:ea typeface="MS Gothic" charset="-128"/>
                        <a:cs typeface="MS Gothic" charset="-128"/>
                      </a:endParaRPr>
                    </a:p>
                    <a:p>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Remove all contaminated clothing at once; launder before reuse.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506479">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Flush eyes with plenty of water for several minutes (remove contact lenses if easy to do). 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682498">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Seek medical attention immediately; special treatment is required.</a:t>
                      </a:r>
                      <a:r>
                        <a:rPr kumimoji="1" lang="ja-JP" altLang="en-US" sz="800" dirty="0">
                          <a:latin typeface="MS Gothic" charset="-128"/>
                          <a:ea typeface="MS Gothic" charset="-128"/>
                          <a:cs typeface="MS Gothic" charset="-128"/>
                        </a:rPr>
                        <a:t> </a:t>
                      </a:r>
                      <a:endParaRPr kumimoji="1" lang="en-US" altLang="ja-JP" sz="800" dirty="0">
                        <a:latin typeface="MS Gothic" charset="-128"/>
                        <a:ea typeface="MS Gothic" charset="-128"/>
                        <a:cs typeface="MS Gothic" charset="-128"/>
                      </a:endParaRPr>
                    </a:p>
                    <a:p>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Rinse mouth.</a:t>
                      </a:r>
                      <a:endParaRPr kumimoji="1" lang="ja-JP" altLang="en-US" sz="800" dirty="0">
                        <a:latin typeface="MS Gothic" charset="-128"/>
                        <a:ea typeface="MS Gothic" charset="-128"/>
                        <a:cs typeface="MS Gothic" charset="-128"/>
                      </a:endParaRPr>
                    </a:p>
                    <a:p>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 Administer water containing suspended activated charcoal; induce vomiting only if the person is fully conscious.</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3687" y="826925"/>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600" b="1" dirty="0">
                <a:solidFill>
                  <a:schemeClr val="bg1"/>
                </a:solidFill>
                <a:latin typeface="BIZ UDPゴシック" panose="020B0400000000000000" pitchFamily="50" charset="-128"/>
                <a:ea typeface="BIZ UDPゴシック" panose="020B0400000000000000" pitchFamily="50" charset="-128"/>
              </a:rPr>
              <a:t>Dioxin</a:t>
            </a:r>
            <a:endParaRPr lang="en-US" dirty="0"/>
          </a:p>
        </p:txBody>
      </p:sp>
      <p:pic>
        <p:nvPicPr>
          <p:cNvPr id="2" name="Picture 2" descr="skull">
            <a:extLst>
              <a:ext uri="{FF2B5EF4-FFF2-40B4-BE49-F238E27FC236}">
                <a16:creationId xmlns:a16="http://schemas.microsoft.com/office/drawing/2014/main" id="{B8410A12-B439-1BB7-F20D-A0FE5D41AC7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9988" y="826553"/>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5">
            <a:extLst>
              <a:ext uri="{FF2B5EF4-FFF2-40B4-BE49-F238E27FC236}">
                <a16:creationId xmlns:a16="http://schemas.microsoft.com/office/drawing/2014/main" id="{23AC42D7-0F3F-FC72-1087-2ED1068DB0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7298" y="827716"/>
            <a:ext cx="436019" cy="434437"/>
          </a:xfrm>
          <a:prstGeom prst="rect">
            <a:avLst/>
          </a:prstGeom>
        </p:spPr>
      </p:pic>
    </p:spTree>
    <p:extLst>
      <p:ext uri="{BB962C8B-B14F-4D97-AF65-F5344CB8AC3E}">
        <p14:creationId xmlns:p14="http://schemas.microsoft.com/office/powerpoint/2010/main" val="3192384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14</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237618756"/>
              </p:ext>
            </p:extLst>
          </p:nvPr>
        </p:nvGraphicFramePr>
        <p:xfrm>
          <a:off x="366276" y="734647"/>
          <a:ext cx="4595097" cy="6203441"/>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668640">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Methyl isobutyl ketone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pl-PL" altLang="ja-JP" sz="900" u="none" strike="noStrike" dirty="0">
                          <a:solidFill>
                            <a:schemeClr val="tx1">
                              <a:lumMod val="95000"/>
                              <a:lumOff val="5000"/>
                            </a:schemeClr>
                          </a:solidFill>
                          <a:effectLst/>
                          <a:latin typeface="MS Gothic" charset="-128"/>
                          <a:ea typeface="MS Gothic" charset="-128"/>
                          <a:cs typeface="MS Gothic" charset="-128"/>
                        </a:rPr>
                        <a:t>(CH₃)₂CH–CH₂–CO–CH₃</a:t>
                      </a:r>
                      <a:endParaRPr lang="en-US" altLang="ja-JP" sz="9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RN:108-10-1</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en-US" altLang="ja-JP" sz="800" dirty="0">
                          <a:latin typeface="MS Gothic" charset="-128"/>
                          <a:ea typeface="MS Gothic" charset="-128"/>
                          <a:cs typeface="MS Gothic" charset="-128"/>
                        </a:rPr>
                        <a:t>Possible Diseases</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ja-JP" sz="800" dirty="0">
                          <a:latin typeface="MS Gothic" charset="-128"/>
                          <a:ea typeface="MS Gothic" charset="-128"/>
                          <a:cs typeface="MS Gothic" charset="-128"/>
                        </a:rPr>
                        <a:t>Anterior eye disorders, Central nervous system disorders,</a:t>
                      </a:r>
                    </a:p>
                    <a:p>
                      <a:r>
                        <a:rPr kumimoji="1" lang="en-US" altLang="ja-JP" sz="800" dirty="0">
                          <a:latin typeface="MS Gothic" charset="-128"/>
                          <a:ea typeface="MS Gothic" charset="-128"/>
                          <a:cs typeface="MS Gothic" charset="-128"/>
                        </a:rPr>
                        <a:t>Airway disorders, Suspected carcinogenicity</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ja-JP" sz="800" dirty="0">
                          <a:latin typeface="MS Gothic" charset="-128"/>
                          <a:ea typeface="MS Gothic" charset="-128"/>
                          <a:cs typeface="MS Gothic" charset="-128"/>
                        </a:rPr>
                        <a:t>Eye pain, Tearing, Conjunctival redness, Headache, Head heaviness, Dizziness, Drowsiness, Vomiting, General fatigue, Cough, Shortness of breath, Runny nose, Nasal congestion, Nasal/throat pain, Weight loss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away from heat, high temperatures, sparks, open flames and other ignition sources.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container tightly closed.</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Take measures to prevent static‐electric discharges.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only outdoors or in well-ventilated areas.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inhale dust or vapors.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the work area.</a:t>
                      </a:r>
                      <a:r>
                        <a:rPr kumimoji="1" lang="ja-JP" altLang="en-US" sz="800" dirty="0">
                          <a:latin typeface="MS Gothic" charset="-128"/>
                          <a:ea typeface="MS Gothic" charset="-128"/>
                          <a:cs typeface="MS Gothic" charset="-128"/>
                        </a:rPr>
                        <a:t> </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 </a:t>
                      </a:r>
                    </a:p>
                    <a:p>
                      <a:r>
                        <a:rPr kumimoji="1" lang="en-US" altLang="ja-JP" sz="800" dirty="0">
                          <a:latin typeface="MS Gothic" charset="-128"/>
                          <a:ea typeface="MS Gothic" charset="-128"/>
                          <a:cs typeface="MS Gothic" charset="-128"/>
                        </a:rPr>
                        <a:t>   Nitrile ×, Latex ×, Chloroprene ×, Neoprene ×</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&gt;240 min, ○ 60–240 min, △ 10–60 min, × &lt;10 min)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where high vapor levels may occur, such as third‑control‑area zones or locations where vapors escape due to leakage.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Organic vapor respirator(Select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the person to fresh air and have them rest in a position comfortable for breathing.</a:t>
                      </a:r>
                    </a:p>
                    <a:p>
                      <a:r>
                        <a:rPr kumimoji="1" lang="en-US" altLang="ja-JP" sz="800" dirty="0">
                          <a:latin typeface="MS Gothic" charset="-128"/>
                          <a:ea typeface="MS Gothic" charset="-128"/>
                          <a:cs typeface="MS Gothic" charset="-128"/>
                        </a:rPr>
                        <a:t>• If exposure has occurred or is suspected, seek medical attention.</a:t>
                      </a:r>
                    </a:p>
                    <a:p>
                      <a:r>
                        <a:rPr kumimoji="1" lang="en-US" altLang="ja-JP" sz="800" dirty="0">
                          <a:latin typeface="MS Gothic" charset="-128"/>
                          <a:ea typeface="MS Gothic" charset="-128"/>
                          <a:cs typeface="MS Gothic" charset="-128"/>
                        </a:rPr>
                        <a:t>• If feeling unwell, contact a physician.</a:t>
                      </a:r>
                    </a:p>
                    <a:p>
                      <a:r>
                        <a:rPr kumimoji="1" lang="en-US" altLang="ja-JP" sz="800" dirty="0">
                          <a:latin typeface="MS Gothic" charset="-128"/>
                          <a:ea typeface="MS Gothic" charset="-128"/>
                          <a:cs typeface="MS Gothic" charset="-128"/>
                        </a:rPr>
                        <a:t>• Special medical measures may be required.</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405444">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Remove contaminated clothing immediately.</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affected skin with plenty of water or shower.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carefully with water for several minutes.</a:t>
                      </a:r>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Remove contact lenses if present and easy to do; continue rinsing.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eye irritation persists, 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mouth.</a:t>
                      </a:r>
                    </a:p>
                    <a:p>
                      <a:r>
                        <a:rPr kumimoji="1" lang="en-US" altLang="ja-JP" sz="800" dirty="0">
                          <a:latin typeface="MS Gothic" charset="-128"/>
                          <a:ea typeface="MS Gothic" charset="-128"/>
                          <a:cs typeface="MS Gothic" charset="-128"/>
                        </a:rPr>
                        <a:t>• Do not induce vomiting.</a:t>
                      </a:r>
                    </a:p>
                    <a:p>
                      <a:r>
                        <a:rPr kumimoji="1" lang="en-US" altLang="ja-JP" sz="800" dirty="0">
                          <a:latin typeface="MS Gothic" charset="-128"/>
                          <a:ea typeface="MS Gothic" charset="-128"/>
                          <a:cs typeface="MS Gothic" charset="-128"/>
                        </a:rPr>
                        <a:t>• Obtain medical examination and treatment.</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kumimoji="1" lang="en-US" altLang="ja-JP" sz="1600" b="1" dirty="0">
                <a:latin typeface="BIZ UDPゴシック" panose="020B0400000000000000" pitchFamily="50" charset="-128"/>
                <a:ea typeface="BIZ UDPゴシック" panose="020B0400000000000000" pitchFamily="50" charset="-128"/>
              </a:rPr>
              <a:t>Class II Organic Solvents</a:t>
            </a:r>
            <a:endParaRPr lang="en-US" dirty="0"/>
          </a:p>
        </p:txBody>
      </p:sp>
      <p:pic>
        <p:nvPicPr>
          <p:cNvPr id="2" name="図 1">
            <a:extLst>
              <a:ext uri="{FF2B5EF4-FFF2-40B4-BE49-F238E27FC236}">
                <a16:creationId xmlns:a16="http://schemas.microsoft.com/office/drawing/2014/main" id="{74D2E71C-9A21-8651-2BE0-88ABE1910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6793" y="973508"/>
            <a:ext cx="436020" cy="436020"/>
          </a:xfrm>
          <a:prstGeom prst="rect">
            <a:avLst/>
          </a:prstGeom>
        </p:spPr>
      </p:pic>
      <p:pic>
        <p:nvPicPr>
          <p:cNvPr id="11" name="図 10" descr="炎">
            <a:extLst>
              <a:ext uri="{FF2B5EF4-FFF2-40B4-BE49-F238E27FC236}">
                <a16:creationId xmlns:a16="http://schemas.microsoft.com/office/drawing/2014/main" id="{8BF20BC8-B500-5FC2-8E71-75FEC5E945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9549" y="980903"/>
            <a:ext cx="428625" cy="4286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kull">
            <a:extLst>
              <a:ext uri="{FF2B5EF4-FFF2-40B4-BE49-F238E27FC236}">
                <a16:creationId xmlns:a16="http://schemas.microsoft.com/office/drawing/2014/main" id="{26ED5174-D1A8-8C81-4270-565A7C9335A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02934" y="973136"/>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6718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15</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793301543"/>
              </p:ext>
            </p:extLst>
          </p:nvPr>
        </p:nvGraphicFramePr>
        <p:xfrm>
          <a:off x="366276" y="734647"/>
          <a:ext cx="4595097" cy="6464237"/>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201209">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Acetone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CH₃–CO–CH₃</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RN:67-64-1</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666-52-4</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en-US" altLang="ja-JP" sz="800" dirty="0">
                          <a:latin typeface="MS Gothic" charset="-128"/>
                          <a:ea typeface="MS Gothic" charset="-128"/>
                          <a:cs typeface="MS Gothic" charset="-128"/>
                        </a:rPr>
                        <a:t>Possible Diseases</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ja-JP" sz="800" dirty="0">
                          <a:latin typeface="MS Gothic" charset="-128"/>
                          <a:ea typeface="MS Gothic" charset="-128"/>
                          <a:cs typeface="MS Gothic" charset="-128"/>
                        </a:rPr>
                        <a:t>Anterior eye disorders, Skin disorders, Central nervous system disorders, Pulmonary disorders, Respiratory tract disorders, Gastrointestinal disorders, Suspected reproductive toxicity</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ja-JP" sz="800" dirty="0">
                          <a:latin typeface="MS Gothic" charset="-128"/>
                          <a:ea typeface="MS Gothic" charset="-128"/>
                          <a:cs typeface="MS Gothic" charset="-128"/>
                        </a:rPr>
                        <a:t>Eye pain, Tearing, Conjunctival redness, Dermatitis, Pruritus(Itching), Skin redness, Headache, Head heaviness, Dizziness, Drowsiness, Vomiting, General fatigue, Cough, Shortness of breath, Runny nose, Nasal congestion, Nasal/throat pain, Respiratory distress, Chest pain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775295">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away from heat, sparks, open flames and other ignition sources.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containers tightly closed.</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Take measures to prevent static-electric discharges.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inhale dust or vapor.</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the work area.</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only outdoors or in well-ventilated areas.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421168">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 </a:t>
                      </a:r>
                    </a:p>
                    <a:p>
                      <a:r>
                        <a:rPr kumimoji="1" lang="en-US" altLang="ja-JP" sz="800" dirty="0">
                          <a:latin typeface="MS Gothic" charset="-128"/>
                          <a:ea typeface="MS Gothic" charset="-128"/>
                          <a:cs typeface="MS Gothic" charset="-128"/>
                        </a:rPr>
                        <a:t>   Nitrile ×, Latex ×, Chloroprene ×, Neoprene ×</a:t>
                      </a:r>
                    </a:p>
                    <a:p>
                      <a:r>
                        <a:rPr kumimoji="1" lang="en-US" altLang="ja-JP" sz="800" dirty="0">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where high vapor levels may occur, such as third‑control‑area zones or locations where vapors escape due to leakage.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83372">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Organic vapor respirator(Select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87004">
                <a:tc rowSpan="4">
                  <a:txBody>
                    <a:bodyPr/>
                    <a:lstStyle/>
                    <a:p>
                      <a:pPr algn="ctr"/>
                      <a:r>
                        <a:rPr kumimoji="1" lang="en-US" altLang="ja-JP" sz="750" dirty="0">
                          <a:latin typeface="MS Gothic" charset="-128"/>
                          <a:ea typeface="MS Gothic" charset="-128"/>
                          <a:cs typeface="MS Gothic" charset="-128"/>
                        </a:rPr>
                        <a:t>First Aid Measures</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the person to fresh air and have them rest in a position comfortable for breathing.</a:t>
                      </a:r>
                    </a:p>
                    <a:p>
                      <a:r>
                        <a:rPr kumimoji="1" lang="en-US" altLang="ja-JP" sz="800" dirty="0">
                          <a:latin typeface="MS Gothic" charset="-128"/>
                          <a:ea typeface="MS Gothic" charset="-128"/>
                          <a:cs typeface="MS Gothic" charset="-128"/>
                        </a:rPr>
                        <a:t>• If feeling unwell, call a physician.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46866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Remove contaminated clothing immediately.</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with gently running lukewarm water for at least 15 minutes.</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irritation occurs, seek medical attention.</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feeling unwell, contact a physician.</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contaminated clothing before reuse.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Remove contact lenses if present and easy to do; continue rinsing.</a:t>
                      </a:r>
                    </a:p>
                    <a:p>
                      <a:r>
                        <a:rPr kumimoji="1" lang="en-US" altLang="ja-JP" sz="800" dirty="0">
                          <a:latin typeface="MS Gothic" charset="-128"/>
                          <a:ea typeface="MS Gothic" charset="-128"/>
                          <a:cs typeface="MS Gothic" charset="-128"/>
                        </a:rPr>
                        <a:t>• Rinse eyes with water for several minutes, ensuring thorough flushing.</a:t>
                      </a:r>
                      <a:r>
                        <a:rPr kumimoji="1" lang="ja-JP" altLang="en-US" sz="800" dirty="0">
                          <a:latin typeface="MS Gothic" charset="-128"/>
                          <a:ea typeface="MS Gothic" charset="-128"/>
                          <a:cs typeface="MS Gothic" charset="-128"/>
                        </a:rPr>
                        <a:t> </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this product gets into the eyes, begin rinsing immediately and flush thoroughly to completely remove the product.</a:t>
                      </a:r>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Insufficient rinsing may cause irreversible eye injury.</a:t>
                      </a:r>
                      <a:r>
                        <a:rPr kumimoji="1" lang="ja-JP" altLang="en-US" sz="800" dirty="0">
                          <a:latin typeface="MS Gothic" charset="-128"/>
                          <a:ea typeface="MS Gothic" charset="-128"/>
                          <a:cs typeface="MS Gothic" charset="-128"/>
                        </a:rPr>
                        <a:t> </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irritation persists, 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feeling unwell, call a physician.</a:t>
                      </a:r>
                    </a:p>
                    <a:p>
                      <a:r>
                        <a:rPr kumimoji="1" lang="en-US" altLang="ja-JP" sz="800" dirty="0">
                          <a:latin typeface="MS Gothic" charset="-128"/>
                          <a:ea typeface="MS Gothic" charset="-128"/>
                          <a:cs typeface="MS Gothic" charset="-128"/>
                        </a:rPr>
                        <a:t>• Rinse mouth.</a:t>
                      </a:r>
                    </a:p>
                    <a:p>
                      <a:r>
                        <a:rPr kumimoji="1" lang="en-US" altLang="ja-JP" sz="800" dirty="0">
                          <a:latin typeface="MS Gothic" charset="-128"/>
                          <a:ea typeface="MS Gothic" charset="-128"/>
                          <a:cs typeface="MS Gothic" charset="-128"/>
                        </a:rPr>
                        <a:t>• Do not induce vomiting.</a:t>
                      </a:r>
                      <a:r>
                        <a:rPr kumimoji="1" lang="ja-JP" altLang="en-US" sz="800" dirty="0">
                          <a:latin typeface="MS Gothic" charset="-128"/>
                          <a:ea typeface="MS Gothic" charset="-128"/>
                          <a:cs typeface="MS Gothic" charset="-128"/>
                        </a:rPr>
                        <a:t> </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kumimoji="1" lang="en-US" altLang="ja-JP" sz="1600" b="1" dirty="0">
                <a:latin typeface="BIZ UDPゴシック" panose="020B0400000000000000" pitchFamily="50" charset="-128"/>
                <a:ea typeface="BIZ UDPゴシック" panose="020B0400000000000000" pitchFamily="50" charset="-128"/>
              </a:rPr>
              <a:t>Class II Organic Solvents</a:t>
            </a:r>
            <a:endParaRPr lang="en-US" dirty="0"/>
          </a:p>
        </p:txBody>
      </p:sp>
      <p:pic>
        <p:nvPicPr>
          <p:cNvPr id="2" name="図 1">
            <a:extLst>
              <a:ext uri="{FF2B5EF4-FFF2-40B4-BE49-F238E27FC236}">
                <a16:creationId xmlns:a16="http://schemas.microsoft.com/office/drawing/2014/main" id="{74D2E71C-9A21-8651-2BE0-88ABE1910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4845" y="754916"/>
            <a:ext cx="436020" cy="436020"/>
          </a:xfrm>
          <a:prstGeom prst="rect">
            <a:avLst/>
          </a:prstGeom>
        </p:spPr>
      </p:pic>
      <p:pic>
        <p:nvPicPr>
          <p:cNvPr id="8" name="図 7">
            <a:extLst>
              <a:ext uri="{FF2B5EF4-FFF2-40B4-BE49-F238E27FC236}">
                <a16:creationId xmlns:a16="http://schemas.microsoft.com/office/drawing/2014/main" id="{6DEE39FB-DF95-5A9C-3DF0-40936678CE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2939" y="755707"/>
            <a:ext cx="436020" cy="434437"/>
          </a:xfrm>
          <a:prstGeom prst="rect">
            <a:avLst/>
          </a:prstGeom>
        </p:spPr>
      </p:pic>
      <p:pic>
        <p:nvPicPr>
          <p:cNvPr id="11" name="図 10" descr="炎">
            <a:extLst>
              <a:ext uri="{FF2B5EF4-FFF2-40B4-BE49-F238E27FC236}">
                <a16:creationId xmlns:a16="http://schemas.microsoft.com/office/drawing/2014/main" id="{8BF20BC8-B500-5FC2-8E71-75FEC5E945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7121" y="762311"/>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975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16</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004449460"/>
              </p:ext>
            </p:extLst>
          </p:nvPr>
        </p:nvGraphicFramePr>
        <p:xfrm>
          <a:off x="366276" y="734647"/>
          <a:ext cx="4595097" cy="6067476"/>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384994">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Isobutyl alcohol</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(CH₃)₂CH–CH₂OH</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RN:78-83-1</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en-US" altLang="ja-JP" sz="800" dirty="0">
                          <a:latin typeface="MS Gothic" charset="-128"/>
                          <a:ea typeface="MS Gothic" charset="-128"/>
                          <a:cs typeface="MS Gothic" charset="-128"/>
                        </a:rPr>
                        <a:t>Possible Diseases</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ja-JP" sz="800" dirty="0">
                          <a:latin typeface="MS Gothic" charset="-128"/>
                          <a:ea typeface="MS Gothic" charset="-128"/>
                          <a:cs typeface="MS Gothic" charset="-128"/>
                        </a:rPr>
                        <a:t>Anterior eye disorders, Skin disorders, Central nervous system disorders, Respiratory tract disorders</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ja-JP" sz="800" dirty="0">
                          <a:latin typeface="MS Gothic" charset="-128"/>
                          <a:ea typeface="MS Gothic" charset="-128"/>
                          <a:cs typeface="MS Gothic" charset="-128"/>
                        </a:rPr>
                        <a:t>Eye pain, Tearing, Conjunctival redness, Dermatitis, Pruritus(Itching), Skin redness, Headache, Head heaviness, Dizziness, Drowsiness, Vomiting, General fatigue, Cough, Shortness of breath, Runny nose</a:t>
                      </a:r>
                    </a:p>
                    <a:p>
                      <a:r>
                        <a:rPr kumimoji="1" lang="en-US" altLang="ja-JP" sz="800" dirty="0">
                          <a:latin typeface="MS Gothic" charset="-128"/>
                          <a:ea typeface="MS Gothic" charset="-128"/>
                          <a:cs typeface="MS Gothic" charset="-128"/>
                        </a:rPr>
                        <a:t>Nasal congestion, Nasal/throat pain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away from heat, sparks, open flames and hot surfaces.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container tightly closed.</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Take measures to prevent static‐electric discharge.</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inhaling dust or vapor.</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only outdoors or in well-ventilated areas.</a:t>
                      </a:r>
                      <a:r>
                        <a:rPr kumimoji="1" lang="ja-JP" altLang="en-US" sz="800" dirty="0">
                          <a:latin typeface="MS Gothic" charset="-128"/>
                          <a:ea typeface="MS Gothic" charset="-128"/>
                          <a:cs typeface="MS Gothic" charset="-128"/>
                        </a:rPr>
                        <a:t> </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84779">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 </a:t>
                      </a:r>
                    </a:p>
                    <a:p>
                      <a:r>
                        <a:rPr kumimoji="1" lang="en-US" altLang="ja-JP" sz="800" dirty="0">
                          <a:latin typeface="MS Gothic" charset="-128"/>
                          <a:ea typeface="MS Gothic" charset="-128"/>
                          <a:cs typeface="MS Gothic" charset="-128"/>
                        </a:rPr>
                        <a:t>   Nitrile </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 Latex ×, Chloroprene </a:t>
                      </a:r>
                      <a:r>
                        <a:rPr kumimoji="1" lang="ja-JP" altLang="en-US" sz="800" dirty="0">
                          <a:latin typeface="MS Gothic" charset="-128"/>
                          <a:ea typeface="MS Gothic" charset="-128"/>
                          <a:cs typeface="MS Gothic" charset="-128"/>
                        </a:rPr>
                        <a:t>〇</a:t>
                      </a:r>
                      <a:r>
                        <a:rPr kumimoji="1" lang="en-US" altLang="ja-JP" sz="800" dirty="0">
                          <a:latin typeface="MS Gothic" charset="-128"/>
                          <a:ea typeface="MS Gothic" charset="-128"/>
                          <a:cs typeface="MS Gothic" charset="-128"/>
                        </a:rPr>
                        <a:t>, Neoprene </a:t>
                      </a:r>
                      <a:r>
                        <a:rPr kumimoji="1" lang="ja-JP" altLang="en-US" sz="800" dirty="0">
                          <a:latin typeface="MS Gothic" charset="-128"/>
                          <a:ea typeface="MS Gothic" charset="-128"/>
                          <a:cs typeface="MS Gothic" charset="-128"/>
                        </a:rPr>
                        <a:t>◎</a:t>
                      </a:r>
                      <a:endParaRPr kumimoji="1" lang="en-US" altLang="ja-JP" sz="800" dirty="0">
                        <a:latin typeface="MS Gothic" charset="-128"/>
                        <a:ea typeface="MS Gothic" charset="-128"/>
                        <a:cs typeface="MS Gothic" charset="-128"/>
                      </a:endParaRPr>
                    </a:p>
                    <a:p>
                      <a:r>
                        <a:rPr kumimoji="1" lang="en-US" altLang="ja-JP" sz="800" dirty="0">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where high vapor levels may occur, such as third‑control‑area zones or locations where vapors escape due to leakage.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Organic vapor respirator(Select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15977">
                <a:tc rowSpan="4">
                  <a:txBody>
                    <a:bodyPr/>
                    <a:lstStyle/>
                    <a:p>
                      <a:pPr algn="ctr"/>
                      <a:r>
                        <a:rPr kumimoji="1" lang="en-US" altLang="ja-JP" sz="750" dirty="0">
                          <a:latin typeface="MS Gothic" charset="-128"/>
                          <a:ea typeface="MS Gothic" charset="-128"/>
                          <a:cs typeface="MS Gothic" charset="-128"/>
                        </a:rPr>
                        <a:t>First Aid Measures</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en-US" altLang="ja-JP" sz="800" dirty="0">
                          <a:latin typeface="MS Gothic" charset="-128"/>
                          <a:ea typeface="MS Gothic" charset="-128"/>
                          <a:cs typeface="MS Gothic" charset="-128"/>
                        </a:rPr>
                        <a:t>Move victim to fresh air and keep at rest in a comfortable breathing position.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475488">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Remove contaminated clothing immediately. Wash affected skin under running water or shower.</a:t>
                      </a:r>
                      <a:r>
                        <a:rPr kumimoji="1" lang="ja-JP" altLang="en-US" sz="800" dirty="0">
                          <a:latin typeface="MS Gothic" charset="-128"/>
                          <a:ea typeface="MS Gothic" charset="-128"/>
                          <a:cs typeface="MS Gothic" charset="-128"/>
                        </a:rPr>
                        <a:t> </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irritation occurs, 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eyes cautiously with water for several minutes. Remove contact lenses if easy to do; continue rinsing.</a:t>
                      </a:r>
                      <a:r>
                        <a:rPr kumimoji="1" lang="ja-JP" altLang="en-US" sz="800" dirty="0">
                          <a:latin typeface="MS Gothic" charset="-128"/>
                          <a:ea typeface="MS Gothic" charset="-128"/>
                          <a:cs typeface="MS Gothic" charset="-128"/>
                        </a:rPr>
                        <a:t> </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 immediately.</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mouth.</a:t>
                      </a:r>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Give plenty of water; do not induce vomiting.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kumimoji="1" lang="en-US" altLang="ja-JP" sz="1600" b="1" dirty="0">
                <a:latin typeface="BIZ UDPゴシック" panose="020B0400000000000000" pitchFamily="50" charset="-128"/>
                <a:ea typeface="BIZ UDPゴシック" panose="020B0400000000000000" pitchFamily="50" charset="-128"/>
              </a:rPr>
              <a:t>Class II Organic Solvents</a:t>
            </a:r>
            <a:endParaRPr lang="en-US" dirty="0"/>
          </a:p>
        </p:txBody>
      </p:sp>
      <p:pic>
        <p:nvPicPr>
          <p:cNvPr id="8" name="図 7">
            <a:extLst>
              <a:ext uri="{FF2B5EF4-FFF2-40B4-BE49-F238E27FC236}">
                <a16:creationId xmlns:a16="http://schemas.microsoft.com/office/drawing/2014/main" id="{6DEE39FB-DF95-5A9C-3DF0-40936678CE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5771" y="864292"/>
            <a:ext cx="436020" cy="434437"/>
          </a:xfrm>
          <a:prstGeom prst="rect">
            <a:avLst/>
          </a:prstGeom>
        </p:spPr>
      </p:pic>
      <p:pic>
        <p:nvPicPr>
          <p:cNvPr id="11" name="図 10" descr="炎">
            <a:extLst>
              <a:ext uri="{FF2B5EF4-FFF2-40B4-BE49-F238E27FC236}">
                <a16:creationId xmlns:a16="http://schemas.microsoft.com/office/drawing/2014/main" id="{8BF20BC8-B500-5FC2-8E71-75FEC5E945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2813" y="863276"/>
            <a:ext cx="428625" cy="428625"/>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descr="腐食性">
            <a:extLst>
              <a:ext uri="{FF2B5EF4-FFF2-40B4-BE49-F238E27FC236}">
                <a16:creationId xmlns:a16="http://schemas.microsoft.com/office/drawing/2014/main" id="{EBAC83EE-654C-4926-8677-AE099B870ACE}"/>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4396" y="869427"/>
            <a:ext cx="435600" cy="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220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17</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4244505302"/>
              </p:ext>
            </p:extLst>
          </p:nvPr>
        </p:nvGraphicFramePr>
        <p:xfrm>
          <a:off x="366276" y="734647"/>
          <a:ext cx="4595097" cy="6276081"/>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338821">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Isopropyl alcohol</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CH₃–CHOH–CH₃</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RN:67-63-0</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112284">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en-US" altLang="ja-JP" sz="800" dirty="0">
                          <a:latin typeface="MS Gothic" charset="-128"/>
                          <a:ea typeface="MS Gothic" charset="-128"/>
                          <a:cs typeface="MS Gothic" charset="-128"/>
                        </a:rPr>
                        <a:t>Possible Diseases</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ja-JP" sz="800" dirty="0">
                          <a:latin typeface="MS Gothic" charset="-128"/>
                          <a:ea typeface="MS Gothic" charset="-128"/>
                          <a:cs typeface="MS Gothic" charset="-128"/>
                        </a:rPr>
                        <a:t>Anterior eye disorders, Central nervous system disorders, Respiratory tract disorders, Pulmonary disorders, Liver disorders</a:t>
                      </a:r>
                    </a:p>
                    <a:p>
                      <a:r>
                        <a:rPr kumimoji="1" lang="en-US" altLang="ja-JP" sz="800" dirty="0">
                          <a:latin typeface="MS Gothic" charset="-128"/>
                          <a:ea typeface="MS Gothic" charset="-128"/>
                          <a:cs typeface="MS Gothic" charset="-128"/>
                        </a:rPr>
                        <a:t>Splenic disorders, Hematologic disorders, Suspected reproductive toxicity</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ja-JP" sz="800" dirty="0">
                          <a:latin typeface="MS Gothic" charset="-128"/>
                          <a:ea typeface="MS Gothic" charset="-128"/>
                          <a:cs typeface="MS Gothic" charset="-128"/>
                        </a:rPr>
                        <a:t>Eye pain, Tearing, Conjunctival redness, Headache, Head heaviness, Dizziness, Drowsiness, Vomiting, General fatigue, Cough, Shortness of breath, Chest pain, Dyspnea, Runny nose, Nasal congestion, Nasal/throat pain, Easy fatigability, Jaundice, Hematuria, Polyuria, Oliguria, Edema, Facial pallor, Palpitations, Unsteadiness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546084">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away from heat, sparks, open flames and hot surfaces.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container tightly closed.</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Take measures to prevent static-electric discharge.</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inhaling dust or vapor.</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the work area.</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only outdoors or in well-ventilated areas.</a:t>
                      </a:r>
                      <a:r>
                        <a:rPr kumimoji="1" lang="ja-JP" altLang="en-US" sz="800" dirty="0">
                          <a:latin typeface="MS Gothic" charset="-128"/>
                          <a:ea typeface="MS Gothic" charset="-128"/>
                          <a:cs typeface="MS Gothic" charset="-128"/>
                        </a:rPr>
                        <a:t> </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610270">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a:t>
                      </a:r>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Replace gloves after permeation time has passed(or immediately if permeation time is unknown).</a:t>
                      </a: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 </a:t>
                      </a:r>
                    </a:p>
                    <a:p>
                      <a:r>
                        <a:rPr kumimoji="1" lang="en-US" altLang="ja-JP" sz="800" dirty="0">
                          <a:latin typeface="MS Gothic" charset="-128"/>
                          <a:ea typeface="MS Gothic" charset="-128"/>
                          <a:cs typeface="MS Gothic" charset="-128"/>
                        </a:rPr>
                        <a:t>   Nitrile </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 Latex ×, Chloroprene </a:t>
                      </a:r>
                      <a:r>
                        <a:rPr kumimoji="1" lang="ja-JP" altLang="en-US" sz="800" dirty="0">
                          <a:latin typeface="MS Gothic" charset="-128"/>
                          <a:ea typeface="MS Gothic" charset="-128"/>
                          <a:cs typeface="MS Gothic" charset="-128"/>
                        </a:rPr>
                        <a:t>〇</a:t>
                      </a:r>
                      <a:r>
                        <a:rPr kumimoji="1" lang="en-US" altLang="ja-JP" sz="800" dirty="0">
                          <a:latin typeface="MS Gothic" charset="-128"/>
                          <a:ea typeface="MS Gothic" charset="-128"/>
                          <a:cs typeface="MS Gothic" charset="-128"/>
                        </a:rPr>
                        <a:t>, Neoprene </a:t>
                      </a:r>
                      <a:r>
                        <a:rPr kumimoji="1" lang="ja-JP" altLang="en-US" sz="800" dirty="0">
                          <a:latin typeface="MS Gothic" charset="-128"/>
                          <a:ea typeface="MS Gothic" charset="-128"/>
                          <a:cs typeface="MS Gothic" charset="-128"/>
                        </a:rPr>
                        <a:t>◎</a:t>
                      </a:r>
                      <a:endParaRPr kumimoji="1" lang="en-US" altLang="ja-JP" sz="800" dirty="0">
                        <a:latin typeface="MS Gothic" charset="-128"/>
                        <a:ea typeface="MS Gothic" charset="-128"/>
                        <a:cs typeface="MS Gothic" charset="-128"/>
                      </a:endParaRPr>
                    </a:p>
                    <a:p>
                      <a:r>
                        <a:rPr kumimoji="1" lang="en-US" altLang="ja-JP" sz="800" dirty="0">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where high vapor levels may occur, such as third‑control‑area zones or locations where vapors escape due to leakage.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Organic vapor respirator(Select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08838">
                <a:tc rowSpan="4">
                  <a:txBody>
                    <a:bodyPr/>
                    <a:lstStyle/>
                    <a:p>
                      <a:pPr algn="ctr"/>
                      <a:r>
                        <a:rPr kumimoji="1" lang="en-US" altLang="ja-JP" sz="750" dirty="0">
                          <a:latin typeface="MS Gothic" charset="-128"/>
                          <a:ea typeface="MS Gothic" charset="-128"/>
                          <a:cs typeface="MS Gothic" charset="-128"/>
                        </a:rPr>
                        <a:t>First Aid Measures</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to fresh air and keep at rest in a position comfortable for breathing.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 and treatment.</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481406">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the affected skin promptly with water.</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 and treatment.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Remove contaminated clothing and wash before reuse.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carefully with water for several minutes.</a:t>
                      </a:r>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Remove contact lenses if present and easy to do; continue rinsing. </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irritation persists, 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 and treatment.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mouth.</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kumimoji="1" lang="en-US" altLang="ja-JP" sz="1600" b="1" dirty="0">
                <a:latin typeface="BIZ UDPゴシック" panose="020B0400000000000000" pitchFamily="50" charset="-128"/>
                <a:ea typeface="BIZ UDPゴシック" panose="020B0400000000000000" pitchFamily="50" charset="-128"/>
              </a:rPr>
              <a:t>Class II Organic Solvents</a:t>
            </a:r>
            <a:endParaRPr lang="en-US" dirty="0"/>
          </a:p>
        </p:txBody>
      </p:sp>
      <p:pic>
        <p:nvPicPr>
          <p:cNvPr id="2" name="図 1">
            <a:extLst>
              <a:ext uri="{FF2B5EF4-FFF2-40B4-BE49-F238E27FC236}">
                <a16:creationId xmlns:a16="http://schemas.microsoft.com/office/drawing/2014/main" id="{74D2E71C-9A21-8651-2BE0-88ABE1910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7273" y="969228"/>
            <a:ext cx="436020" cy="436020"/>
          </a:xfrm>
          <a:prstGeom prst="rect">
            <a:avLst/>
          </a:prstGeom>
        </p:spPr>
      </p:pic>
      <p:pic>
        <p:nvPicPr>
          <p:cNvPr id="8" name="図 7">
            <a:extLst>
              <a:ext uri="{FF2B5EF4-FFF2-40B4-BE49-F238E27FC236}">
                <a16:creationId xmlns:a16="http://schemas.microsoft.com/office/drawing/2014/main" id="{6DEE39FB-DF95-5A9C-3DF0-40936678CE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5367" y="970019"/>
            <a:ext cx="436020" cy="434437"/>
          </a:xfrm>
          <a:prstGeom prst="rect">
            <a:avLst/>
          </a:prstGeom>
        </p:spPr>
      </p:pic>
      <p:pic>
        <p:nvPicPr>
          <p:cNvPr id="11" name="図 10" descr="炎">
            <a:extLst>
              <a:ext uri="{FF2B5EF4-FFF2-40B4-BE49-F238E27FC236}">
                <a16:creationId xmlns:a16="http://schemas.microsoft.com/office/drawing/2014/main" id="{8BF20BC8-B500-5FC2-8E71-75FEC5E945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9549" y="976623"/>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211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18</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627102548"/>
              </p:ext>
            </p:extLst>
          </p:nvPr>
        </p:nvGraphicFramePr>
        <p:xfrm>
          <a:off x="366276" y="734647"/>
          <a:ext cx="4595097" cy="6203777"/>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308492">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Isopentyl alcohol</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(CH₃)₂CH–CH₂–CH₂OH</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RN:123-51-3</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en-US" altLang="ja-JP" sz="800" dirty="0">
                          <a:latin typeface="MS Gothic" charset="-128"/>
                          <a:ea typeface="MS Gothic" charset="-128"/>
                          <a:cs typeface="MS Gothic" charset="-128"/>
                        </a:rPr>
                        <a:t>Possible Diseases</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zh-CN" sz="800" dirty="0">
                          <a:latin typeface="MS Gothic" charset="-128"/>
                          <a:ea typeface="MS Gothic" charset="-128"/>
                          <a:cs typeface="MS Gothic" charset="-128"/>
                        </a:rPr>
                        <a:t>Anterior eye disorders, Central nervous system disorders, Respiratory tract disorders</a:t>
                      </a:r>
                      <a:endParaRPr kumimoji="1" lang="zh-CN"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606636">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ja-JP" sz="800" dirty="0">
                          <a:latin typeface="MS Gothic" charset="-128"/>
                          <a:ea typeface="MS Gothic" charset="-128"/>
                          <a:cs typeface="MS Gothic" charset="-128"/>
                        </a:rPr>
                        <a:t>Eye pain, Tearing, Conjunctival redness, Headache, Head heaviness, Dizziness, Drowsiness, Vomiting, General fatigue, Cough, Shortness of breath, Runny nose, Nasal congestion, Nasal/throat pain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97504">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away from heat, sparks, open flames and hot surfaces.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container tightly closed.</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Take measures to prevent static-electric discharge.</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inhaling dust or vapor.</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only outdoors or in well-ventilated areas.</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950976">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 </a:t>
                      </a:r>
                    </a:p>
                    <a:p>
                      <a:r>
                        <a:rPr kumimoji="1" lang="en-US" altLang="ja-JP" sz="800" dirty="0">
                          <a:latin typeface="MS Gothic" charset="-128"/>
                          <a:ea typeface="MS Gothic" charset="-128"/>
                          <a:cs typeface="MS Gothic" charset="-128"/>
                        </a:rPr>
                        <a:t>   Nitrile △, Latex ×, Chloroprene </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 Neoprene ◎</a:t>
                      </a:r>
                    </a:p>
                    <a:p>
                      <a:r>
                        <a:rPr kumimoji="1" lang="en-US" altLang="ja-JP" sz="800" dirty="0">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where high vapor levels may occur, such as third‑control‑area zones or locations where vapors escape due to leakage.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Organic vapor respirator(Select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06833">
                <a:tc rowSpan="4">
                  <a:txBody>
                    <a:bodyPr/>
                    <a:lstStyle/>
                    <a:p>
                      <a:pPr algn="ctr"/>
                      <a:r>
                        <a:rPr kumimoji="1" lang="en-US" altLang="ja-JP" sz="750" dirty="0">
                          <a:latin typeface="MS Gothic" charset="-128"/>
                          <a:ea typeface="MS Gothic" charset="-128"/>
                          <a:cs typeface="MS Gothic" charset="-128"/>
                        </a:rPr>
                        <a:t>First Aid Measures</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feeling unwell, seek medical attention.</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symptoms persist, contact a physician.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508151">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affected area with plenty of water and soap.</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symptoms persist, contact a physician.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eyes carefully with water for several minutes. Remove contact lenses if present and easy to do, then continue rinsing.</a:t>
                      </a:r>
                      <a:r>
                        <a:rPr kumimoji="1" lang="ja-JP" altLang="en-US" sz="800" dirty="0">
                          <a:latin typeface="MS Gothic" charset="-128"/>
                          <a:ea typeface="MS Gothic" charset="-128"/>
                          <a:cs typeface="MS Gothic" charset="-128"/>
                        </a:rPr>
                        <a:t> </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 if irritation persists</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en-US" altLang="ja-JP" sz="800" dirty="0">
                          <a:latin typeface="MS Gothic" charset="-128"/>
                          <a:ea typeface="MS Gothic" charset="-128"/>
                          <a:cs typeface="MS Gothic" charset="-128"/>
                        </a:rPr>
                        <a:t>Rinse mouth with water. Obtain medical examination immediately.</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kumimoji="1" lang="en-US" altLang="ja-JP" sz="1600" b="1" dirty="0">
                <a:latin typeface="BIZ UDPゴシック" panose="020B0400000000000000" pitchFamily="50" charset="-128"/>
                <a:ea typeface="BIZ UDPゴシック" panose="020B0400000000000000" pitchFamily="50" charset="-128"/>
              </a:rPr>
              <a:t>Class II Organic Solvents</a:t>
            </a:r>
            <a:endParaRPr lang="en-US" dirty="0"/>
          </a:p>
        </p:txBody>
      </p:sp>
      <p:pic>
        <p:nvPicPr>
          <p:cNvPr id="2" name="図 1">
            <a:extLst>
              <a:ext uri="{FF2B5EF4-FFF2-40B4-BE49-F238E27FC236}">
                <a16:creationId xmlns:a16="http://schemas.microsoft.com/office/drawing/2014/main" id="{74D2E71C-9A21-8651-2BE0-88ABE1910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4790" y="971457"/>
            <a:ext cx="436020" cy="436020"/>
          </a:xfrm>
          <a:prstGeom prst="rect">
            <a:avLst/>
          </a:prstGeom>
        </p:spPr>
      </p:pic>
      <p:pic>
        <p:nvPicPr>
          <p:cNvPr id="8" name="図 7">
            <a:extLst>
              <a:ext uri="{FF2B5EF4-FFF2-40B4-BE49-F238E27FC236}">
                <a16:creationId xmlns:a16="http://schemas.microsoft.com/office/drawing/2014/main" id="{6DEE39FB-DF95-5A9C-3DF0-40936678CE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1934" y="972248"/>
            <a:ext cx="436020" cy="434437"/>
          </a:xfrm>
          <a:prstGeom prst="rect">
            <a:avLst/>
          </a:prstGeom>
        </p:spPr>
      </p:pic>
      <p:pic>
        <p:nvPicPr>
          <p:cNvPr id="11" name="図 10" descr="炎">
            <a:extLst>
              <a:ext uri="{FF2B5EF4-FFF2-40B4-BE49-F238E27FC236}">
                <a16:creationId xmlns:a16="http://schemas.microsoft.com/office/drawing/2014/main" id="{8BF20BC8-B500-5FC2-8E71-75FEC5E945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4686" y="971232"/>
            <a:ext cx="428625" cy="428625"/>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descr="腐食性">
            <a:extLst>
              <a:ext uri="{FF2B5EF4-FFF2-40B4-BE49-F238E27FC236}">
                <a16:creationId xmlns:a16="http://schemas.microsoft.com/office/drawing/2014/main" id="{38418220-EEF9-52F6-6E41-22FBF68503E4}"/>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60769" y="977383"/>
            <a:ext cx="435600" cy="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597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19</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89228985"/>
              </p:ext>
            </p:extLst>
          </p:nvPr>
        </p:nvGraphicFramePr>
        <p:xfrm>
          <a:off x="366276" y="734647"/>
          <a:ext cx="4595097" cy="6112971"/>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319175">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Ethyl ether</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CH₃CH₂–O–CH₂CH₃</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RN:60-29-7</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en-US" altLang="ja-JP" sz="800" dirty="0">
                          <a:latin typeface="MS Gothic" charset="-128"/>
                          <a:ea typeface="MS Gothic" charset="-128"/>
                          <a:cs typeface="MS Gothic" charset="-128"/>
                        </a:rPr>
                        <a:t>Possible Diseases</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ja-JP" sz="800" dirty="0">
                          <a:latin typeface="MS Gothic" charset="-128"/>
                          <a:ea typeface="MS Gothic" charset="-128"/>
                          <a:cs typeface="MS Gothic" charset="-128"/>
                        </a:rPr>
                        <a:t>Anterior eye disorders, Central nervous system disorders, Respiratory tract disorders, Suspected reproductive toxicity</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ja-JP" sz="800" dirty="0">
                          <a:latin typeface="MS Gothic" charset="-128"/>
                          <a:ea typeface="MS Gothic" charset="-128"/>
                          <a:cs typeface="MS Gothic" charset="-128"/>
                        </a:rPr>
                        <a:t>Eye pain, Tearing, Conjunctival redness, Headache, Head heaviness, Dizziness, Drowsiness, Vomiting, General fatigue, Cough, Shortness of breath, Runny nose, Nasal congestion, Nasal/throat pain, Respiratory distress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1038290">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away from heat, sparks, open flames and hot surfaces.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container tightly closed.</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Take measures to prevent static‐electric discharge.</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inhaling dust or vapor.</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the work area.</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only outdoors or in well-ventilated areas.</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621158">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 </a:t>
                      </a:r>
                    </a:p>
                    <a:p>
                      <a:r>
                        <a:rPr kumimoji="1" lang="en-US" altLang="ja-JP" sz="800" dirty="0">
                          <a:latin typeface="MS Gothic" charset="-128"/>
                          <a:ea typeface="MS Gothic" charset="-128"/>
                          <a:cs typeface="MS Gothic" charset="-128"/>
                        </a:rPr>
                        <a:t>   Nitrile ×, Latex ×, Chloroprene ×, Neoprene △</a:t>
                      </a:r>
                    </a:p>
                    <a:p>
                      <a:r>
                        <a:rPr kumimoji="1" lang="en-US" altLang="ja-JP" sz="800" dirty="0">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where high vapor levels may occur, such as third‑control‑area zones or locations where vapors escape due to leakage.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Organic vapor respirator(Select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algn="ctr"/>
                      <a:r>
                        <a:rPr kumimoji="1" lang="en-US" altLang="ja-JP" sz="750" dirty="0">
                          <a:latin typeface="MS Gothic" charset="-128"/>
                          <a:ea typeface="MS Gothic" charset="-128"/>
                          <a:cs typeface="MS Gothic" charset="-128"/>
                        </a:rPr>
                        <a:t>First Aid Measures</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 Move the person to fresh air and have them rest in a half-sitting position. </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Artificial respiration may be required; contact a medical facility immediately.</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473804">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Remove all contaminated clothing at once.</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affected skin under running water or shower.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eyes with plenty of water for several minutes.</a:t>
                      </a:r>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Remove contact lenses if present and easy to do; continue rinsing.</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irritation persists, 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mouth; do not induce vomiting. Give 1–2 cups of water.</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feeling unwell, contact a physician.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kumimoji="1" lang="en-US" altLang="ja-JP" sz="1600" b="1" dirty="0">
                <a:latin typeface="BIZ UDPゴシック" panose="020B0400000000000000" pitchFamily="50" charset="-128"/>
                <a:ea typeface="BIZ UDPゴシック" panose="020B0400000000000000" pitchFamily="50" charset="-128"/>
              </a:rPr>
              <a:t>Class II Organic Solvents</a:t>
            </a:r>
            <a:endParaRPr lang="en-US" dirty="0"/>
          </a:p>
        </p:txBody>
      </p:sp>
      <p:pic>
        <p:nvPicPr>
          <p:cNvPr id="2" name="図 1">
            <a:extLst>
              <a:ext uri="{FF2B5EF4-FFF2-40B4-BE49-F238E27FC236}">
                <a16:creationId xmlns:a16="http://schemas.microsoft.com/office/drawing/2014/main" id="{74D2E71C-9A21-8651-2BE0-88ABE1910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7273" y="972926"/>
            <a:ext cx="436020" cy="436020"/>
          </a:xfrm>
          <a:prstGeom prst="rect">
            <a:avLst/>
          </a:prstGeom>
        </p:spPr>
      </p:pic>
      <p:pic>
        <p:nvPicPr>
          <p:cNvPr id="8" name="図 7">
            <a:extLst>
              <a:ext uri="{FF2B5EF4-FFF2-40B4-BE49-F238E27FC236}">
                <a16:creationId xmlns:a16="http://schemas.microsoft.com/office/drawing/2014/main" id="{6DEE39FB-DF95-5A9C-3DF0-40936678CE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5367" y="973717"/>
            <a:ext cx="436020" cy="434437"/>
          </a:xfrm>
          <a:prstGeom prst="rect">
            <a:avLst/>
          </a:prstGeom>
        </p:spPr>
      </p:pic>
      <p:pic>
        <p:nvPicPr>
          <p:cNvPr id="11" name="図 10" descr="炎">
            <a:extLst>
              <a:ext uri="{FF2B5EF4-FFF2-40B4-BE49-F238E27FC236}">
                <a16:creationId xmlns:a16="http://schemas.microsoft.com/office/drawing/2014/main" id="{8BF20BC8-B500-5FC2-8E71-75FEC5E945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9549" y="980321"/>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7851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455395505"/>
              </p:ext>
            </p:extLst>
          </p:nvPr>
        </p:nvGraphicFramePr>
        <p:xfrm>
          <a:off x="366276" y="734647"/>
          <a:ext cx="4547097" cy="6457683"/>
        </p:xfrm>
        <a:graphic>
          <a:graphicData uri="http://schemas.openxmlformats.org/drawingml/2006/table">
            <a:tbl>
              <a:tblPr firstRow="1" bandRow="1">
                <a:tableStyleId>{2D5ABB26-0587-4C30-8999-92F81FD0307C}</a:tableStyleId>
              </a:tblPr>
              <a:tblGrid>
                <a:gridCol w="629605">
                  <a:extLst>
                    <a:ext uri="{9D8B030D-6E8A-4147-A177-3AD203B41FA5}">
                      <a16:colId xmlns:a16="http://schemas.microsoft.com/office/drawing/2014/main" val="20000"/>
                    </a:ext>
                  </a:extLst>
                </a:gridCol>
                <a:gridCol w="49668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527225">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Carbon tetrachloride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CCl</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4</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RN:56-23-5</a:t>
                      </a:r>
                      <a:endParaRPr lang="en-US" altLang="ja-JP" sz="7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222A">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445182">
                <a:tc rowSpan="2">
                  <a:txBody>
                    <a:bodyPr/>
                    <a:lstStyle/>
                    <a:p>
                      <a:pPr algn="ctr"/>
                      <a:r>
                        <a:rPr kumimoji="1" lang="en-US" altLang="ja-JP" sz="750" dirty="0">
                          <a:latin typeface="MS Gothic" charset="-128"/>
                          <a:ea typeface="MS Gothic" charset="-128"/>
                          <a:cs typeface="MS Gothic" charset="-128"/>
                        </a:rPr>
                        <a:t>Health Hazards</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40000"/>
                      </a:srgbClr>
                    </a:solidFill>
                  </a:tcPr>
                </a:tc>
                <a:tc>
                  <a:txBody>
                    <a:bodyPr/>
                    <a:lstStyle/>
                    <a:p>
                      <a:pPr algn="ctr"/>
                      <a:r>
                        <a:rPr kumimoji="1" lang="en-US" altLang="ja-JP" sz="800" dirty="0">
                          <a:latin typeface="MS Gothic" charset="-128"/>
                          <a:ea typeface="MS Gothic" charset="-128"/>
                          <a:cs typeface="MS Gothic" charset="-128"/>
                        </a:rPr>
                        <a:t>Possible Diseases</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20000"/>
                      </a:srgbClr>
                    </a:solidFill>
                  </a:tcPr>
                </a:tc>
                <a:tc gridSpan="2">
                  <a:txBody>
                    <a:bodyPr/>
                    <a:lstStyle/>
                    <a:p>
                      <a:r>
                        <a:rPr kumimoji="1" lang="en-US" altLang="ja-JP" sz="800" dirty="0">
                          <a:latin typeface="MS Gothic" charset="-128"/>
                          <a:ea typeface="MS Gothic" charset="-128"/>
                          <a:cs typeface="MS Gothic" charset="-128"/>
                        </a:rPr>
                        <a:t>Anterior eye disorders, Skin disorders, Skin sensitization, CNS impairment, Hepatic injury, Renal dysfunction, Gastrointestinal disorders, Carcinogenicity, Reproductive toxicity.</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853758">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20000"/>
                      </a:srgbClr>
                    </a:solidFill>
                  </a:tcPr>
                </a:tc>
                <a:tc gridSpan="2">
                  <a:txBody>
                    <a:bodyPr/>
                    <a:lstStyle/>
                    <a:p>
                      <a:r>
                        <a:rPr kumimoji="1" lang="en-US" altLang="ja-JP" sz="800" dirty="0">
                          <a:latin typeface="MS Gothic" charset="-128"/>
                          <a:ea typeface="MS Gothic" charset="-128"/>
                          <a:cs typeface="MS Gothic" charset="-128"/>
                        </a:rPr>
                        <a:t>Eye pain, Tearing, Conjunctival redness, Dermatitis, Pruritus(Itching), Redness, Eczema, Urticaria, Headache, Dizziness, Drowsiness, Nausea, Vomiting, Fatigue, Jaundice, Urination abnormalities(polyuria/oliguria), Swelling, Abdominal pain, Diarrhea, Appetite loss, Facial pallor, Palpitations, Weight loss</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795528">
                <a:tc>
                  <a:txBody>
                    <a:bodyPr/>
                    <a:lstStyle/>
                    <a:p>
                      <a:pPr algn="ctr"/>
                      <a:r>
                        <a:rPr kumimoji="1" lang="en-US" altLang="ja-JP" sz="750" dirty="0">
                          <a:latin typeface="MS Gothic" charset="-128"/>
                          <a:ea typeface="MS Gothic" charset="-128"/>
                          <a:cs typeface="MS Gothic" charset="-128"/>
                        </a:rPr>
                        <a:t>Handling Precautions</a:t>
                      </a:r>
                    </a:p>
                    <a:p>
                      <a:pPr algn="ct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only outdoors or in well‑ventilated areas.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inhalation of dust or vapor.</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No eating, drinking, or smoking in use areas.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containers tightly closed.</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environmental release.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50392">
                <a:tc rowSpan="3">
                  <a:txBody>
                    <a:bodyPr/>
                    <a:lstStyle/>
                    <a:p>
                      <a:pPr algn="ctr"/>
                      <a:r>
                        <a:rPr kumimoji="1" lang="en-US" altLang="ja-JP" sz="750" dirty="0">
                          <a:latin typeface="MS Gothic" charset="-128"/>
                          <a:ea typeface="MS Gothic" charset="-128"/>
                          <a:cs typeface="MS Gothic" charset="-128"/>
                        </a:rPr>
                        <a:t>Required Protective Equipment</a:t>
                      </a:r>
                    </a:p>
                    <a:p>
                      <a:pPr algn="ct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en-US" altLang="ja-JP" sz="800" dirty="0">
                          <a:latin typeface="MS Gothic" charset="-128"/>
                          <a:ea typeface="MS Gothic" charset="-128"/>
                          <a:cs typeface="MS Gothic" charset="-128"/>
                        </a:rPr>
                        <a:t>※Select glove materials appropriate for the chemical and replace gloves after permeation time (or immediately if permeation time is unknown).</a:t>
                      </a: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Nitrile ×, Latex ×, Chloroprene ×, Neoprene △</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&gt;240 min, ○ 60–240 min, △ 10–60 min, × &lt;10 min)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with high vapor concentration such as “third control zones” or locations where vapors are released due to leakage</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55706">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Organic vapor respirator</a:t>
                      </a:r>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(Select specific type based on work conditions or consult the equipment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13634">
                <a:tc rowSpan="4">
                  <a:txBody>
                    <a:bodyPr/>
                    <a:lstStyle/>
                    <a:p>
                      <a:pPr algn="ctr"/>
                      <a:r>
                        <a:rPr kumimoji="1" lang="en-US" altLang="ja-JP" sz="750" dirty="0">
                          <a:latin typeface="MS Gothic" charset="-128"/>
                          <a:ea typeface="MS Gothic" charset="-128"/>
                          <a:cs typeface="MS Gothic" charset="-128"/>
                        </a:rPr>
                        <a:t>First Aid Measures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the person to fresh air and keep them at rest in a position comfortable for breathing.</a:t>
                      </a:r>
                    </a:p>
                    <a:p>
                      <a:r>
                        <a:rPr kumimoji="1" lang="en-US" altLang="ja-JP" sz="800" dirty="0">
                          <a:latin typeface="MS Gothic" charset="-128"/>
                          <a:ea typeface="MS Gothic" charset="-128"/>
                          <a:cs typeface="MS Gothic" charset="-128"/>
                        </a:rPr>
                        <a:t>•Seek medical attention if feeling unwell.</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543208">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with plenty of water and soap.</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advice if irritation occurs.</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Remove contaminated clothing and wash before reuse.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388996">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cautiously with water for several minutes. Remove contact lenses if easy to do. Continue rinsing.</a:t>
                      </a:r>
                      <a:r>
                        <a:rPr kumimoji="1" lang="ja-JP" altLang="en-US" sz="800" dirty="0">
                          <a:latin typeface="MS Gothic" charset="-128"/>
                          <a:ea typeface="MS Gothic" charset="-128"/>
                          <a:cs typeface="MS Gothic" charset="-128"/>
                        </a:rPr>
                        <a:t> </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immediate medical advice.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89602">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mouth.</a:t>
                      </a:r>
                      <a:endParaRPr kumimoji="1" lang="ja-JP" altLang="en-US" sz="800" dirty="0">
                        <a:latin typeface="MS Gothic" charset="-128"/>
                        <a:ea typeface="MS Gothic" charset="-128"/>
                        <a:cs typeface="MS Gothic" charset="-128"/>
                      </a:endParaRPr>
                    </a:p>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 if feeling unwell.</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3687" y="966322"/>
            <a:ext cx="436020" cy="436020"/>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7601" y="967113"/>
            <a:ext cx="436019" cy="434437"/>
          </a:xfrm>
          <a:prstGeom prst="rect">
            <a:avLst/>
          </a:prstGeom>
        </p:spPr>
      </p:pic>
      <p:sp>
        <p:nvSpPr>
          <p:cNvPr id="7" name="スライド番号プレースホルダー 6"/>
          <p:cNvSpPr>
            <a:spLocks noGrp="1"/>
          </p:cNvSpPr>
          <p:nvPr>
            <p:ph type="sldNum" sz="quarter" idx="12"/>
          </p:nvPr>
        </p:nvSpPr>
        <p:spPr/>
        <p:txBody>
          <a:bodyPr/>
          <a:lstStyle/>
          <a:p>
            <a:fld id="{CE91391B-3798-2947-9D6E-4711C58437E3}" type="slidenum">
              <a:rPr lang="ja-JP" altLang="en-US" smtClean="0"/>
              <a:pPr/>
              <a:t>2</a:t>
            </a:fld>
            <a:endParaRPr lang="ja-JP" altLang="en-US" dirty="0"/>
          </a:p>
        </p:txBody>
      </p:sp>
      <p:sp>
        <p:nvSpPr>
          <p:cNvPr id="8" name="Title 1"/>
          <p:cNvSpPr>
            <a:spLocks noGrp="1"/>
          </p:cNvSpPr>
          <p:nvPr>
            <p:ph type="title" idx="4294967295"/>
          </p:nvPr>
        </p:nvSpPr>
        <p:spPr>
          <a:xfrm>
            <a:off x="366713" y="298450"/>
            <a:ext cx="4592637" cy="360363"/>
          </a:xfrm>
          <a:solidFill>
            <a:srgbClr val="D9222A"/>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600" b="1" dirty="0">
                <a:solidFill>
                  <a:schemeClr val="bg1"/>
                </a:solidFill>
                <a:latin typeface="BIZ UDPゴシック" panose="020B0400000000000000" pitchFamily="50" charset="-128"/>
                <a:ea typeface="BIZ UDPゴシック" panose="020B0400000000000000" pitchFamily="50" charset="-128"/>
              </a:rPr>
              <a:t>Class I Organic Solvents</a:t>
            </a:r>
            <a:endParaRPr lang="en-US" dirty="0"/>
          </a:p>
        </p:txBody>
      </p:sp>
      <p:pic>
        <p:nvPicPr>
          <p:cNvPr id="2" name="図 1">
            <a:extLst>
              <a:ext uri="{FF2B5EF4-FFF2-40B4-BE49-F238E27FC236}">
                <a16:creationId xmlns:a16="http://schemas.microsoft.com/office/drawing/2014/main" id="{1D5CB809-F739-711F-8C80-294CBFCD50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7021" y="967113"/>
            <a:ext cx="436020" cy="434437"/>
          </a:xfrm>
          <a:prstGeom prst="rect">
            <a:avLst/>
          </a:prstGeom>
        </p:spPr>
      </p:pic>
    </p:spTree>
    <p:extLst>
      <p:ext uri="{BB962C8B-B14F-4D97-AF65-F5344CB8AC3E}">
        <p14:creationId xmlns:p14="http://schemas.microsoft.com/office/powerpoint/2010/main" val="2688306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20</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98703170"/>
              </p:ext>
            </p:extLst>
          </p:nvPr>
        </p:nvGraphicFramePr>
        <p:xfrm>
          <a:off x="366276" y="734647"/>
          <a:ext cx="4595097" cy="6336915"/>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9">
                  <a:extLst>
                    <a:ext uri="{9D8B030D-6E8A-4147-A177-3AD203B41FA5}">
                      <a16:colId xmlns:a16="http://schemas.microsoft.com/office/drawing/2014/main" val="20002"/>
                    </a:ext>
                  </a:extLst>
                </a:gridCol>
                <a:gridCol w="3008859">
                  <a:extLst>
                    <a:ext uri="{9D8B030D-6E8A-4147-A177-3AD203B41FA5}">
                      <a16:colId xmlns:a16="http://schemas.microsoft.com/office/drawing/2014/main" val="20003"/>
                    </a:ext>
                  </a:extLst>
                </a:gridCol>
              </a:tblGrid>
              <a:tr h="704854">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Ethylene glycol </a:t>
                      </a:r>
                      <a:r>
                        <a:rPr lang="en-US" altLang="ja-JP" sz="1400" u="none" strike="noStrike" dirty="0" err="1">
                          <a:solidFill>
                            <a:schemeClr val="tx1">
                              <a:lumMod val="95000"/>
                              <a:lumOff val="5000"/>
                            </a:schemeClr>
                          </a:solidFill>
                          <a:effectLst/>
                          <a:latin typeface="MS Gothic" charset="-128"/>
                          <a:ea typeface="MS Gothic" charset="-128"/>
                          <a:cs typeface="MS Gothic" charset="-128"/>
                        </a:rPr>
                        <a:t>monoethyl</a:t>
                      </a:r>
                      <a:r>
                        <a:rPr lang="en-US" altLang="ja-JP" sz="1400" u="none" strike="noStrike" dirty="0">
                          <a:solidFill>
                            <a:schemeClr val="tx1">
                              <a:lumMod val="95000"/>
                              <a:lumOff val="5000"/>
                            </a:schemeClr>
                          </a:solidFill>
                          <a:effectLst/>
                          <a:latin typeface="MS Gothic" charset="-128"/>
                          <a:ea typeface="MS Gothic" charset="-128"/>
                          <a:cs typeface="MS Gothic" charset="-128"/>
                        </a:rPr>
                        <a:t> ether</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C₂H₅O–CH₂–CH₂–OH</a:t>
                      </a:r>
                      <a:endParaRPr lang="en-US" altLang="ja-JP" sz="900" u="none" strike="noStrike" baseline="-25000"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RN:110-80-5</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ja-JP" sz="800" dirty="0">
                          <a:latin typeface="MS Gothic" charset="-128"/>
                          <a:ea typeface="MS Gothic" charset="-128"/>
                          <a:cs typeface="MS Gothic" charset="-128"/>
                        </a:rPr>
                        <a:t>Anterior eye disorders, Central nervous system disorders, Liver disorders, Kidney disorders, Hematologic disorders, Suspected reproductive toxicity, Testicular disorders</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ja-JP" sz="800" dirty="0">
                          <a:latin typeface="MS Gothic" charset="-128"/>
                          <a:ea typeface="MS Gothic" charset="-128"/>
                          <a:cs typeface="MS Gothic" charset="-128"/>
                        </a:rPr>
                        <a:t>Eye pain, Tearing, Conjunctival redness, Headache, Head heaviness, Dizziness, Drowsiness, Vomiting, General fatigue, Easy fatigability, Jaundice, Hematuria, Polyuria, Oliguria, Edema, Facial pallor, Palpitations, Unsteadiness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932782">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away from heat, sparks, open flames and hot surfaces.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container tightly closed.</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Take measures to prevent static‐electric discharge.</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inhaling dust or vapor.</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the work area.</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only outdoors or in well-ventilated areas.</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920746">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en-US" altLang="ja-JP" sz="800" dirty="0">
                          <a:solidFill>
                            <a:schemeClr val="tx1"/>
                          </a:solidFill>
                          <a:latin typeface="MS Gothic" charset="-128"/>
                          <a:ea typeface="MS Gothic" charset="-128"/>
                          <a:cs typeface="MS Gothic" charset="-128"/>
                        </a:rPr>
                        <a:t>Laboratory coat or work clothing, protective goggles, protective gloves.</a:t>
                      </a:r>
                    </a:p>
                    <a:p>
                      <a:r>
                        <a:rPr kumimoji="1" lang="ja-JP" altLang="en-US" sz="800" dirty="0">
                          <a:solidFill>
                            <a:schemeClr val="tx1"/>
                          </a:solidFill>
                          <a:latin typeface="MS Gothic" charset="-128"/>
                          <a:ea typeface="MS Gothic" charset="-128"/>
                          <a:cs typeface="MS Gothic" charset="-128"/>
                        </a:rPr>
                        <a:t>　</a:t>
                      </a:r>
                      <a:r>
                        <a:rPr kumimoji="1" lang="en-US" altLang="ja-JP" sz="800" dirty="0">
                          <a:solidFill>
                            <a:schemeClr val="tx1"/>
                          </a:solidFill>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solidFill>
                            <a:schemeClr val="tx1"/>
                          </a:solidFill>
                          <a:latin typeface="MS Gothic" charset="-128"/>
                          <a:ea typeface="MS Gothic" charset="-128"/>
                          <a:cs typeface="MS Gothic" charset="-128"/>
                        </a:rPr>
                        <a:t>【Glove permeation data (Ministry of Health, </a:t>
                      </a:r>
                      <a:r>
                        <a:rPr kumimoji="1" lang="en-US" altLang="ja-JP" sz="800" dirty="0" err="1">
                          <a:solidFill>
                            <a:schemeClr val="tx1"/>
                          </a:solidFill>
                          <a:latin typeface="MS Gothic" charset="-128"/>
                          <a:ea typeface="MS Gothic" charset="-128"/>
                          <a:cs typeface="MS Gothic" charset="-128"/>
                        </a:rPr>
                        <a:t>Labour</a:t>
                      </a:r>
                      <a:r>
                        <a:rPr kumimoji="1" lang="en-US" altLang="ja-JP" sz="800" dirty="0">
                          <a:solidFill>
                            <a:schemeClr val="tx1"/>
                          </a:solidFill>
                          <a:latin typeface="MS Gothic" charset="-128"/>
                          <a:ea typeface="MS Gothic" charset="-128"/>
                          <a:cs typeface="MS Gothic" charset="-128"/>
                        </a:rPr>
                        <a:t> and Welfare)】 </a:t>
                      </a:r>
                    </a:p>
                    <a:p>
                      <a:r>
                        <a:rPr kumimoji="1" lang="en-US" altLang="ja-JP" sz="800" dirty="0">
                          <a:solidFill>
                            <a:schemeClr val="tx1"/>
                          </a:solidFill>
                          <a:latin typeface="MS Gothic" charset="-128"/>
                          <a:ea typeface="MS Gothic" charset="-128"/>
                          <a:cs typeface="MS Gothic" charset="-128"/>
                        </a:rPr>
                        <a:t>   Nitrile </a:t>
                      </a:r>
                      <a:r>
                        <a:rPr kumimoji="1" lang="en-US" altLang="ja-JP" sz="800" b="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 Latex ×, Chloroprene </a:t>
                      </a:r>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 Neoprene </a:t>
                      </a:r>
                      <a:r>
                        <a:rPr kumimoji="1" lang="ja-JP" altLang="en-US" sz="800" dirty="0">
                          <a:solidFill>
                            <a:schemeClr val="tx1"/>
                          </a:solidFill>
                          <a:latin typeface="MS Gothic" charset="-128"/>
                          <a:ea typeface="MS Gothic" charset="-128"/>
                          <a:cs typeface="MS Gothic" charset="-128"/>
                        </a:rPr>
                        <a:t>△</a:t>
                      </a:r>
                      <a:endParaRPr kumimoji="1" lang="en-US" altLang="ja-JP" sz="800" dirty="0">
                        <a:solidFill>
                          <a:schemeClr val="tx1"/>
                        </a:solidFill>
                        <a:latin typeface="MS Gothic" charset="-128"/>
                        <a:ea typeface="MS Gothic" charset="-128"/>
                        <a:cs typeface="MS Gothic" charset="-128"/>
                      </a:endParaRPr>
                    </a:p>
                    <a:p>
                      <a:r>
                        <a:rPr kumimoji="1" lang="en-US" altLang="ja-JP" sz="800" dirty="0">
                          <a:solidFill>
                            <a:schemeClr val="tx1"/>
                          </a:solidFill>
                          <a:latin typeface="MS Gothic" charset="-128"/>
                          <a:ea typeface="MS Gothic" charset="-128"/>
                          <a:cs typeface="MS Gothic" charset="-128"/>
                        </a:rPr>
                        <a:t> (◎ &gt;240 min, ○ 60–240 min, △ 10–60 min, × &lt;10 min)</a:t>
                      </a:r>
                      <a:endParaRPr kumimoji="1" lang="ja-JP" altLang="en-US" sz="800" dirty="0">
                        <a:solidFill>
                          <a:schemeClr val="tx1"/>
                        </a:solidFill>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where high vapor levels may occur, such as third‑control‑area zones or locations where vapors escape due to leakage.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Organic vapor respirator(Select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00270">
                <a:tc rowSpan="4">
                  <a:txBody>
                    <a:bodyPr/>
                    <a:lstStyle/>
                    <a:p>
                      <a:pPr algn="ctr"/>
                      <a:r>
                        <a:rPr kumimoji="1" lang="en-US" altLang="ja-JP" sz="750" dirty="0">
                          <a:latin typeface="MS Gothic" charset="-128"/>
                          <a:ea typeface="MS Gothic" charset="-128"/>
                          <a:cs typeface="MS Gothic" charset="-128"/>
                        </a:rPr>
                        <a:t>First Aid Measures</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to fresh air and keep at rest in a position comfortable for breathing.</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Call a physician if they feel unwell.</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Remove all contaminated clothing immediately.</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skin thoroughly with water.</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Call a physician if they feel unwell or if irritation occurs.</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contaminated clothing before reuse.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Remove contact lenses if easy to do; continue to rinse eyes with water for several minutes.</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irritation persists, seek medical attention.</a:t>
                      </a:r>
                      <a:r>
                        <a:rPr kumimoji="1" lang="ja-JP" altLang="en-US" sz="800" dirty="0">
                          <a:latin typeface="MS Gothic" charset="-128"/>
                          <a:ea typeface="MS Gothic" charset="-128"/>
                          <a:cs typeface="MS Gothic" charset="-128"/>
                        </a:rPr>
                        <a:t> </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en-US" altLang="ja-JP" sz="800" dirty="0">
                          <a:latin typeface="MS Gothic" charset="-128"/>
                          <a:ea typeface="MS Gothic" charset="-128"/>
                          <a:cs typeface="MS Gothic" charset="-128"/>
                        </a:rPr>
                        <a:t>Rinse mouth promptly. Seek medical examination.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kumimoji="1" lang="en-US" altLang="ja-JP" sz="1600" b="1" dirty="0">
                <a:latin typeface="BIZ UDPゴシック" panose="020B0400000000000000" pitchFamily="50" charset="-128"/>
                <a:ea typeface="BIZ UDPゴシック" panose="020B0400000000000000" pitchFamily="50" charset="-128"/>
              </a:rPr>
              <a:t>Class II Organic Solvents</a:t>
            </a:r>
            <a:endParaRPr lang="en-US" dirty="0"/>
          </a:p>
        </p:txBody>
      </p:sp>
      <p:pic>
        <p:nvPicPr>
          <p:cNvPr id="2" name="図 1">
            <a:extLst>
              <a:ext uri="{FF2B5EF4-FFF2-40B4-BE49-F238E27FC236}">
                <a16:creationId xmlns:a16="http://schemas.microsoft.com/office/drawing/2014/main" id="{74D2E71C-9A21-8651-2BE0-88ABE1910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0080" y="972926"/>
            <a:ext cx="436020" cy="436020"/>
          </a:xfrm>
          <a:prstGeom prst="rect">
            <a:avLst/>
          </a:prstGeom>
        </p:spPr>
      </p:pic>
      <p:pic>
        <p:nvPicPr>
          <p:cNvPr id="8" name="図 7">
            <a:extLst>
              <a:ext uri="{FF2B5EF4-FFF2-40B4-BE49-F238E27FC236}">
                <a16:creationId xmlns:a16="http://schemas.microsoft.com/office/drawing/2014/main" id="{6DEE39FB-DF95-5A9C-3DF0-40936678CE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8174" y="973717"/>
            <a:ext cx="436020" cy="434437"/>
          </a:xfrm>
          <a:prstGeom prst="rect">
            <a:avLst/>
          </a:prstGeom>
        </p:spPr>
      </p:pic>
      <p:pic>
        <p:nvPicPr>
          <p:cNvPr id="11" name="図 10" descr="炎">
            <a:extLst>
              <a:ext uri="{FF2B5EF4-FFF2-40B4-BE49-F238E27FC236}">
                <a16:creationId xmlns:a16="http://schemas.microsoft.com/office/drawing/2014/main" id="{8BF20BC8-B500-5FC2-8E71-75FEC5E945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2356" y="980321"/>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182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21</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72809144"/>
              </p:ext>
            </p:extLst>
          </p:nvPr>
        </p:nvGraphicFramePr>
        <p:xfrm>
          <a:off x="366276" y="734647"/>
          <a:ext cx="4595097" cy="6266241"/>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746681">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Ethylene glycol </a:t>
                      </a:r>
                      <a:r>
                        <a:rPr lang="en-US" altLang="ja-JP" sz="1400" u="none" strike="noStrike" dirty="0" err="1">
                          <a:solidFill>
                            <a:schemeClr val="tx1">
                              <a:lumMod val="95000"/>
                              <a:lumOff val="5000"/>
                            </a:schemeClr>
                          </a:solidFill>
                          <a:effectLst/>
                          <a:latin typeface="MS Gothic" charset="-128"/>
                          <a:ea typeface="MS Gothic" charset="-128"/>
                          <a:cs typeface="MS Gothic" charset="-128"/>
                        </a:rPr>
                        <a:t>monoethyl</a:t>
                      </a:r>
                      <a:r>
                        <a:rPr lang="en-US" altLang="ja-JP" sz="1400" u="none" strike="noStrike" dirty="0">
                          <a:solidFill>
                            <a:schemeClr val="tx1">
                              <a:lumMod val="95000"/>
                              <a:lumOff val="5000"/>
                            </a:schemeClr>
                          </a:solidFill>
                          <a:effectLst/>
                          <a:latin typeface="MS Gothic" charset="-128"/>
                          <a:ea typeface="MS Gothic" charset="-128"/>
                          <a:cs typeface="MS Gothic" charset="-128"/>
                        </a:rPr>
                        <a:t> ether acetate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CH₃COO–CH₂–CH₂–OC₂H₅</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RN:111-15-9</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ja-JP" sz="800" dirty="0">
                          <a:latin typeface="MS Gothic" charset="-128"/>
                          <a:ea typeface="MS Gothic" charset="-128"/>
                          <a:cs typeface="MS Gothic" charset="-128"/>
                        </a:rPr>
                        <a:t>Anterior eye disorders, Central nervous system disorders, Liver disorders, Kidney disorders, Hematologic disorders, Suspected reproductive toxicity, Testicular disorders</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ja-JP" sz="800" dirty="0">
                          <a:latin typeface="MS Gothic" charset="-128"/>
                          <a:ea typeface="MS Gothic" charset="-128"/>
                          <a:cs typeface="MS Gothic" charset="-128"/>
                        </a:rPr>
                        <a:t>Eye pain, Tearing, Conjunctival redness, Headache, Head heaviness, Dizziness, Drowsiness, Vomiting, General fatigue, Easy fatigability, Jaundice, Hematuria, Polyuria, Oliguria, Edema, Facial pallor, Palpitations, Unsteadiness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away from heat, high-temperature surfaces, sparks and open flames.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container tightly closed.</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Take measures to prevent static-electric discharge.</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only outdoors or in well-ventilated areas.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inhaling dust or vapor.</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the work area.</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release to the environment.</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en-US" altLang="ja-JP" sz="800" dirty="0">
                          <a:solidFill>
                            <a:schemeClr val="tx1"/>
                          </a:solidFill>
                          <a:latin typeface="MS Gothic" charset="-128"/>
                          <a:ea typeface="MS Gothic" charset="-128"/>
                          <a:cs typeface="MS Gothic" charset="-128"/>
                        </a:rPr>
                        <a:t>Laboratory coat or work clothing, protective goggles, protective gloves.</a:t>
                      </a:r>
                    </a:p>
                    <a:p>
                      <a:r>
                        <a:rPr kumimoji="1" lang="ja-JP" altLang="en-US" sz="800" dirty="0">
                          <a:solidFill>
                            <a:schemeClr val="tx1"/>
                          </a:solidFill>
                          <a:latin typeface="MS Gothic" charset="-128"/>
                          <a:ea typeface="MS Gothic" charset="-128"/>
                          <a:cs typeface="MS Gothic" charset="-128"/>
                        </a:rPr>
                        <a:t>　</a:t>
                      </a:r>
                      <a:r>
                        <a:rPr kumimoji="1" lang="en-US" altLang="ja-JP" sz="800" dirty="0">
                          <a:solidFill>
                            <a:schemeClr val="tx1"/>
                          </a:solidFill>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solidFill>
                            <a:schemeClr val="tx1"/>
                          </a:solidFill>
                          <a:latin typeface="MS Gothic" charset="-128"/>
                          <a:ea typeface="MS Gothic" charset="-128"/>
                          <a:cs typeface="MS Gothic" charset="-128"/>
                        </a:rPr>
                        <a:t>【Glove permeation data (Ministry of Health, </a:t>
                      </a:r>
                      <a:r>
                        <a:rPr kumimoji="1" lang="en-US" altLang="ja-JP" sz="800" dirty="0" err="1">
                          <a:solidFill>
                            <a:schemeClr val="tx1"/>
                          </a:solidFill>
                          <a:latin typeface="MS Gothic" charset="-128"/>
                          <a:ea typeface="MS Gothic" charset="-128"/>
                          <a:cs typeface="MS Gothic" charset="-128"/>
                        </a:rPr>
                        <a:t>Labour</a:t>
                      </a:r>
                      <a:r>
                        <a:rPr kumimoji="1" lang="en-US" altLang="ja-JP" sz="800" dirty="0">
                          <a:solidFill>
                            <a:schemeClr val="tx1"/>
                          </a:solidFill>
                          <a:latin typeface="MS Gothic" charset="-128"/>
                          <a:ea typeface="MS Gothic" charset="-128"/>
                          <a:cs typeface="MS Gothic" charset="-128"/>
                        </a:rPr>
                        <a:t> and Welfare)】 </a:t>
                      </a:r>
                    </a:p>
                    <a:p>
                      <a:r>
                        <a:rPr kumimoji="1" lang="en-US" altLang="ja-JP" sz="800" dirty="0">
                          <a:solidFill>
                            <a:schemeClr val="tx1"/>
                          </a:solidFill>
                          <a:latin typeface="MS Gothic" charset="-128"/>
                          <a:ea typeface="MS Gothic" charset="-128"/>
                          <a:cs typeface="MS Gothic" charset="-128"/>
                        </a:rPr>
                        <a:t>   Nitrile ×, Latex ×, Chloroprene △, Neoprene △</a:t>
                      </a:r>
                    </a:p>
                    <a:p>
                      <a:r>
                        <a:rPr kumimoji="1" lang="en-US" altLang="ja-JP" sz="800" dirty="0">
                          <a:solidFill>
                            <a:schemeClr val="tx1"/>
                          </a:solidFill>
                          <a:latin typeface="MS Gothic" charset="-128"/>
                          <a:ea typeface="MS Gothic" charset="-128"/>
                          <a:cs typeface="MS Gothic" charset="-128"/>
                        </a:rPr>
                        <a:t> (◎ &gt;240 min, ○ 60–240 min, △ 10–60 min, × &lt;10 min)</a:t>
                      </a:r>
                      <a:endParaRPr kumimoji="1" lang="en-US" altLang="ja-JP" sz="800" b="0" dirty="0">
                        <a:solidFill>
                          <a:schemeClr val="tx1"/>
                        </a:solidFill>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where high vapor levels may occur, such as third‑control‑area zones or locations where vapors escape due to leakage.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Organic vapor respirator(Select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83984">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Measures</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the person to fresh air.</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breathing difficulty occurs, administer oxygen.</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As soon as possible, have them inhale a glucocorticoid aerosol spray with repeated deep breaths.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a:t>
                      </a:r>
                      <a:r>
                        <a:rPr kumimoji="1" lang="ja-JP" altLang="en-US" sz="800" dirty="0">
                          <a:latin typeface="MS Gothic" charset="-128"/>
                          <a:ea typeface="MS Gothic" charset="-128"/>
                          <a:cs typeface="MS Gothic" charset="-128"/>
                        </a:rPr>
                        <a:t> </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554736">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Remove contaminated clothing at once.</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affected skin under copious running water for at least 10–20 minutes.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a:t>
                      </a:r>
                      <a:r>
                        <a:rPr kumimoji="1" lang="ja-JP" altLang="en-US" sz="800" dirty="0">
                          <a:latin typeface="MS Gothic" charset="-128"/>
                          <a:ea typeface="MS Gothic" charset="-128"/>
                          <a:cs typeface="MS Gothic" charset="-128"/>
                        </a:rPr>
                        <a:t> </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326752">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eyes with plenty of water for at least 10 minutes; remove contact lenses if easy to do.</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452284">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mouth; if conscious, give a cupful(Approximately 200mL) of water.</a:t>
                      </a:r>
                    </a:p>
                    <a:p>
                      <a:r>
                        <a:rPr kumimoji="1" lang="en-US" altLang="ja-JP" sz="800" dirty="0">
                          <a:latin typeface="MS Gothic" charset="-128"/>
                          <a:ea typeface="MS Gothic" charset="-128"/>
                          <a:cs typeface="MS Gothic" charset="-128"/>
                        </a:rPr>
                        <a:t>– Do not induce vomiting.</a:t>
                      </a:r>
                    </a:p>
                    <a:p>
                      <a:r>
                        <a:rPr kumimoji="1" lang="en-US" altLang="ja-JP" sz="800" dirty="0">
                          <a:latin typeface="MS Gothic" charset="-128"/>
                          <a:ea typeface="MS Gothic" charset="-128"/>
                          <a:cs typeface="MS Gothic" charset="-128"/>
                        </a:rPr>
                        <a:t>– 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kumimoji="1" lang="en-US" altLang="ja-JP" sz="1600" b="1" dirty="0">
                <a:latin typeface="BIZ UDPゴシック" panose="020B0400000000000000" pitchFamily="50" charset="-128"/>
                <a:ea typeface="BIZ UDPゴシック" panose="020B0400000000000000" pitchFamily="50" charset="-128"/>
              </a:rPr>
              <a:t>Class II Organic Solvents</a:t>
            </a:r>
            <a:endParaRPr lang="en-US" dirty="0"/>
          </a:p>
        </p:txBody>
      </p:sp>
      <p:pic>
        <p:nvPicPr>
          <p:cNvPr id="2" name="図 1">
            <a:extLst>
              <a:ext uri="{FF2B5EF4-FFF2-40B4-BE49-F238E27FC236}">
                <a16:creationId xmlns:a16="http://schemas.microsoft.com/office/drawing/2014/main" id="{74D2E71C-9A21-8651-2BE0-88ABE1910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7273" y="1101245"/>
            <a:ext cx="436020" cy="436020"/>
          </a:xfrm>
          <a:prstGeom prst="rect">
            <a:avLst/>
          </a:prstGeom>
        </p:spPr>
      </p:pic>
      <p:pic>
        <p:nvPicPr>
          <p:cNvPr id="8" name="図 7">
            <a:extLst>
              <a:ext uri="{FF2B5EF4-FFF2-40B4-BE49-F238E27FC236}">
                <a16:creationId xmlns:a16="http://schemas.microsoft.com/office/drawing/2014/main" id="{6DEE39FB-DF95-5A9C-3DF0-40936678CE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5367" y="1102036"/>
            <a:ext cx="436020" cy="434437"/>
          </a:xfrm>
          <a:prstGeom prst="rect">
            <a:avLst/>
          </a:prstGeom>
        </p:spPr>
      </p:pic>
      <p:pic>
        <p:nvPicPr>
          <p:cNvPr id="11" name="図 10" descr="炎">
            <a:extLst>
              <a:ext uri="{FF2B5EF4-FFF2-40B4-BE49-F238E27FC236}">
                <a16:creationId xmlns:a16="http://schemas.microsoft.com/office/drawing/2014/main" id="{8BF20BC8-B500-5FC2-8E71-75FEC5E945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9549" y="1108640"/>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567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22</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480575709"/>
              </p:ext>
            </p:extLst>
          </p:nvPr>
        </p:nvGraphicFramePr>
        <p:xfrm>
          <a:off x="366276" y="734647"/>
          <a:ext cx="4595097" cy="6317777"/>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304689">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Ethylene glycol mono-n-butyl ether</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C₄H₉O–CH₂–CH₂–OH</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RN:111-76-2</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ja-JP" sz="800" dirty="0">
                          <a:latin typeface="MS Gothic" charset="-128"/>
                          <a:ea typeface="MS Gothic" charset="-128"/>
                          <a:cs typeface="MS Gothic" charset="-128"/>
                        </a:rPr>
                        <a:t>Anterior eye disorders, Skin disorders, Central nervous system disorders, Respiratory tract disorders, Pulmonary disorders, Liver disorders, Kidney disorders, Hematologic disorders, Suspected reproductive toxicity</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ja-JP" sz="800" dirty="0">
                          <a:latin typeface="MS Gothic" charset="-128"/>
                          <a:ea typeface="MS Gothic" charset="-128"/>
                          <a:cs typeface="MS Gothic" charset="-128"/>
                        </a:rPr>
                        <a:t>Eye pain, Tearing, Conjunctival redness, Dermatitis, Pruritus(Itching), Skin redness, Headache, Head heaviness, Dizziness, Drowsiness, Vomiting, General fatigue, Cough, Shortness of breath, Chest pain, Dyspnea, Runny nose, Nasal congestion, Nasal/throat pain, Easy fatigability, Jaundice, Hematuria, Polyuria, Oliguria, Edema, Facial pallor, Palpitations, Unsteadiness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747252">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away from heat, sparks, open flames and hot surfaces.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inhalation of dust or vapor.</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the work area.</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container tightly closed.</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only outdoors or in well-ventilated areas.</a:t>
                      </a:r>
                      <a:endParaRPr kumimoji="1" lang="ja-JP" altLang="en-US" sz="800" dirty="0">
                        <a:solidFill>
                          <a:srgbClr val="FF0000"/>
                        </a:solidFill>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 </a:t>
                      </a:r>
                    </a:p>
                    <a:p>
                      <a:r>
                        <a:rPr kumimoji="1" lang="en-US" altLang="ja-JP" sz="800" dirty="0">
                          <a:latin typeface="MS Gothic" charset="-128"/>
                          <a:ea typeface="MS Gothic" charset="-128"/>
                          <a:cs typeface="MS Gothic" charset="-128"/>
                        </a:rPr>
                        <a:t>   Nitrile △, Latex ×, Chloroprene </a:t>
                      </a:r>
                      <a:r>
                        <a:rPr kumimoji="1" lang="ja-JP" altLang="en-US" sz="800" dirty="0">
                          <a:latin typeface="MS Gothic" charset="-128"/>
                          <a:ea typeface="MS Gothic" charset="-128"/>
                          <a:cs typeface="MS Gothic" charset="-128"/>
                        </a:rPr>
                        <a:t>〇</a:t>
                      </a:r>
                      <a:r>
                        <a:rPr kumimoji="1" lang="en-US" altLang="ja-JP" sz="800" dirty="0">
                          <a:latin typeface="MS Gothic" charset="-128"/>
                          <a:ea typeface="MS Gothic" charset="-128"/>
                          <a:cs typeface="MS Gothic" charset="-128"/>
                        </a:rPr>
                        <a:t>, Neoprene </a:t>
                      </a:r>
                      <a:r>
                        <a:rPr kumimoji="1" lang="ja-JP" altLang="en-US" sz="800" dirty="0">
                          <a:latin typeface="MS Gothic" charset="-128"/>
                          <a:ea typeface="MS Gothic" charset="-128"/>
                          <a:cs typeface="MS Gothic" charset="-128"/>
                        </a:rPr>
                        <a:t>〇</a:t>
                      </a:r>
                      <a:endParaRPr kumimoji="1" lang="en-US" altLang="ja-JP" sz="800" dirty="0">
                        <a:latin typeface="MS Gothic" charset="-128"/>
                        <a:ea typeface="MS Gothic" charset="-128"/>
                        <a:cs typeface="MS Gothic" charset="-128"/>
                      </a:endParaRPr>
                    </a:p>
                    <a:p>
                      <a:r>
                        <a:rPr kumimoji="1" lang="en-US" altLang="ja-JP" sz="800" dirty="0">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where high vapor levels may occur, such as third‑control‑area zones or locations where vapors escape due to leakage.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Organic vapor respirator(Select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75704">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Measures</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victim to fresh air and have them rest in a comfortable position for breathing.</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Call a physician immediately.</a:t>
                      </a:r>
                      <a:endParaRPr kumimoji="1" lang="ja-JP" altLang="en-US" sz="800" dirty="0">
                        <a:solidFill>
                          <a:srgbClr val="FF0000"/>
                        </a:solidFill>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535032">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the area with plenty of water and soap.</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Remove and discard all contaminated clothing; launder before reuse.</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irritation occurs, seek medical attention.</a:t>
                      </a:r>
                      <a:endParaRPr kumimoji="1" lang="ja-JP" altLang="en-US" sz="800" dirty="0">
                        <a:solidFill>
                          <a:srgbClr val="FF0000"/>
                        </a:solidFill>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520992">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cautiously with water for several minutes.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Remove contact lenses if easy to do; continue rinsing.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eye irritation persists, seek medical attention.</a:t>
                      </a:r>
                      <a:endParaRPr kumimoji="1" lang="ja-JP" altLang="en-US" sz="800" dirty="0">
                        <a:solidFill>
                          <a:srgbClr val="FF0000"/>
                        </a:solidFill>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mouth.</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feeling unwell, call a physician.</a:t>
                      </a:r>
                      <a:endParaRPr kumimoji="1" lang="ja-JP" altLang="en-US" sz="800" dirty="0">
                        <a:solidFill>
                          <a:srgbClr val="FF0000"/>
                        </a:solidFill>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kumimoji="1" lang="en-US" altLang="ja-JP" sz="1600" b="1" dirty="0">
                <a:latin typeface="BIZ UDPゴシック" panose="020B0400000000000000" pitchFamily="50" charset="-128"/>
                <a:ea typeface="BIZ UDPゴシック" panose="020B0400000000000000" pitchFamily="50" charset="-128"/>
              </a:rPr>
              <a:t>Class II Organic Solvents</a:t>
            </a:r>
            <a:endParaRPr lang="en-US" dirty="0"/>
          </a:p>
        </p:txBody>
      </p:sp>
      <p:pic>
        <p:nvPicPr>
          <p:cNvPr id="2" name="図 1">
            <a:extLst>
              <a:ext uri="{FF2B5EF4-FFF2-40B4-BE49-F238E27FC236}">
                <a16:creationId xmlns:a16="http://schemas.microsoft.com/office/drawing/2014/main" id="{74D2E71C-9A21-8651-2BE0-88ABE1910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5052" y="909221"/>
            <a:ext cx="436020" cy="436020"/>
          </a:xfrm>
          <a:prstGeom prst="rect">
            <a:avLst/>
          </a:prstGeom>
        </p:spPr>
      </p:pic>
      <p:pic>
        <p:nvPicPr>
          <p:cNvPr id="5" name="Picture 2" descr="skull">
            <a:extLst>
              <a:ext uri="{FF2B5EF4-FFF2-40B4-BE49-F238E27FC236}">
                <a16:creationId xmlns:a16="http://schemas.microsoft.com/office/drawing/2014/main" id="{26ED5174-D1A8-8C81-4270-565A7C9335A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71193" y="908849"/>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0682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23</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966739804"/>
              </p:ext>
            </p:extLst>
          </p:nvPr>
        </p:nvGraphicFramePr>
        <p:xfrm>
          <a:off x="366276" y="734647"/>
          <a:ext cx="4595097" cy="6319073"/>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728393">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Ethylene glycol monomethyl ether</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CH₃O–CH₂–CH₂–OH</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RN:109-86-4</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ja-JP" sz="800" dirty="0">
                          <a:latin typeface="MS Gothic" charset="-128"/>
                          <a:ea typeface="MS Gothic" charset="-128"/>
                          <a:cs typeface="MS Gothic" charset="-128"/>
                        </a:rPr>
                        <a:t>Central nervous system disorders (ataxia, tremor, etc.), Respiratory tract disorders, Liver disorders, Kidney disorders, Hematologic disorders, Suspected reproductive toxicity, Testicular disorders</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ja-JP" sz="800" dirty="0">
                          <a:latin typeface="MS Gothic" charset="-128"/>
                          <a:ea typeface="MS Gothic" charset="-128"/>
                          <a:cs typeface="MS Gothic" charset="-128"/>
                        </a:rPr>
                        <a:t>Eye pain, Tearing, Conjunctival redness, Headache, Head heaviness, Dizziness, Finger tremor, Drowsiness, Vomiting, General fatigue, Cough, Shortness of breath, Runny nose, Nasal congestion, Nasal/throat pain, Easy fatigability, Jaundice, Hematuria, Polyuria, Oliguria, Edema, Facial pallor, Palpitations, Unsteadiness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away from heat, sparks, open flame and hot surfaces.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container tightly closed.</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Take measures to prevent static‐electric discharge.</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inhaling dust or vapors.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the work area.</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only outdoors or in well-ventilated areas.</a:t>
                      </a:r>
                      <a:r>
                        <a:rPr kumimoji="1" lang="ja-JP" altLang="en-US" sz="800" dirty="0">
                          <a:latin typeface="MS Gothic" charset="-128"/>
                          <a:ea typeface="MS Gothic" charset="-128"/>
                          <a:cs typeface="MS Gothic" charset="-128"/>
                        </a:rPr>
                        <a:t> </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725916">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en-US" altLang="ja-JP" sz="800" dirty="0">
                          <a:solidFill>
                            <a:schemeClr val="tx1"/>
                          </a:solidFill>
                          <a:latin typeface="MS Gothic" charset="-128"/>
                          <a:ea typeface="MS Gothic" charset="-128"/>
                          <a:cs typeface="MS Gothic" charset="-128"/>
                        </a:rPr>
                        <a:t>Laboratory coat or work clothing, protective goggles, protective gloves.</a:t>
                      </a:r>
                    </a:p>
                    <a:p>
                      <a:r>
                        <a:rPr kumimoji="1" lang="ja-JP" altLang="en-US" sz="800" dirty="0">
                          <a:solidFill>
                            <a:schemeClr val="tx1"/>
                          </a:solidFill>
                          <a:latin typeface="MS Gothic" charset="-128"/>
                          <a:ea typeface="MS Gothic" charset="-128"/>
                          <a:cs typeface="MS Gothic" charset="-128"/>
                        </a:rPr>
                        <a:t>　</a:t>
                      </a:r>
                      <a:r>
                        <a:rPr kumimoji="1" lang="en-US" altLang="ja-JP" sz="800" dirty="0">
                          <a:solidFill>
                            <a:schemeClr val="tx1"/>
                          </a:solidFill>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solidFill>
                            <a:schemeClr val="tx1"/>
                          </a:solidFill>
                          <a:latin typeface="MS Gothic" charset="-128"/>
                          <a:ea typeface="MS Gothic" charset="-128"/>
                          <a:cs typeface="MS Gothic" charset="-128"/>
                        </a:rPr>
                        <a:t>【Glove permeation data (Ministry of Health, </a:t>
                      </a:r>
                      <a:r>
                        <a:rPr kumimoji="1" lang="en-US" altLang="ja-JP" sz="800" dirty="0" err="1">
                          <a:solidFill>
                            <a:schemeClr val="tx1"/>
                          </a:solidFill>
                          <a:latin typeface="MS Gothic" charset="-128"/>
                          <a:ea typeface="MS Gothic" charset="-128"/>
                          <a:cs typeface="MS Gothic" charset="-128"/>
                        </a:rPr>
                        <a:t>Labour</a:t>
                      </a:r>
                      <a:r>
                        <a:rPr kumimoji="1" lang="en-US" altLang="ja-JP" sz="800" dirty="0">
                          <a:solidFill>
                            <a:schemeClr val="tx1"/>
                          </a:solidFill>
                          <a:latin typeface="MS Gothic" charset="-128"/>
                          <a:ea typeface="MS Gothic" charset="-128"/>
                          <a:cs typeface="MS Gothic" charset="-128"/>
                        </a:rPr>
                        <a:t> and Welfare)】 </a:t>
                      </a:r>
                    </a:p>
                    <a:p>
                      <a:r>
                        <a:rPr kumimoji="1" lang="en-US" altLang="ja-JP" sz="800" dirty="0">
                          <a:solidFill>
                            <a:schemeClr val="tx1"/>
                          </a:solidFill>
                          <a:latin typeface="MS Gothic" charset="-128"/>
                          <a:ea typeface="MS Gothic" charset="-128"/>
                          <a:cs typeface="MS Gothic" charset="-128"/>
                        </a:rPr>
                        <a:t>   Nitrile </a:t>
                      </a:r>
                      <a:r>
                        <a:rPr kumimoji="1" lang="en-US" altLang="ja-JP" sz="800" b="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 Latex ×, Chloroprene </a:t>
                      </a:r>
                      <a:r>
                        <a:rPr kumimoji="1" lang="en-US" altLang="ja-JP" sz="800" b="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 Neoprene </a:t>
                      </a:r>
                      <a:r>
                        <a:rPr kumimoji="1" lang="ja-JP" altLang="en-US" sz="800" b="0" dirty="0">
                          <a:solidFill>
                            <a:schemeClr val="tx1"/>
                          </a:solidFill>
                          <a:latin typeface="MS Gothic" charset="-128"/>
                          <a:ea typeface="MS Gothic" charset="-128"/>
                          <a:cs typeface="MS Gothic" charset="-128"/>
                        </a:rPr>
                        <a:t>△</a:t>
                      </a:r>
                      <a:endParaRPr kumimoji="1" lang="ja-JP" altLang="en-US" sz="800" dirty="0">
                        <a:solidFill>
                          <a:schemeClr val="tx1"/>
                        </a:solidFill>
                        <a:latin typeface="MS Gothic" charset="-128"/>
                        <a:ea typeface="MS Gothic" charset="-128"/>
                        <a:cs typeface="MS Gothic" charset="-128"/>
                      </a:endParaRPr>
                    </a:p>
                    <a:p>
                      <a:r>
                        <a:rPr kumimoji="1" lang="ja-JP" altLang="en-US" sz="800" dirty="0">
                          <a:solidFill>
                            <a:schemeClr val="tx1"/>
                          </a:solidFill>
                          <a:latin typeface="MS Gothic" charset="-128"/>
                          <a:ea typeface="MS Gothic" charset="-128"/>
                          <a:cs typeface="MS Gothic" charset="-128"/>
                        </a:rPr>
                        <a:t> </a:t>
                      </a:r>
                      <a:r>
                        <a:rPr kumimoji="1" lang="en-US" altLang="ja-JP" sz="800" dirty="0">
                          <a:solidFill>
                            <a:schemeClr val="tx1"/>
                          </a:solidFill>
                          <a:latin typeface="MS Gothic" charset="-128"/>
                          <a:ea typeface="MS Gothic" charset="-128"/>
                          <a:cs typeface="MS Gothic" charset="-128"/>
                        </a:rPr>
                        <a:t>(◎ &gt;240 min, ○ 60–240 min, △ 10–60 min, × &lt;10 min)</a:t>
                      </a:r>
                      <a:endParaRPr kumimoji="1" lang="en-US" altLang="ja-JP" sz="800" b="0" dirty="0">
                        <a:solidFill>
                          <a:schemeClr val="tx1"/>
                        </a:solidFill>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where high vapor levels may occur, such as third‑control‑area zones or locations where vapors escape due to leakage.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Organic vapor respirator(Select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56276">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Measures</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the person to fresh air; have them rest in a position comfortable for breathing.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Contact a physician. Special treatment may be required.</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Remove all contaminated clothing immediately. Wash skin under running water or shower.</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thoroughly with plenty of water and soap.</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Special treatment may be required.</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exposure occurs or you feel unwell, seek medical attention.</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Launder contaminated clothing before reuse.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466344">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eyes with plenty of water for several minutes; remove contact lenses if easy to do.</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 Special ophthalmic treatment may be required.</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mouth; give plenty of water to drink.</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Special treatment may be required.</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Contact a physician for diagnosis and treatment.</a:t>
                      </a:r>
                      <a:r>
                        <a:rPr kumimoji="1" lang="ja-JP" altLang="en-US" sz="800" dirty="0">
                          <a:latin typeface="MS Gothic" charset="-128"/>
                          <a:ea typeface="MS Gothic" charset="-128"/>
                          <a:cs typeface="MS Gothic" charset="-128"/>
                        </a:rPr>
                        <a:t> </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kumimoji="1" lang="en-US" altLang="ja-JP" sz="1600" b="1" dirty="0">
                <a:latin typeface="BIZ UDPゴシック" panose="020B0400000000000000" pitchFamily="50" charset="-128"/>
                <a:ea typeface="BIZ UDPゴシック" panose="020B0400000000000000" pitchFamily="50" charset="-128"/>
              </a:rPr>
              <a:t>Class II Organic Solvents</a:t>
            </a:r>
            <a:endParaRPr lang="en-US" dirty="0"/>
          </a:p>
        </p:txBody>
      </p:sp>
      <p:pic>
        <p:nvPicPr>
          <p:cNvPr id="2" name="図 1">
            <a:extLst>
              <a:ext uri="{FF2B5EF4-FFF2-40B4-BE49-F238E27FC236}">
                <a16:creationId xmlns:a16="http://schemas.microsoft.com/office/drawing/2014/main" id="{74D2E71C-9A21-8651-2BE0-88ABE1910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0080" y="1046381"/>
            <a:ext cx="436020" cy="436020"/>
          </a:xfrm>
          <a:prstGeom prst="rect">
            <a:avLst/>
          </a:prstGeom>
        </p:spPr>
      </p:pic>
      <p:pic>
        <p:nvPicPr>
          <p:cNvPr id="8" name="図 7">
            <a:extLst>
              <a:ext uri="{FF2B5EF4-FFF2-40B4-BE49-F238E27FC236}">
                <a16:creationId xmlns:a16="http://schemas.microsoft.com/office/drawing/2014/main" id="{6DEE39FB-DF95-5A9C-3DF0-40936678CE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8174" y="1047172"/>
            <a:ext cx="436020" cy="434437"/>
          </a:xfrm>
          <a:prstGeom prst="rect">
            <a:avLst/>
          </a:prstGeom>
        </p:spPr>
      </p:pic>
      <p:pic>
        <p:nvPicPr>
          <p:cNvPr id="11" name="図 10" descr="炎">
            <a:extLst>
              <a:ext uri="{FF2B5EF4-FFF2-40B4-BE49-F238E27FC236}">
                <a16:creationId xmlns:a16="http://schemas.microsoft.com/office/drawing/2014/main" id="{8BF20BC8-B500-5FC2-8E71-75FEC5E945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2356" y="1053776"/>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15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24</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199546438"/>
              </p:ext>
            </p:extLst>
          </p:nvPr>
        </p:nvGraphicFramePr>
        <p:xfrm>
          <a:off x="366276" y="734647"/>
          <a:ext cx="4595097" cy="6350477"/>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489109">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o-Dichlorobenzene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6</a:t>
                      </a:r>
                      <a:r>
                        <a:rPr lang="en-US" altLang="ja-JP" sz="900" u="none" strike="noStrike" dirty="0">
                          <a:solidFill>
                            <a:schemeClr val="tx1">
                              <a:lumMod val="95000"/>
                              <a:lumOff val="5000"/>
                            </a:schemeClr>
                          </a:solidFill>
                          <a:effectLst/>
                          <a:latin typeface="MS Gothic" charset="-128"/>
                          <a:ea typeface="MS Gothic" charset="-128"/>
                          <a:cs typeface="MS Gothic" charset="-128"/>
                        </a:rPr>
                        <a:t>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4</a:t>
                      </a:r>
                      <a:r>
                        <a:rPr lang="en-US" altLang="ja-JP" sz="900" u="none" strike="noStrike" dirty="0">
                          <a:solidFill>
                            <a:schemeClr val="tx1">
                              <a:lumMod val="95000"/>
                              <a:lumOff val="5000"/>
                            </a:schemeClr>
                          </a:solidFill>
                          <a:effectLst/>
                          <a:latin typeface="MS Gothic" charset="-128"/>
                          <a:ea typeface="MS Gothic" charset="-128"/>
                          <a:cs typeface="MS Gothic" charset="-128"/>
                        </a:rPr>
                        <a:t>Cl</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2</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RN:95-50-1</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ja-JP" sz="800" dirty="0">
                          <a:latin typeface="MS Gothic" charset="-128"/>
                          <a:ea typeface="MS Gothic" charset="-128"/>
                          <a:cs typeface="MS Gothic" charset="-128"/>
                        </a:rPr>
                        <a:t>Anterior eye disorders, Skin disorders, Central nervous system disorders, Peripheral nervous system disorders, Liver disorders, Kidney disorders, Respiratory tract disorders, Suspected reproductive toxicity</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ja-JP" sz="800" dirty="0">
                          <a:latin typeface="MS Gothic" charset="-128"/>
                          <a:ea typeface="MS Gothic" charset="-128"/>
                          <a:cs typeface="MS Gothic" charset="-128"/>
                        </a:rPr>
                        <a:t>Eye pain, Tearing, Conjunctival redness, Dermatitis, Pruritus(Itching), Skin redness, Headache, Head heaviness, Dizziness, Drowsiness, Vomiting, General fatigue, Cough, Shortness of breath, Runny nose, Nasal congestion, Nasal/throat pain, Easy fatigability, Jaundice, Hematuria, Polyuria, Oliguria, Edema, Facial pallor, Palpitations, Unsteadiness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951296">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away from heat, hot surfaces, sparks, open flames and other ignition sources.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the work area.</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only outdoors or in well-ventilated places.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inhaling dust or vapor.</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container tightly closed.</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release to the environment.</a:t>
                      </a:r>
                      <a:r>
                        <a:rPr kumimoji="1" lang="ja-JP" altLang="en-US" sz="800" dirty="0">
                          <a:latin typeface="MS Gothic" charset="-128"/>
                          <a:ea typeface="MS Gothic" charset="-128"/>
                          <a:cs typeface="MS Gothic" charset="-128"/>
                        </a:rPr>
                        <a:t> </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494268">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 </a:t>
                      </a:r>
                    </a:p>
                    <a:p>
                      <a:r>
                        <a:rPr kumimoji="1" lang="en-US" altLang="ja-JP" sz="800" dirty="0">
                          <a:latin typeface="MS Gothic" charset="-128"/>
                          <a:ea typeface="MS Gothic" charset="-128"/>
                          <a:cs typeface="MS Gothic" charset="-128"/>
                        </a:rPr>
                        <a:t>   Nitrile ×, Latex ×, Chloroprene ×, Neoprene ×</a:t>
                      </a:r>
                    </a:p>
                    <a:p>
                      <a:r>
                        <a:rPr kumimoji="1" lang="en-US" altLang="ja-JP" sz="800" dirty="0">
                          <a:latin typeface="MS Gothic" charset="-128"/>
                          <a:ea typeface="MS Gothic" charset="-128"/>
                          <a:cs typeface="MS Gothic" charset="-128"/>
                        </a:rPr>
                        <a:t> (◎ &gt;240 min, ○ 60–240 min, △ 10–60 min, × &lt;10 min)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where high vapor levels may occur, such as third‑control‑area zones or locations where vapors escape due to leakage.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Organic vapor respirator(Select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85124">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Measures</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the person to fresh air.</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breathing is difficult, administer oxygen.</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breathing has stopped, perform artificial respiration (mouth-nose method first; if impossible, mouth-to-mouth).</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a:t>
                      </a:r>
                      <a:r>
                        <a:rPr kumimoji="1" lang="ja-JP" altLang="en-US" sz="800" dirty="0">
                          <a:latin typeface="MS Gothic" charset="-128"/>
                          <a:ea typeface="MS Gothic" charset="-128"/>
                          <a:cs typeface="MS Gothic" charset="-128"/>
                        </a:rPr>
                        <a:t> </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27786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Remove and isolate contaminated clothing.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affected skin thoroughly with plenty of water and soap.</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irritation occurs, seek medical attention.</a:t>
                      </a:r>
                      <a:r>
                        <a:rPr kumimoji="1" lang="ja-JP" altLang="en-US" sz="800" dirty="0">
                          <a:latin typeface="MS Gothic" charset="-128"/>
                          <a:ea typeface="MS Gothic" charset="-128"/>
                          <a:cs typeface="MS Gothic" charset="-128"/>
                        </a:rPr>
                        <a:t> </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341868">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immediately with plenty of water for at least 10 minutes. Remove contact lenses if easy to do and continue rinsing.</a:t>
                      </a:r>
                      <a:r>
                        <a:rPr kumimoji="1" lang="ja-JP" altLang="en-US" sz="800" dirty="0">
                          <a:latin typeface="MS Gothic" charset="-128"/>
                          <a:ea typeface="MS Gothic" charset="-128"/>
                          <a:cs typeface="MS Gothic" charset="-128"/>
                        </a:rPr>
                        <a:t> </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505518">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mouth.</a:t>
                      </a:r>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If conscious, give 1–2 cups of water or an activated-charcoal suspension (≈3 tbsp in a cup of water). Do not induce vomiting. </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give edible oils, castor oil, milk or alcohol.</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kumimoji="1" lang="en-US" altLang="ja-JP" sz="1600" b="1" dirty="0">
                <a:latin typeface="BIZ UDPゴシック" panose="020B0400000000000000" pitchFamily="50" charset="-128"/>
                <a:ea typeface="BIZ UDPゴシック" panose="020B0400000000000000" pitchFamily="50" charset="-128"/>
              </a:rPr>
              <a:t>Class II Organic Solvents</a:t>
            </a:r>
            <a:endParaRPr lang="en-US" dirty="0"/>
          </a:p>
        </p:txBody>
      </p:sp>
      <p:pic>
        <p:nvPicPr>
          <p:cNvPr id="2" name="図 1">
            <a:extLst>
              <a:ext uri="{FF2B5EF4-FFF2-40B4-BE49-F238E27FC236}">
                <a16:creationId xmlns:a16="http://schemas.microsoft.com/office/drawing/2014/main" id="{74D2E71C-9A21-8651-2BE0-88ABE1910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5421" y="864947"/>
            <a:ext cx="436020" cy="436020"/>
          </a:xfrm>
          <a:prstGeom prst="rect">
            <a:avLst/>
          </a:prstGeom>
        </p:spPr>
      </p:pic>
      <p:pic>
        <p:nvPicPr>
          <p:cNvPr id="8" name="図 7">
            <a:extLst>
              <a:ext uri="{FF2B5EF4-FFF2-40B4-BE49-F238E27FC236}">
                <a16:creationId xmlns:a16="http://schemas.microsoft.com/office/drawing/2014/main" id="{6DEE39FB-DF95-5A9C-3DF0-40936678CE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1135" y="865738"/>
            <a:ext cx="436020" cy="434437"/>
          </a:xfrm>
          <a:prstGeom prst="rect">
            <a:avLst/>
          </a:prstGeom>
        </p:spPr>
      </p:pic>
      <p:pic>
        <p:nvPicPr>
          <p:cNvPr id="10" name="図 9">
            <a:extLst>
              <a:ext uri="{FF2B5EF4-FFF2-40B4-BE49-F238E27FC236}">
                <a16:creationId xmlns:a16="http://schemas.microsoft.com/office/drawing/2014/main" id="{4F8E6D84-BF86-2FC5-E642-EC6A029E44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4575" y="865738"/>
            <a:ext cx="436019" cy="434437"/>
          </a:xfrm>
          <a:prstGeom prst="rect">
            <a:avLst/>
          </a:prstGeom>
        </p:spPr>
      </p:pic>
    </p:spTree>
    <p:extLst>
      <p:ext uri="{BB962C8B-B14F-4D97-AF65-F5344CB8AC3E}">
        <p14:creationId xmlns:p14="http://schemas.microsoft.com/office/powerpoint/2010/main" val="2946680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25</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718924627"/>
              </p:ext>
            </p:extLst>
          </p:nvPr>
        </p:nvGraphicFramePr>
        <p:xfrm>
          <a:off x="366276" y="734647"/>
          <a:ext cx="4595097" cy="6338596"/>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443389">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Xylene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C₆H₄(CH₃)₂</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RN:1330-20-7</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95-47-6</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108-38-3</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106-42-3</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ja-JP" sz="800" dirty="0">
                          <a:latin typeface="MS Gothic" charset="-128"/>
                          <a:ea typeface="MS Gothic" charset="-128"/>
                          <a:cs typeface="MS Gothic" charset="-128"/>
                        </a:rPr>
                        <a:t>Anterior eye disorders, Skin disorders, Central nervous system disorders, Liver disorders, Kidney disorders, Respiratory tract disorders, Suspected reproductive toxicity</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ja-JP" sz="800" dirty="0">
                          <a:latin typeface="MS Gothic" charset="-128"/>
                          <a:ea typeface="MS Gothic" charset="-128"/>
                          <a:cs typeface="MS Gothic" charset="-128"/>
                        </a:rPr>
                        <a:t>Eye pain, Tearing, Conjunctival redness, Dermatitis, Pruritus(Itching), Skin redness, Headache, Head heaviness, Dizziness, Drowsiness, Vomiting, General fatigue, Easy fatigability, Jaundice, Hematuria, Polyuria, Oliguria, Edema, Cough, Shortness of breath, Runny nose, Nasal congestion, Nasal/throat pain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418560">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away from heat, sparks, open flames and hot surfaces.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container tightly closed.</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Take measures to prevent static-electric discharge.</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inhale dust or vapors.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the work area.</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only outdoors or in well-ventilated areas.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release to the environment.</a:t>
                      </a:r>
                      <a:r>
                        <a:rPr kumimoji="1" lang="ja-JP" altLang="en-US" sz="800" dirty="0">
                          <a:latin typeface="MS Gothic" charset="-128"/>
                          <a:ea typeface="MS Gothic" charset="-128"/>
                          <a:cs typeface="MS Gothic" charset="-128"/>
                        </a:rPr>
                        <a:t> </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616188">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 </a:t>
                      </a:r>
                    </a:p>
                    <a:p>
                      <a:r>
                        <a:rPr kumimoji="1" lang="en-US" altLang="ja-JP" sz="800" dirty="0">
                          <a:latin typeface="MS Gothic" charset="-128"/>
                          <a:ea typeface="MS Gothic" charset="-128"/>
                          <a:cs typeface="MS Gothic" charset="-128"/>
                        </a:rPr>
                        <a:t>   Nitrile ×, Latex ×, Chloroprene ×, Neoprene △</a:t>
                      </a:r>
                    </a:p>
                    <a:p>
                      <a:r>
                        <a:rPr kumimoji="1" lang="en-US" altLang="ja-JP" sz="800" dirty="0">
                          <a:latin typeface="MS Gothic" charset="-128"/>
                          <a:ea typeface="MS Gothic" charset="-128"/>
                          <a:cs typeface="MS Gothic" charset="-128"/>
                        </a:rPr>
                        <a:t> (◎ &gt;240 min, ○ 60–240 min, △ 10–60 min, × &lt;10 min)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where high vapor levels may occur, such as third‑control‑area zones or locations where vapors escape due to leakage.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Organic vapor respirator(Select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Measures</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the victim to fresh air and have them rest in a comfortable breathing position. </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Obtain medical attention and diagnosis.</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feeling unwell, seek medical attention and diagnosis from a physician.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552288">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Remove contaminated clothing.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skin immediately with plenty of water and wash with soap.</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Obtain medical attention and diagnosis.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contaminated clothing before reuse.</a:t>
                      </a:r>
                      <a:r>
                        <a:rPr kumimoji="1" lang="ja-JP" altLang="en-US" sz="800" dirty="0">
                          <a:latin typeface="MS Gothic" charset="-128"/>
                          <a:ea typeface="MS Gothic" charset="-128"/>
                          <a:cs typeface="MS Gothic" charset="-128"/>
                        </a:rPr>
                        <a:t> </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500471">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eyes with water for several minutes, removing contact lenses if easy to do; continue rinsing.</a:t>
                      </a:r>
                      <a:r>
                        <a:rPr kumimoji="1" lang="ja-JP" altLang="en-US" sz="800" dirty="0">
                          <a:latin typeface="MS Gothic" charset="-128"/>
                          <a:ea typeface="MS Gothic" charset="-128"/>
                          <a:cs typeface="MS Gothic" charset="-128"/>
                        </a:rPr>
                        <a:t> </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Obtain medical attention and diagnosis.</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mouth.</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Obtain medical attention and diagnosis.</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kumimoji="1" lang="en-US" altLang="ja-JP" sz="1600" b="1" dirty="0">
                <a:latin typeface="BIZ UDPゴシック" panose="020B0400000000000000" pitchFamily="50" charset="-128"/>
                <a:ea typeface="BIZ UDPゴシック" panose="020B0400000000000000" pitchFamily="50" charset="-128"/>
              </a:rPr>
              <a:t>Class II Organic Solvents</a:t>
            </a:r>
            <a:endParaRPr lang="en-US" dirty="0"/>
          </a:p>
        </p:txBody>
      </p:sp>
      <p:pic>
        <p:nvPicPr>
          <p:cNvPr id="2" name="図 1">
            <a:extLst>
              <a:ext uri="{FF2B5EF4-FFF2-40B4-BE49-F238E27FC236}">
                <a16:creationId xmlns:a16="http://schemas.microsoft.com/office/drawing/2014/main" id="{74D2E71C-9A21-8651-2BE0-88ABE1910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4313" y="954941"/>
            <a:ext cx="436020" cy="436020"/>
          </a:xfrm>
          <a:prstGeom prst="rect">
            <a:avLst/>
          </a:prstGeom>
        </p:spPr>
      </p:pic>
      <p:pic>
        <p:nvPicPr>
          <p:cNvPr id="8" name="図 7">
            <a:extLst>
              <a:ext uri="{FF2B5EF4-FFF2-40B4-BE49-F238E27FC236}">
                <a16:creationId xmlns:a16="http://schemas.microsoft.com/office/drawing/2014/main" id="{6DEE39FB-DF95-5A9C-3DF0-40936678CE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0607" y="955732"/>
            <a:ext cx="436020" cy="434437"/>
          </a:xfrm>
          <a:prstGeom prst="rect">
            <a:avLst/>
          </a:prstGeom>
        </p:spPr>
      </p:pic>
      <p:pic>
        <p:nvPicPr>
          <p:cNvPr id="10" name="図 9">
            <a:extLst>
              <a:ext uri="{FF2B5EF4-FFF2-40B4-BE49-F238E27FC236}">
                <a16:creationId xmlns:a16="http://schemas.microsoft.com/office/drawing/2014/main" id="{4F8E6D84-BF86-2FC5-E642-EC6A029E44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7327" y="955732"/>
            <a:ext cx="436019" cy="434437"/>
          </a:xfrm>
          <a:prstGeom prst="rect">
            <a:avLst/>
          </a:prstGeom>
        </p:spPr>
      </p:pic>
      <p:pic>
        <p:nvPicPr>
          <p:cNvPr id="11" name="図 10" descr="炎">
            <a:extLst>
              <a:ext uri="{FF2B5EF4-FFF2-40B4-BE49-F238E27FC236}">
                <a16:creationId xmlns:a16="http://schemas.microsoft.com/office/drawing/2014/main" id="{8BF20BC8-B500-5FC2-8E71-75FEC5E945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3309" y="954716"/>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807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26</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633312669"/>
              </p:ext>
            </p:extLst>
          </p:nvPr>
        </p:nvGraphicFramePr>
        <p:xfrm>
          <a:off x="366713" y="658813"/>
          <a:ext cx="4595097" cy="6508383"/>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273082">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Cresol</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C₆H₄–CH₃–OH</a:t>
                      </a:r>
                    </a:p>
                    <a:p>
                      <a:pPr algn="l" fontAlgn="b">
                        <a:lnSpc>
                          <a:spcPct val="1500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RN:1319-77-3</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95-48-7</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108-39-4</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106-44-5</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10001"/>
                  </a:ext>
                </a:extLst>
              </a:tr>
              <a:tr h="51705">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ja-JP" sz="800" dirty="0">
                          <a:latin typeface="MS Gothic" charset="-128"/>
                          <a:ea typeface="MS Gothic" charset="-128"/>
                          <a:cs typeface="MS Gothic" charset="-128"/>
                        </a:rPr>
                        <a:t>Anterior eye disorders, Skin disorders, Central nervous system disorders, Respiratory tract disorders, Pulmonary disorders, Liver disorders, Kidney disorders, Hematologic disorders, Cardiovascular disorders, Suspected carcinogenicity</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ja-JP" sz="800" dirty="0">
                          <a:latin typeface="MS Gothic" charset="-128"/>
                          <a:ea typeface="MS Gothic" charset="-128"/>
                          <a:cs typeface="MS Gothic" charset="-128"/>
                        </a:rPr>
                        <a:t>Eye pain, Tearing, Conjunctival redness, Dermatitis, Pruritus(Itching), Skin redness, Headache, Heavy-headedness, Dizziness, Drowsiness, Vomiting, General fatigue, Easy fatigability, Jaundice, Hematuria, Polyuria, Oliguria, Edema, Facial pallor, Palpitations, Cough, Shortness of breath, Runny nose, Nasal congestion, Nasal/throat pain, Dyspnea, Chest pain, Weight loss</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0">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away from heat, sparks, open flames and hot surfaces.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inhale dust or vapors.</a:t>
                      </a:r>
                    </a:p>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the work area.</a:t>
                      </a:r>
                    </a:p>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only outdoors or in well-ventilated areas.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container tightly closed.</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release to the environment.</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59292">
                <a:tc rowSpan="3">
                  <a:txBody>
                    <a:bodyPr/>
                    <a:lstStyle/>
                    <a:p>
                      <a:pPr algn="ctr"/>
                      <a:r>
                        <a:rPr kumimoji="1" lang="en-US" altLang="ja-JP" sz="750" dirty="0">
                          <a:latin typeface="MS Gothic" charset="-128"/>
                          <a:ea typeface="MS Gothic" charset="-128"/>
                          <a:cs typeface="MS Gothic" charset="-128"/>
                        </a:rPr>
                        <a:t>Required Protective Equipment</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 </a:t>
                      </a:r>
                    </a:p>
                    <a:p>
                      <a:r>
                        <a:rPr kumimoji="1" lang="en-US" altLang="ja-JP" sz="800" dirty="0">
                          <a:latin typeface="MS Gothic" charset="-128"/>
                          <a:ea typeface="MS Gothic" charset="-128"/>
                          <a:cs typeface="MS Gothic" charset="-128"/>
                        </a:rPr>
                        <a:t>   Nitrile ×, Latex ×, Chloroprene </a:t>
                      </a:r>
                      <a:r>
                        <a:rPr kumimoji="1" lang="ja-JP" altLang="en-US" sz="800" dirty="0">
                          <a:latin typeface="MS Gothic" charset="-128"/>
                          <a:ea typeface="MS Gothic" charset="-128"/>
                          <a:cs typeface="MS Gothic" charset="-128"/>
                        </a:rPr>
                        <a:t>〇</a:t>
                      </a:r>
                      <a:r>
                        <a:rPr kumimoji="1" lang="en-US" altLang="ja-JP" sz="800" dirty="0">
                          <a:latin typeface="MS Gothic" charset="-128"/>
                          <a:ea typeface="MS Gothic" charset="-128"/>
                          <a:cs typeface="MS Gothic" charset="-128"/>
                        </a:rPr>
                        <a:t>, Neoprene </a:t>
                      </a:r>
                      <a:r>
                        <a:rPr kumimoji="1" lang="ja-JP" altLang="en-US" sz="800" dirty="0">
                          <a:latin typeface="MS Gothic" charset="-128"/>
                          <a:ea typeface="MS Gothic" charset="-128"/>
                          <a:cs typeface="MS Gothic" charset="-128"/>
                        </a:rPr>
                        <a:t>〇</a:t>
                      </a:r>
                      <a:endParaRPr kumimoji="1" lang="en-US" altLang="ja-JP" sz="800" dirty="0">
                        <a:latin typeface="MS Gothic" charset="-128"/>
                        <a:ea typeface="MS Gothic" charset="-128"/>
                        <a:cs typeface="MS Gothic" charset="-128"/>
                      </a:endParaRPr>
                    </a:p>
                    <a:p>
                      <a:r>
                        <a:rPr kumimoji="1" lang="en-US" altLang="ja-JP" sz="800" dirty="0">
                          <a:latin typeface="MS Gothic" charset="-128"/>
                          <a:ea typeface="MS Gothic" charset="-128"/>
                          <a:cs typeface="MS Gothic" charset="-128"/>
                        </a:rPr>
                        <a:t> (◎ &gt;240 min, ○ 60–240 min, △ 10–60 min, × &lt;10 min)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where high vapor levels may occur, such as third‑control‑area zones or locations where vapors escape due to leakage.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Organic vapor respirator(Select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0">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Measures</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victim to fresh air and have them rest in a position comfortable for breathing.</a:t>
                      </a:r>
                      <a:r>
                        <a:rPr kumimoji="1" lang="ja-JP" altLang="en-US" sz="800" dirty="0">
                          <a:latin typeface="MS Gothic" charset="-128"/>
                          <a:ea typeface="MS Gothic" charset="-128"/>
                          <a:cs typeface="MS Gothic" charset="-128"/>
                        </a:rPr>
                        <a:t> </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Call a physician immediately.</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feeling unwell, 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Remove contaminated clothing immediately.</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Contact a physician immediately.</a:t>
                      </a:r>
                      <a:r>
                        <a:rPr kumimoji="1" lang="ja-JP" altLang="en-US" sz="800" dirty="0">
                          <a:latin typeface="MS Gothic" charset="-128"/>
                          <a:ea typeface="MS Gothic" charset="-128"/>
                          <a:cs typeface="MS Gothic" charset="-128"/>
                        </a:rPr>
                        <a:t> </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the skin promptly.</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the skin with running water or take a shower.</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feeling unwell, seek medical.</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contaminated clothing before reuse.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Contact a physician immediately.</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eyes cautiously with water for several minutes. Remove contact lenses if easy to do and continue rinsing.</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feeling unwell, seek medical attention.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404191">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Contact a physician immediately.</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mouth. Do not induce vomiting.</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feeling unwell, 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kumimoji="1" lang="en-US" altLang="ja-JP" sz="1600" b="1" dirty="0">
                <a:latin typeface="BIZ UDPゴシック" panose="020B0400000000000000" pitchFamily="50" charset="-128"/>
                <a:ea typeface="BIZ UDPゴシック" panose="020B0400000000000000" pitchFamily="50" charset="-128"/>
              </a:rPr>
              <a:t>Class II Organic Solvents</a:t>
            </a:r>
            <a:endParaRPr lang="en-US" dirty="0"/>
          </a:p>
        </p:txBody>
      </p:sp>
      <p:pic>
        <p:nvPicPr>
          <p:cNvPr id="2" name="図 1">
            <a:extLst>
              <a:ext uri="{FF2B5EF4-FFF2-40B4-BE49-F238E27FC236}">
                <a16:creationId xmlns:a16="http://schemas.microsoft.com/office/drawing/2014/main" id="{74D2E71C-9A21-8651-2BE0-88ABE1910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2003" y="846426"/>
            <a:ext cx="436020" cy="436020"/>
          </a:xfrm>
          <a:prstGeom prst="rect">
            <a:avLst/>
          </a:prstGeom>
        </p:spPr>
      </p:pic>
      <p:pic>
        <p:nvPicPr>
          <p:cNvPr id="5" name="図 4" descr="腐食性">
            <a:extLst>
              <a:ext uri="{FF2B5EF4-FFF2-40B4-BE49-F238E27FC236}">
                <a16:creationId xmlns:a16="http://schemas.microsoft.com/office/drawing/2014/main" id="{38418220-EEF9-52F6-6E41-22FBF68503E4}"/>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0732" y="852352"/>
            <a:ext cx="435600" cy="435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kull">
            <a:extLst>
              <a:ext uri="{FF2B5EF4-FFF2-40B4-BE49-F238E27FC236}">
                <a16:creationId xmlns:a16="http://schemas.microsoft.com/office/drawing/2014/main" id="{3CD59889-3DA3-F66C-4B17-FA65166379F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66024" y="846054"/>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43125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27</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533179949"/>
              </p:ext>
            </p:extLst>
          </p:nvPr>
        </p:nvGraphicFramePr>
        <p:xfrm>
          <a:off x="366276" y="734647"/>
          <a:ext cx="4595097" cy="6422176"/>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0">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Chlorobenzene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6</a:t>
                      </a:r>
                      <a:r>
                        <a:rPr lang="en-US" altLang="ja-JP" sz="900" u="none" strike="noStrike" dirty="0">
                          <a:solidFill>
                            <a:schemeClr val="tx1">
                              <a:lumMod val="95000"/>
                              <a:lumOff val="5000"/>
                            </a:schemeClr>
                          </a:solidFill>
                          <a:effectLst/>
                          <a:latin typeface="MS Gothic" charset="-128"/>
                          <a:ea typeface="MS Gothic" charset="-128"/>
                          <a:cs typeface="MS Gothic" charset="-128"/>
                        </a:rPr>
                        <a:t>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5</a:t>
                      </a:r>
                      <a:r>
                        <a:rPr lang="en-US" altLang="ja-JP" sz="900" u="none" strike="noStrike" dirty="0">
                          <a:solidFill>
                            <a:schemeClr val="tx1">
                              <a:lumMod val="95000"/>
                              <a:lumOff val="5000"/>
                            </a:schemeClr>
                          </a:solidFill>
                          <a:effectLst/>
                          <a:latin typeface="MS Gothic" charset="-128"/>
                          <a:ea typeface="MS Gothic" charset="-128"/>
                          <a:cs typeface="MS Gothic" charset="-128"/>
                        </a:rPr>
                        <a:t>Cl</a:t>
                      </a:r>
                      <a:endParaRPr lang="en-US" altLang="ja-JP" sz="900" u="none" strike="noStrike" baseline="-25000"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RN:108-90-7</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768588">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ja-JP" sz="800" dirty="0">
                          <a:latin typeface="MS Gothic" charset="-128"/>
                          <a:ea typeface="MS Gothic" charset="-128"/>
                          <a:cs typeface="MS Gothic" charset="-128"/>
                        </a:rPr>
                        <a:t>Anterior eye disorders, Skin disorders, Central nervous system disorders, Peripheral nervous system disorders, Liver disorders, Kidney disorders, Hematologic disorders, Endocrine disorders (adrenal), Suspected carcinogenicity, Systemic toxicity (multi-organ effects possible; no single target organ identified)</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69552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ja-JP" sz="800" dirty="0">
                          <a:latin typeface="MS Gothic" charset="-128"/>
                          <a:ea typeface="MS Gothic" charset="-128"/>
                          <a:cs typeface="MS Gothic" charset="-128"/>
                        </a:rPr>
                        <a:t>Eye pain, Tearing, Conjunctival redness, Dermatitis, Pruritus(Itching), Skin redness, Headache, Head heaviness, Dizziness, Drowsiness, Vomiting, General fatigue, Sensory disturbances of limbs, Motor impairment of limbs, Cough, Shortness of breath, Runny nose, Nasal congestion, Nasal/throat pain, Chest pain, Dyspnea, Easy fatigability, Jaundice, Hematuria, Polyuria, Oliguria, Edema, Facial pallor, Palpitations, Unsteadiness, Weight loss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1009991">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the work area.</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away from heat, sparks, open flames and hot surfaces.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only outdoors or in well-ventilated areas.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inhale dust or vapors.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container tightly closed.</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release to the environment.</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262620">
                <a:tc rowSpan="3">
                  <a:txBody>
                    <a:bodyPr/>
                    <a:lstStyle/>
                    <a:p>
                      <a:pPr algn="ctr"/>
                      <a:r>
                        <a:rPr kumimoji="1" lang="en-US" altLang="ja-JP" sz="750" dirty="0">
                          <a:latin typeface="MS Gothic" charset="-128"/>
                          <a:ea typeface="MS Gothic" charset="-128"/>
                          <a:cs typeface="MS Gothic" charset="-128"/>
                        </a:rPr>
                        <a:t>Required Protective Equipment</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 </a:t>
                      </a:r>
                    </a:p>
                    <a:p>
                      <a:r>
                        <a:rPr kumimoji="1" lang="en-US" altLang="ja-JP" sz="800" dirty="0">
                          <a:latin typeface="MS Gothic" charset="-128"/>
                          <a:ea typeface="MS Gothic" charset="-128"/>
                          <a:cs typeface="MS Gothic" charset="-128"/>
                        </a:rPr>
                        <a:t>   Nitrile ×, Latex ×, Chloroprene ×, Neoprene ×</a:t>
                      </a:r>
                    </a:p>
                    <a:p>
                      <a:r>
                        <a:rPr kumimoji="1" lang="en-US" altLang="ja-JP" sz="800" dirty="0">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where high vapor levels may occur, such as third‑control‑area zones or locations where vapors escape due to leakage.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Organic vapor respirator(Select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171061">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Measures</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to fresh air and keep the person comfortable position for breathing.</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Call a physician immediately.</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198493">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Remove contaminated clothing and launder before reuse.</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skin promptly with plenty of soap and water.</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feeling unwell, call a physician.</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clothing before reuse to remove contamination.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274082">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Remove contact lenses if easy to do; continue rinsing.</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eyes with water for several minutes.</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eye irritation persists, 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177157">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mouth. Call a physician immediately.</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induce vomiting.</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kumimoji="1" lang="en-US" altLang="ja-JP" sz="1600" b="1" dirty="0">
                <a:latin typeface="BIZ UDPゴシック" panose="020B0400000000000000" pitchFamily="50" charset="-128"/>
                <a:ea typeface="BIZ UDPゴシック" panose="020B0400000000000000" pitchFamily="50" charset="-128"/>
              </a:rPr>
              <a:t>Class II Organic Solvents</a:t>
            </a:r>
            <a:endParaRPr lang="en-US" dirty="0"/>
          </a:p>
        </p:txBody>
      </p:sp>
      <p:pic>
        <p:nvPicPr>
          <p:cNvPr id="2" name="図 1">
            <a:extLst>
              <a:ext uri="{FF2B5EF4-FFF2-40B4-BE49-F238E27FC236}">
                <a16:creationId xmlns:a16="http://schemas.microsoft.com/office/drawing/2014/main" id="{74D2E71C-9A21-8651-2BE0-88ABE1910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8251" y="837593"/>
            <a:ext cx="436020" cy="436020"/>
          </a:xfrm>
          <a:prstGeom prst="rect">
            <a:avLst/>
          </a:prstGeom>
        </p:spPr>
      </p:pic>
      <p:pic>
        <p:nvPicPr>
          <p:cNvPr id="8" name="図 7">
            <a:extLst>
              <a:ext uri="{FF2B5EF4-FFF2-40B4-BE49-F238E27FC236}">
                <a16:creationId xmlns:a16="http://schemas.microsoft.com/office/drawing/2014/main" id="{6DEE39FB-DF95-5A9C-3DF0-40936678CE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1745" y="838384"/>
            <a:ext cx="436020" cy="434437"/>
          </a:xfrm>
          <a:prstGeom prst="rect">
            <a:avLst/>
          </a:prstGeom>
        </p:spPr>
      </p:pic>
      <p:pic>
        <p:nvPicPr>
          <p:cNvPr id="10" name="図 9">
            <a:extLst>
              <a:ext uri="{FF2B5EF4-FFF2-40B4-BE49-F238E27FC236}">
                <a16:creationId xmlns:a16="http://schemas.microsoft.com/office/drawing/2014/main" id="{4F8E6D84-BF86-2FC5-E642-EC6A029E44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1215" y="838384"/>
            <a:ext cx="436019" cy="434437"/>
          </a:xfrm>
          <a:prstGeom prst="rect">
            <a:avLst/>
          </a:prstGeom>
        </p:spPr>
      </p:pic>
      <p:pic>
        <p:nvPicPr>
          <p:cNvPr id="11" name="図 10" descr="炎">
            <a:extLst>
              <a:ext uri="{FF2B5EF4-FFF2-40B4-BE49-F238E27FC236}">
                <a16:creationId xmlns:a16="http://schemas.microsoft.com/office/drawing/2014/main" id="{8BF20BC8-B500-5FC2-8E71-75FEC5E945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87197" y="837368"/>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7229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28</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104744317"/>
              </p:ext>
            </p:extLst>
          </p:nvPr>
        </p:nvGraphicFramePr>
        <p:xfrm>
          <a:off x="366276" y="734647"/>
          <a:ext cx="4595097" cy="6190894"/>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746681">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Isobutyl acetate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3</a:t>
                      </a:r>
                      <a:r>
                        <a:rPr lang="en-US" altLang="ja-JP" sz="900" u="none" strike="noStrike" dirty="0">
                          <a:solidFill>
                            <a:schemeClr val="tx1">
                              <a:lumMod val="95000"/>
                              <a:lumOff val="5000"/>
                            </a:schemeClr>
                          </a:solidFill>
                          <a:effectLst/>
                          <a:latin typeface="MS Gothic" charset="-128"/>
                          <a:ea typeface="MS Gothic" charset="-128"/>
                          <a:cs typeface="MS Gothic" charset="-128"/>
                        </a:rPr>
                        <a:t>COOCH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2</a:t>
                      </a:r>
                      <a:r>
                        <a:rPr lang="en-US" altLang="ja-JP" sz="900" u="none" strike="noStrike" dirty="0">
                          <a:solidFill>
                            <a:schemeClr val="tx1">
                              <a:lumMod val="95000"/>
                              <a:lumOff val="5000"/>
                            </a:schemeClr>
                          </a:solidFill>
                          <a:effectLst/>
                          <a:latin typeface="MS Gothic" charset="-128"/>
                          <a:ea typeface="MS Gothic" charset="-128"/>
                          <a:cs typeface="MS Gothic" charset="-128"/>
                        </a:rPr>
                        <a:t>CH(CH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3</a:t>
                      </a:r>
                      <a:r>
                        <a:rPr lang="en-US" altLang="ja-JP" sz="900" u="none" strike="noStrike" dirty="0">
                          <a:solidFill>
                            <a:schemeClr val="tx1">
                              <a:lumMod val="95000"/>
                              <a:lumOff val="5000"/>
                            </a:schemeClr>
                          </a:solidFill>
                          <a:effectLst/>
                          <a:latin typeface="MS Gothic" charset="-128"/>
                          <a:ea typeface="MS Gothic" charset="-128"/>
                          <a:cs typeface="MS Gothic" charset="-128"/>
                        </a:rPr>
                        <a:t>)</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2</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RN:110-19-0</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zh-CN" sz="800" dirty="0">
                          <a:latin typeface="MS Gothic" charset="-128"/>
                          <a:ea typeface="MS Gothic" charset="-128"/>
                          <a:cs typeface="MS Gothic" charset="-128"/>
                        </a:rPr>
                        <a:t>Anterior eye disorders, Central nervous system disorders, Respiratory tract disorders</a:t>
                      </a:r>
                      <a:endParaRPr kumimoji="1" lang="zh-CN"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ja-JP" sz="800" dirty="0">
                          <a:latin typeface="MS Gothic" charset="-128"/>
                          <a:ea typeface="MS Gothic" charset="-128"/>
                          <a:cs typeface="MS Gothic" charset="-128"/>
                        </a:rPr>
                        <a:t>Eye pain, Tearing, Conjunctival redness, Dermatitis, Pruritus(Itching), Skin redness, Headache, Head heaviness, Dizziness, Drowsiness, Vomiting, General fatigue</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954093">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away from heat, sparks, open flames and hot surfaces.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container tightly closed.</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Take measures to prevent static-electric discharge.</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inhalation of dust or vapors.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only outdoors or in well-ventilated areas.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release to the environment.</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534993">
                <a:tc rowSpan="3">
                  <a:txBody>
                    <a:bodyPr/>
                    <a:lstStyle/>
                    <a:p>
                      <a:pPr algn="ctr"/>
                      <a:r>
                        <a:rPr kumimoji="1" lang="en-US" altLang="ja-JP" sz="750" dirty="0">
                          <a:latin typeface="MS Gothic" charset="-128"/>
                          <a:ea typeface="MS Gothic" charset="-128"/>
                          <a:cs typeface="MS Gothic" charset="-128"/>
                        </a:rPr>
                        <a:t>Required Protective Equipment</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 </a:t>
                      </a:r>
                    </a:p>
                    <a:p>
                      <a:r>
                        <a:rPr kumimoji="1" lang="en-US" altLang="ja-JP" sz="800" dirty="0">
                          <a:latin typeface="MS Gothic" charset="-128"/>
                          <a:ea typeface="MS Gothic" charset="-128"/>
                          <a:cs typeface="MS Gothic" charset="-128"/>
                        </a:rPr>
                        <a:t>   Nitrile ×, Latex ×, Chloroprene ×, Neoprene △</a:t>
                      </a:r>
                    </a:p>
                    <a:p>
                      <a:r>
                        <a:rPr kumimoji="1" lang="en-US" altLang="ja-JP" sz="800" dirty="0">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where high vapor levels may occur, such as third‑control‑area zones or locations where vapors escape due to leakage.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Organic vapor respirator(Select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Measures</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to fresh air and keep at rest in a position comfortable for breathing.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symptoms (e.g. feeling unwell) occur, call a physician.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irritation develops, seek medical attention.</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feeling unwell, call a physician.</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contaminated clothing before reuse.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cautiously with water for several minutes.</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Remove contact lenses if easy to do and continue rinsing. </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eye irritation persists, 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en-US" altLang="ja-JP" sz="800" dirty="0">
                          <a:latin typeface="MS Gothic" charset="-128"/>
                          <a:ea typeface="MS Gothic" charset="-128"/>
                          <a:cs typeface="MS Gothic" charset="-128"/>
                        </a:rPr>
                        <a:t>Rinse mouth. If feeling unwell, call a physician.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kumimoji="1" lang="en-US" altLang="ja-JP" sz="1600" b="1" dirty="0">
                <a:latin typeface="BIZ UDPゴシック" panose="020B0400000000000000" pitchFamily="50" charset="-128"/>
                <a:ea typeface="BIZ UDPゴシック" panose="020B0400000000000000" pitchFamily="50" charset="-128"/>
              </a:rPr>
              <a:t>Class II Organic Solvents</a:t>
            </a:r>
            <a:endParaRPr lang="en-US" dirty="0"/>
          </a:p>
        </p:txBody>
      </p:sp>
      <p:pic>
        <p:nvPicPr>
          <p:cNvPr id="8" name="図 7">
            <a:extLst>
              <a:ext uri="{FF2B5EF4-FFF2-40B4-BE49-F238E27FC236}">
                <a16:creationId xmlns:a16="http://schemas.microsoft.com/office/drawing/2014/main" id="{6DEE39FB-DF95-5A9C-3DF0-40936678CE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007" y="970019"/>
            <a:ext cx="436020" cy="434437"/>
          </a:xfrm>
          <a:prstGeom prst="rect">
            <a:avLst/>
          </a:prstGeom>
        </p:spPr>
      </p:pic>
      <p:pic>
        <p:nvPicPr>
          <p:cNvPr id="11" name="図 10" descr="炎">
            <a:extLst>
              <a:ext uri="{FF2B5EF4-FFF2-40B4-BE49-F238E27FC236}">
                <a16:creationId xmlns:a16="http://schemas.microsoft.com/office/drawing/2014/main" id="{8BF20BC8-B500-5FC2-8E71-75FEC5E945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6109" y="969003"/>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3200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29</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933214244"/>
              </p:ext>
            </p:extLst>
          </p:nvPr>
        </p:nvGraphicFramePr>
        <p:xfrm>
          <a:off x="366276" y="734647"/>
          <a:ext cx="4595097" cy="6226433"/>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783257">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Isopropyl acetate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3</a:t>
                      </a:r>
                      <a:r>
                        <a:rPr lang="en-US" altLang="ja-JP" sz="900" u="none" strike="noStrike" dirty="0">
                          <a:solidFill>
                            <a:schemeClr val="tx1">
                              <a:lumMod val="95000"/>
                              <a:lumOff val="5000"/>
                            </a:schemeClr>
                          </a:solidFill>
                          <a:effectLst/>
                          <a:latin typeface="MS Gothic" charset="-128"/>
                          <a:ea typeface="MS Gothic" charset="-128"/>
                          <a:cs typeface="MS Gothic" charset="-128"/>
                        </a:rPr>
                        <a:t>COOCH(CH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3</a:t>
                      </a:r>
                      <a:r>
                        <a:rPr lang="en-US" altLang="ja-JP" sz="900" u="none" strike="noStrike" dirty="0">
                          <a:solidFill>
                            <a:schemeClr val="tx1">
                              <a:lumMod val="95000"/>
                              <a:lumOff val="5000"/>
                            </a:schemeClr>
                          </a:solidFill>
                          <a:effectLst/>
                          <a:latin typeface="MS Gothic" charset="-128"/>
                          <a:ea typeface="MS Gothic" charset="-128"/>
                          <a:cs typeface="MS Gothic" charset="-128"/>
                        </a:rPr>
                        <a:t>)</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2</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RN:108-21-4</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zh-CN" sz="800" dirty="0">
                          <a:latin typeface="MS Gothic" charset="-128"/>
                          <a:ea typeface="MS Gothic" charset="-128"/>
                          <a:cs typeface="MS Gothic" charset="-128"/>
                        </a:rPr>
                        <a:t>Anterior eye disorders, Central nervous system disorders, Respiratory tract disorders</a:t>
                      </a:r>
                      <a:endParaRPr kumimoji="1" lang="zh-CN"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ja-JP" sz="800" dirty="0">
                          <a:latin typeface="MS Gothic" charset="-128"/>
                          <a:ea typeface="MS Gothic" charset="-128"/>
                          <a:cs typeface="MS Gothic" charset="-128"/>
                        </a:rPr>
                        <a:t>Eye pain, Tearing, Conjunctival redness, Headache, Head heaviness, Dizziness, Drowsiness, Vomiting, General fatigue, Cough, Shortness of breath, Runny nose, Nasal congestion, Nasal/throat pain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away from heat, sparks, open flames and hot surfaces.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container tightly closed.</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Take measures to prevent static-electric discharge.</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inhalation of dust or vapor.</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only outdoors or in well-ventilated areas.</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16941">
                <a:tc rowSpan="3">
                  <a:txBody>
                    <a:bodyPr/>
                    <a:lstStyle/>
                    <a:p>
                      <a:pPr algn="ctr"/>
                      <a:r>
                        <a:rPr kumimoji="1" lang="en-US" altLang="ja-JP" sz="750" dirty="0">
                          <a:latin typeface="MS Gothic" charset="-128"/>
                          <a:ea typeface="MS Gothic" charset="-128"/>
                          <a:cs typeface="MS Gothic" charset="-128"/>
                        </a:rPr>
                        <a:t>Required Protective Equipment</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 </a:t>
                      </a:r>
                    </a:p>
                    <a:p>
                      <a:r>
                        <a:rPr kumimoji="1" lang="en-US" altLang="ja-JP" sz="800" dirty="0">
                          <a:latin typeface="MS Gothic" charset="-128"/>
                          <a:ea typeface="MS Gothic" charset="-128"/>
                          <a:cs typeface="MS Gothic" charset="-128"/>
                        </a:rPr>
                        <a:t>   Nitrile ×, Latex ×, Chloroprene ×, Neoprene △</a:t>
                      </a:r>
                    </a:p>
                    <a:p>
                      <a:r>
                        <a:rPr kumimoji="1" lang="en-US" altLang="ja-JP" sz="800" dirty="0">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where high vapor levels may occur, such as third‑control‑area zones or locations where vapors escape due to leakage.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Organic vapor respirator(Select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Measures</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to fresh air and keep the person comfortable for breathing</a:t>
                      </a:r>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position.</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feeling unwell, 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the skin promptly.</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irritation develops, seek medical attention.</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feeling unwell, call a physician.</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contaminated clothing before reuse.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cautiously with water for several minutes, removing contact lenses if easy to do; continue rinsing.</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eye irritation persists, obtain medical diagnosis and treatment.</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en-US" altLang="ja-JP" sz="800" dirty="0">
                          <a:latin typeface="MS Gothic" charset="-128"/>
                          <a:ea typeface="MS Gothic" charset="-128"/>
                          <a:cs typeface="MS Gothic" charset="-128"/>
                        </a:rPr>
                        <a:t>Rinse mouth promptly. Seek medical diagnosis and treatment.</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kumimoji="1" lang="en-US" altLang="ja-JP" sz="1600" b="1" dirty="0">
                <a:latin typeface="BIZ UDPゴシック" panose="020B0400000000000000" pitchFamily="50" charset="-128"/>
                <a:ea typeface="BIZ UDPゴシック" panose="020B0400000000000000" pitchFamily="50" charset="-128"/>
              </a:rPr>
              <a:t>Class II Organic Solvents</a:t>
            </a:r>
            <a:endParaRPr lang="en-US" dirty="0"/>
          </a:p>
        </p:txBody>
      </p:sp>
      <p:pic>
        <p:nvPicPr>
          <p:cNvPr id="8" name="図 7">
            <a:extLst>
              <a:ext uri="{FF2B5EF4-FFF2-40B4-BE49-F238E27FC236}">
                <a16:creationId xmlns:a16="http://schemas.microsoft.com/office/drawing/2014/main" id="{6DEE39FB-DF95-5A9C-3DF0-40936678CE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007" y="970019"/>
            <a:ext cx="436020" cy="434437"/>
          </a:xfrm>
          <a:prstGeom prst="rect">
            <a:avLst/>
          </a:prstGeom>
        </p:spPr>
      </p:pic>
      <p:pic>
        <p:nvPicPr>
          <p:cNvPr id="11" name="図 10" descr="炎">
            <a:extLst>
              <a:ext uri="{FF2B5EF4-FFF2-40B4-BE49-F238E27FC236}">
                <a16:creationId xmlns:a16="http://schemas.microsoft.com/office/drawing/2014/main" id="{8BF20BC8-B500-5FC2-8E71-75FEC5E945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6109" y="969003"/>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393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2547021789"/>
              </p:ext>
            </p:extLst>
          </p:nvPr>
        </p:nvGraphicFramePr>
        <p:xfrm>
          <a:off x="366276" y="759717"/>
          <a:ext cx="4547099" cy="6241539"/>
        </p:xfrm>
        <a:graphic>
          <a:graphicData uri="http://schemas.openxmlformats.org/drawingml/2006/table">
            <a:tbl>
              <a:tblPr firstRow="1" bandRow="1">
                <a:tableStyleId>{2D5ABB26-0587-4C30-8999-92F81FD0307C}</a:tableStyleId>
              </a:tblPr>
              <a:tblGrid>
                <a:gridCol w="629605">
                  <a:extLst>
                    <a:ext uri="{9D8B030D-6E8A-4147-A177-3AD203B41FA5}">
                      <a16:colId xmlns:a16="http://schemas.microsoft.com/office/drawing/2014/main" val="20000"/>
                    </a:ext>
                  </a:extLst>
                </a:gridCol>
                <a:gridCol w="496686">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0">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1,2-Dichloroethane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err="1">
                          <a:solidFill>
                            <a:schemeClr val="tx1">
                              <a:lumMod val="95000"/>
                              <a:lumOff val="5000"/>
                            </a:schemeClr>
                          </a:solidFill>
                          <a:effectLst/>
                          <a:latin typeface="MS Gothic" charset="-128"/>
                          <a:ea typeface="MS Gothic" charset="-128"/>
                          <a:cs typeface="MS Gothic" charset="-128"/>
                        </a:rPr>
                        <a:t>ClCH</a:t>
                      </a:r>
                      <a:r>
                        <a:rPr lang="en-US" altLang="ja-JP" sz="900" u="none" strike="noStrike" dirty="0">
                          <a:solidFill>
                            <a:schemeClr val="tx1">
                              <a:lumMod val="95000"/>
                              <a:lumOff val="5000"/>
                            </a:schemeClr>
                          </a:solidFill>
                          <a:effectLst/>
                          <a:latin typeface="MS Gothic" charset="-128"/>
                          <a:ea typeface="MS Gothic" charset="-128"/>
                          <a:cs typeface="MS Gothic" charset="-128"/>
                        </a:rPr>
                        <a:t>₂–</a:t>
                      </a:r>
                      <a:r>
                        <a:rPr lang="en-US" altLang="ja-JP" sz="900" u="none" strike="noStrike" dirty="0" err="1">
                          <a:solidFill>
                            <a:schemeClr val="tx1">
                              <a:lumMod val="95000"/>
                              <a:lumOff val="5000"/>
                            </a:schemeClr>
                          </a:solidFill>
                          <a:effectLst/>
                          <a:latin typeface="MS Gothic" charset="-128"/>
                          <a:ea typeface="MS Gothic" charset="-128"/>
                          <a:cs typeface="MS Gothic" charset="-128"/>
                        </a:rPr>
                        <a:t>CH₂Cl</a:t>
                      </a:r>
                      <a:endParaRPr lang="en-US" altLang="ja-JP" sz="9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RN:107-06-2</a:t>
                      </a:r>
                      <a:endParaRPr lang="en-US" altLang="ja-JP" sz="7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222A">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20000"/>
                      </a:srgbClr>
                    </a:solidFill>
                  </a:tcPr>
                </a:tc>
                <a:tc gridSpan="2">
                  <a:txBody>
                    <a:bodyPr/>
                    <a:lstStyle/>
                    <a:p>
                      <a:r>
                        <a:rPr kumimoji="1" lang="en-US" altLang="ja-JP" sz="800" dirty="0">
                          <a:latin typeface="MS Gothic" charset="-128"/>
                          <a:ea typeface="MS Gothic" charset="-128"/>
                          <a:cs typeface="MS Gothic" charset="-128"/>
                        </a:rPr>
                        <a:t>Anterior eye disorders, Skin disorders, Central nervous system impairment, Peripheral neuropathy, Airway irritation, Pulmonary impairment, Liver damage, Kidney damage, Cardiovascular disturbances, Hematologic disorders, Gastrointestinal impairment, Endocrine disruption(thyroid), Carcinogenicity.</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20000"/>
                      </a:srgbClr>
                    </a:solidFill>
                  </a:tcPr>
                </a:tc>
                <a:tc gridSpan="2">
                  <a:txBody>
                    <a:bodyPr/>
                    <a:lstStyle/>
                    <a:p>
                      <a:r>
                        <a:rPr kumimoji="1" lang="en-US" altLang="ja-JP" sz="800" dirty="0">
                          <a:latin typeface="MS Gothic" charset="-128"/>
                          <a:ea typeface="MS Gothic" charset="-128"/>
                          <a:cs typeface="MS Gothic" charset="-128"/>
                        </a:rPr>
                        <a:t>Eye pain, tearing, Conjunctival redness, Skin inflammation, Pruritus(Itching), Skin redness, Headache, Heaviness, Dizziness, Drowsiness, Nausea, Vomiting, General fatigue Cough, Shortness of breath, Nasal discharge, Nasal congestion, Nose or throat pain, Palpitations, Diaphoresis, Chest pain, Breathing difficulties, Easy fatigability, Jaundice, Hematuria, Increased urination, Decreased urination, swelling, Abdominal pain, Diarrhea, Loss of appetite, Pallor, Weight loss</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571954">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away from heat, sparks, open flames, or hot surfaces.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containers tightly closed.</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Take precautions against static discharge.</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inhale dust, fumes, or vapors.</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the work area.</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only outdoors or in a well‑ventilated area.</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release to the environment.</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endParaRPr kumimoji="1" lang="ja-JP" altLang="en-US" sz="800" dirty="0">
                        <a:latin typeface="MS Gothic" charset="-128"/>
                        <a:ea typeface="MS Gothic" charset="-128"/>
                        <a:cs typeface="MS Gothic" charset="-128"/>
                      </a:endParaRPr>
                    </a:p>
                    <a:p>
                      <a:r>
                        <a:rPr kumimoji="1" lang="en-US" altLang="ja-JP" sz="800" dirty="0">
                          <a:latin typeface="MS Gothic" charset="-128"/>
                          <a:ea typeface="MS Gothic" charset="-128"/>
                          <a:cs typeface="MS Gothic" charset="-128"/>
                        </a:rPr>
                        <a:t>※ Select gloves appropriate for the chemical. Replace gloves after permeation time has passed(or immediately if permeation time is unknown).</a:t>
                      </a:r>
                      <a:endParaRPr kumimoji="1" lang="ja-JP" altLang="en-US" sz="800" dirty="0">
                        <a:latin typeface="MS Gothic" charset="-128"/>
                        <a:ea typeface="MS Gothic" charset="-128"/>
                        <a:cs typeface="MS Gothic" charset="-128"/>
                      </a:endParaRP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Nitrile ×, Latex ×, Chloroprene ×, Neoprene ×</a:t>
                      </a:r>
                    </a:p>
                    <a:p>
                      <a:r>
                        <a:rPr kumimoji="1" lang="sv-SE" altLang="ja-JP" sz="800" dirty="0">
                          <a:latin typeface="MS Gothic" charset="-128"/>
                          <a:ea typeface="MS Gothic" charset="-128"/>
                          <a:cs typeface="MS Gothic" charset="-128"/>
                        </a:rPr>
                        <a:t>  ◎ &gt;240 min, ○ 60–240 min, △ 10–60 min, × &lt;10 min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5"/>
                  </a:ext>
                </a:extLst>
              </a:tr>
              <a:tr h="140473">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with high concentrations of vapors, such as leakage zones or third‑control‑area environments.</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Organic vapor respirator(Select based on working conditions or consult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28471">
                <a:tc rowSpan="4">
                  <a:txBody>
                    <a:bodyPr/>
                    <a:lstStyle/>
                    <a:p>
                      <a:pPr algn="ctr"/>
                      <a:r>
                        <a:rPr kumimoji="1" lang="en-US" altLang="ja-JP" sz="750" dirty="0">
                          <a:latin typeface="MS Gothic" charset="-128"/>
                          <a:ea typeface="MS Gothic" charset="-128"/>
                          <a:cs typeface="MS Gothic" charset="-128"/>
                        </a:rPr>
                        <a:t>First Aid Measures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evaluation if feeling unwell.</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 if symptoms persist.</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187988">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thoroughly with plenty of water.</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 if symptoms persist.</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131577">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cautiously with water for 15–20 minutes. Remove contact lenses if easy to do so; continue rinsing.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advice if symptoms persist.</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291711">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mouth with water.</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immediate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5313" y="965159"/>
            <a:ext cx="436020" cy="436020"/>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9707" y="965950"/>
            <a:ext cx="436019" cy="434437"/>
          </a:xfrm>
          <a:prstGeom prst="rect">
            <a:avLst/>
          </a:prstGeom>
        </p:spPr>
      </p:pic>
      <p:sp>
        <p:nvSpPr>
          <p:cNvPr id="7" name="スライド番号プレースホルダー 6"/>
          <p:cNvSpPr>
            <a:spLocks noGrp="1"/>
          </p:cNvSpPr>
          <p:nvPr>
            <p:ph type="sldNum" sz="quarter" idx="12"/>
          </p:nvPr>
        </p:nvSpPr>
        <p:spPr/>
        <p:txBody>
          <a:bodyPr/>
          <a:lstStyle/>
          <a:p>
            <a:fld id="{CE91391B-3798-2947-9D6E-4711C58437E3}" type="slidenum">
              <a:rPr lang="ja-JP" altLang="en-US" smtClean="0"/>
              <a:pPr/>
              <a:t>3</a:t>
            </a:fld>
            <a:endParaRPr lang="ja-JP" altLang="en-US" dirty="0"/>
          </a:p>
        </p:txBody>
      </p:sp>
      <p:sp>
        <p:nvSpPr>
          <p:cNvPr id="8" name="Title 1"/>
          <p:cNvSpPr>
            <a:spLocks noGrp="1"/>
          </p:cNvSpPr>
          <p:nvPr>
            <p:ph type="title" idx="4294967295"/>
          </p:nvPr>
        </p:nvSpPr>
        <p:spPr>
          <a:xfrm>
            <a:off x="366713" y="298450"/>
            <a:ext cx="4592637" cy="360363"/>
          </a:xfrm>
          <a:solidFill>
            <a:srgbClr val="D9222A"/>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600" b="1" dirty="0">
                <a:solidFill>
                  <a:schemeClr val="bg1"/>
                </a:solidFill>
                <a:latin typeface="BIZ UDPゴシック" panose="020B0400000000000000" pitchFamily="50" charset="-128"/>
                <a:ea typeface="BIZ UDPゴシック" panose="020B0400000000000000" pitchFamily="50" charset="-128"/>
              </a:rPr>
              <a:t>Class I Organic Solvents</a:t>
            </a:r>
            <a:endParaRPr lang="en-US" dirty="0"/>
          </a:p>
        </p:txBody>
      </p:sp>
      <p:pic>
        <p:nvPicPr>
          <p:cNvPr id="2" name="Picture 2" descr="skull">
            <a:extLst>
              <a:ext uri="{FF2B5EF4-FFF2-40B4-BE49-F238E27FC236}">
                <a16:creationId xmlns:a16="http://schemas.microsoft.com/office/drawing/2014/main" id="{DB85234B-F413-02FB-CB8A-26428F7035D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60974" y="964787"/>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8" descr="炎">
            <a:extLst>
              <a:ext uri="{FF2B5EF4-FFF2-40B4-BE49-F238E27FC236}">
                <a16:creationId xmlns:a16="http://schemas.microsoft.com/office/drawing/2014/main" id="{E74E1DC0-808C-4AAC-9426-7C4F8F77F1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2349" y="972554"/>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8874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30</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4287710027"/>
              </p:ext>
            </p:extLst>
          </p:nvPr>
        </p:nvGraphicFramePr>
        <p:xfrm>
          <a:off x="366276" y="734647"/>
          <a:ext cx="4595097" cy="6268484"/>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828977">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Isopentyl acetate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3</a:t>
                      </a:r>
                      <a:r>
                        <a:rPr lang="en-US" altLang="ja-JP" sz="900" u="none" strike="noStrike" dirty="0">
                          <a:solidFill>
                            <a:schemeClr val="tx1">
                              <a:lumMod val="95000"/>
                              <a:lumOff val="5000"/>
                            </a:schemeClr>
                          </a:solidFill>
                          <a:effectLst/>
                          <a:latin typeface="MS Gothic" charset="-128"/>
                          <a:ea typeface="MS Gothic" charset="-128"/>
                          <a:cs typeface="MS Gothic" charset="-128"/>
                        </a:rPr>
                        <a:t>COO(CH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2</a:t>
                      </a:r>
                      <a:r>
                        <a:rPr lang="en-US" altLang="ja-JP" sz="900" u="none" strike="noStrike" dirty="0">
                          <a:solidFill>
                            <a:schemeClr val="tx1">
                              <a:lumMod val="95000"/>
                              <a:lumOff val="5000"/>
                            </a:schemeClr>
                          </a:solidFill>
                          <a:effectLst/>
                          <a:latin typeface="MS Gothic" charset="-128"/>
                          <a:ea typeface="MS Gothic" charset="-128"/>
                          <a:cs typeface="MS Gothic" charset="-128"/>
                        </a:rPr>
                        <a:t>)</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2</a:t>
                      </a:r>
                      <a:r>
                        <a:rPr lang="en-US" altLang="ja-JP" sz="900" u="none" strike="noStrike" dirty="0">
                          <a:solidFill>
                            <a:schemeClr val="tx1">
                              <a:lumMod val="95000"/>
                              <a:lumOff val="5000"/>
                            </a:schemeClr>
                          </a:solidFill>
                          <a:effectLst/>
                          <a:latin typeface="MS Gothic" charset="-128"/>
                          <a:ea typeface="MS Gothic" charset="-128"/>
                          <a:cs typeface="MS Gothic" charset="-128"/>
                        </a:rPr>
                        <a:t>CH(CH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3</a:t>
                      </a:r>
                      <a:r>
                        <a:rPr lang="en-US" altLang="ja-JP" sz="900" u="none" strike="noStrike" dirty="0">
                          <a:solidFill>
                            <a:schemeClr val="tx1">
                              <a:lumMod val="95000"/>
                              <a:lumOff val="5000"/>
                            </a:schemeClr>
                          </a:solidFill>
                          <a:effectLst/>
                          <a:latin typeface="MS Gothic" charset="-128"/>
                          <a:ea typeface="MS Gothic" charset="-128"/>
                          <a:cs typeface="MS Gothic" charset="-128"/>
                        </a:rPr>
                        <a:t>)</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2</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RN:123-92-2</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zh-TW" sz="800" dirty="0">
                          <a:latin typeface="MS Gothic" charset="-128"/>
                          <a:ea typeface="MS Gothic" charset="-128"/>
                          <a:cs typeface="MS Gothic" charset="-128"/>
                        </a:rPr>
                        <a:t>Anterior eye disorders, Skin disorders, Central nervous system disorders, Peripheral nervous system disorders(optic nerve), Respiratory tract disorders</a:t>
                      </a:r>
                      <a:endParaRPr kumimoji="1" lang="zh-TW"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ja-JP" sz="800" dirty="0">
                          <a:latin typeface="MS Gothic" charset="-128"/>
                          <a:ea typeface="MS Gothic" charset="-128"/>
                          <a:cs typeface="MS Gothic" charset="-128"/>
                        </a:rPr>
                        <a:t>Eye pain, Tearing, Conjunctival redness, Dermatitis, Pruritus(Itching), Skin redness, Headache, Head heaviness, Dizziness, Drowsiness, Vomiting, General fatigue, Cough, Shortness of breath, Runny nose, Nasal congestion, Nasal/throat pain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18896">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away from heat, sparks, open flames and hot surfaces.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container tightly closed.</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Take measures to prevent static-electric discharge.</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inhale dust or vapors.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the work area.</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only outdoors or in well-ventilated places.</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479748">
                <a:tc rowSpan="3">
                  <a:txBody>
                    <a:bodyPr/>
                    <a:lstStyle/>
                    <a:p>
                      <a:pPr algn="ctr"/>
                      <a:r>
                        <a:rPr kumimoji="1" lang="en-US" altLang="ja-JP" sz="750" dirty="0">
                          <a:latin typeface="MS Gothic" charset="-128"/>
                          <a:ea typeface="MS Gothic" charset="-128"/>
                          <a:cs typeface="MS Gothic" charset="-128"/>
                        </a:rPr>
                        <a:t>Required Protective Equipment</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 </a:t>
                      </a:r>
                    </a:p>
                    <a:p>
                      <a:r>
                        <a:rPr kumimoji="1" lang="en-US" altLang="ja-JP" sz="800" dirty="0">
                          <a:latin typeface="MS Gothic" charset="-128"/>
                          <a:ea typeface="MS Gothic" charset="-128"/>
                          <a:cs typeface="MS Gothic" charset="-128"/>
                        </a:rPr>
                        <a:t>   Nitrile ×, Latex ×, Chloroprene ×, Neoprene △</a:t>
                      </a:r>
                    </a:p>
                    <a:p>
                      <a:r>
                        <a:rPr kumimoji="1" lang="en-US" altLang="ja-JP" sz="800" dirty="0">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where high vapor levels may occur, such as third‑control‑area zones or locations where vapors escape due to leakage.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Organic vapor respirator(Select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88587">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Measures</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to fresh air and keep the person comfortable for breathing position.</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feeling unwell, call a physician.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the skin promptly.</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feeling unwell, call a physician.</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contaminated clothing before reuse.</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skin irritation occurs, seek medical diagnosis and treatment.</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Remove contact lenses if easy to do; continue rinsing.</a:t>
                      </a:r>
                      <a:r>
                        <a:rPr kumimoji="1" lang="ja-JP" altLang="en-US" sz="800" dirty="0">
                          <a:latin typeface="MS Gothic" charset="-128"/>
                          <a:ea typeface="MS Gothic" charset="-128"/>
                          <a:cs typeface="MS Gothic" charset="-128"/>
                        </a:rPr>
                        <a:t> </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eyes with water for several minutes.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eye irritation persists, seek medical diagnosis and treatment.</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en-US" altLang="ja-JP" sz="800" dirty="0">
                          <a:latin typeface="MS Gothic" charset="-128"/>
                          <a:ea typeface="MS Gothic" charset="-128"/>
                          <a:cs typeface="MS Gothic" charset="-128"/>
                        </a:rPr>
                        <a:t>Rinse mouth immediately. Seek medical diagnosis and treatment.</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kumimoji="1" lang="en-US" altLang="ja-JP" sz="1600" b="1" dirty="0">
                <a:latin typeface="BIZ UDPゴシック" panose="020B0400000000000000" pitchFamily="50" charset="-128"/>
                <a:ea typeface="BIZ UDPゴシック" panose="020B0400000000000000" pitchFamily="50" charset="-128"/>
              </a:rPr>
              <a:t>Class II Organic Solvents</a:t>
            </a:r>
            <a:endParaRPr lang="en-US" dirty="0"/>
          </a:p>
        </p:txBody>
      </p:sp>
      <p:pic>
        <p:nvPicPr>
          <p:cNvPr id="2" name="図 1">
            <a:extLst>
              <a:ext uri="{FF2B5EF4-FFF2-40B4-BE49-F238E27FC236}">
                <a16:creationId xmlns:a16="http://schemas.microsoft.com/office/drawing/2014/main" id="{74D2E71C-9A21-8651-2BE0-88ABE1910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7273" y="972926"/>
            <a:ext cx="436020" cy="436020"/>
          </a:xfrm>
          <a:prstGeom prst="rect">
            <a:avLst/>
          </a:prstGeom>
        </p:spPr>
      </p:pic>
      <p:pic>
        <p:nvPicPr>
          <p:cNvPr id="8" name="図 7">
            <a:extLst>
              <a:ext uri="{FF2B5EF4-FFF2-40B4-BE49-F238E27FC236}">
                <a16:creationId xmlns:a16="http://schemas.microsoft.com/office/drawing/2014/main" id="{6DEE39FB-DF95-5A9C-3DF0-40936678CE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5367" y="973717"/>
            <a:ext cx="436020" cy="434437"/>
          </a:xfrm>
          <a:prstGeom prst="rect">
            <a:avLst/>
          </a:prstGeom>
        </p:spPr>
      </p:pic>
      <p:pic>
        <p:nvPicPr>
          <p:cNvPr id="11" name="図 10" descr="炎">
            <a:extLst>
              <a:ext uri="{FF2B5EF4-FFF2-40B4-BE49-F238E27FC236}">
                <a16:creationId xmlns:a16="http://schemas.microsoft.com/office/drawing/2014/main" id="{8BF20BC8-B500-5FC2-8E71-75FEC5E945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9549" y="980321"/>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4410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31</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588651309"/>
              </p:ext>
            </p:extLst>
          </p:nvPr>
        </p:nvGraphicFramePr>
        <p:xfrm>
          <a:off x="366276" y="734647"/>
          <a:ext cx="4595097" cy="6273709"/>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764969">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Ethyl acetate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3</a:t>
                      </a:r>
                      <a:r>
                        <a:rPr lang="en-US" altLang="ja-JP" sz="900" u="none" strike="noStrike" dirty="0">
                          <a:solidFill>
                            <a:schemeClr val="tx1">
                              <a:lumMod val="95000"/>
                              <a:lumOff val="5000"/>
                            </a:schemeClr>
                          </a:solidFill>
                          <a:effectLst/>
                          <a:latin typeface="MS Gothic" charset="-128"/>
                          <a:ea typeface="MS Gothic" charset="-128"/>
                          <a:cs typeface="MS Gothic" charset="-128"/>
                        </a:rPr>
                        <a:t>COOCH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2</a:t>
                      </a:r>
                      <a:r>
                        <a:rPr lang="en-US" altLang="ja-JP" sz="900" u="none" strike="noStrike" dirty="0">
                          <a:solidFill>
                            <a:schemeClr val="tx1">
                              <a:lumMod val="95000"/>
                              <a:lumOff val="5000"/>
                            </a:schemeClr>
                          </a:solidFill>
                          <a:effectLst/>
                          <a:latin typeface="MS Gothic" charset="-128"/>
                          <a:ea typeface="MS Gothic" charset="-128"/>
                          <a:cs typeface="MS Gothic" charset="-128"/>
                        </a:rPr>
                        <a:t>CH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3</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RN:141-78-6</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zh-CN" sz="800" dirty="0">
                          <a:latin typeface="MS Gothic" charset="-128"/>
                          <a:ea typeface="MS Gothic" charset="-128"/>
                          <a:cs typeface="MS Gothic" charset="-128"/>
                        </a:rPr>
                        <a:t>Anterior eye disorders, Central nervous system disorders, Respiratory tract disorders</a:t>
                      </a:r>
                      <a:endParaRPr kumimoji="1" lang="zh-CN"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ja-JP" sz="800" dirty="0">
                          <a:latin typeface="MS Gothic" charset="-128"/>
                          <a:ea typeface="MS Gothic" charset="-128"/>
                          <a:cs typeface="MS Gothic" charset="-128"/>
                        </a:rPr>
                        <a:t>Eye pain, Tearing, Conjunctival redness, Headache, </a:t>
                      </a:r>
                    </a:p>
                    <a:p>
                      <a:r>
                        <a:rPr kumimoji="1" lang="en-US" altLang="ja-JP" sz="800" dirty="0">
                          <a:latin typeface="MS Gothic" charset="-128"/>
                          <a:ea typeface="MS Gothic" charset="-128"/>
                          <a:cs typeface="MS Gothic" charset="-128"/>
                        </a:rPr>
                        <a:t>Head heaviness, Dizziness, Drowsiness, Vomiting, General fatigue, Cough, Shortness of breath, Runny nose, Nasal congestion, Nasal/throat pain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930219">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away from heat, hot surfaces, sparks, open flames and other ignition sources.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container tightly closed.</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Take measures to prevent static-electric discharge.</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inhalation of dust or vapors.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only outdoors or in well-ventilated places.</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00241">
                <a:tc rowSpan="3">
                  <a:txBody>
                    <a:bodyPr/>
                    <a:lstStyle/>
                    <a:p>
                      <a:pPr algn="ctr"/>
                      <a:r>
                        <a:rPr kumimoji="1" lang="en-US" altLang="ja-JP" sz="750" dirty="0">
                          <a:latin typeface="MS Gothic" charset="-128"/>
                          <a:ea typeface="MS Gothic" charset="-128"/>
                          <a:cs typeface="MS Gothic" charset="-128"/>
                        </a:rPr>
                        <a:t>Required Protective Equipment</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 </a:t>
                      </a:r>
                    </a:p>
                    <a:p>
                      <a:r>
                        <a:rPr kumimoji="1" lang="en-US" altLang="ja-JP" sz="800" dirty="0">
                          <a:latin typeface="MS Gothic" charset="-128"/>
                          <a:ea typeface="MS Gothic" charset="-128"/>
                          <a:cs typeface="MS Gothic" charset="-128"/>
                        </a:rPr>
                        <a:t>   Nitrile ×, Latex ×, Chloroprene ×, Neoprene ×</a:t>
                      </a:r>
                    </a:p>
                    <a:p>
                      <a:r>
                        <a:rPr kumimoji="1" lang="en-US" altLang="ja-JP" sz="800" dirty="0">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where high vapor levels may occur, such as third‑control‑area zones or locations where vapors escape due to leakage.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Organic vapor respirator(Select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Measures</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the person to fresh air and have them rest in a position comfortable for breathing.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feeling unwell, 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Remove contaminated clothing immediately.</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affected skin with water or shower.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cautiously with water for several minutes; remove contact lenses if easy to do, then continue rinsing.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eye irritation persists, seek medical attention.</a:t>
                      </a:r>
                      <a:r>
                        <a:rPr kumimoji="1" lang="ja-JP" altLang="en-US" sz="800" dirty="0">
                          <a:latin typeface="MS Gothic" charset="-128"/>
                          <a:ea typeface="MS Gothic" charset="-128"/>
                          <a:cs typeface="MS Gothic" charset="-128"/>
                        </a:rPr>
                        <a:t> </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mouth.</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feeling unwell, 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kumimoji="1" lang="en-US" altLang="ja-JP" sz="1600" b="1" dirty="0">
                <a:latin typeface="BIZ UDPゴシック" panose="020B0400000000000000" pitchFamily="50" charset="-128"/>
                <a:ea typeface="BIZ UDPゴシック" panose="020B0400000000000000" pitchFamily="50" charset="-128"/>
              </a:rPr>
              <a:t>Class II Organic Solvents</a:t>
            </a:r>
            <a:endParaRPr lang="en-US" dirty="0"/>
          </a:p>
        </p:txBody>
      </p:sp>
      <p:pic>
        <p:nvPicPr>
          <p:cNvPr id="8" name="図 7">
            <a:extLst>
              <a:ext uri="{FF2B5EF4-FFF2-40B4-BE49-F238E27FC236}">
                <a16:creationId xmlns:a16="http://schemas.microsoft.com/office/drawing/2014/main" id="{6DEE39FB-DF95-5A9C-3DF0-40936678CE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007" y="870451"/>
            <a:ext cx="436020" cy="434437"/>
          </a:xfrm>
          <a:prstGeom prst="rect">
            <a:avLst/>
          </a:prstGeom>
        </p:spPr>
      </p:pic>
      <p:pic>
        <p:nvPicPr>
          <p:cNvPr id="11" name="図 10" descr="炎">
            <a:extLst>
              <a:ext uri="{FF2B5EF4-FFF2-40B4-BE49-F238E27FC236}">
                <a16:creationId xmlns:a16="http://schemas.microsoft.com/office/drawing/2014/main" id="{8BF20BC8-B500-5FC2-8E71-75FEC5E945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6109" y="869435"/>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3847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32</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060518245"/>
              </p:ext>
            </p:extLst>
          </p:nvPr>
        </p:nvGraphicFramePr>
        <p:xfrm>
          <a:off x="366276" y="734647"/>
          <a:ext cx="4595097" cy="6035551"/>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728393">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Butyl acetate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CH₃COO–CH₂CH₂CH₂CH₃</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RN:123-86-4</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zh-CN" sz="800" dirty="0">
                          <a:latin typeface="MS Gothic" charset="-128"/>
                          <a:ea typeface="MS Gothic" charset="-128"/>
                          <a:cs typeface="MS Gothic" charset="-128"/>
                        </a:rPr>
                        <a:t>Anterior eye disorders, Central nervous system disorders, Respiratory tract disorders</a:t>
                      </a:r>
                      <a:endParaRPr kumimoji="1" lang="zh-CN"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ja-JP" sz="800" dirty="0">
                          <a:latin typeface="MS Gothic" charset="-128"/>
                          <a:ea typeface="MS Gothic" charset="-128"/>
                          <a:cs typeface="MS Gothic" charset="-128"/>
                        </a:rPr>
                        <a:t>Eye pain, Tearing, Conjunctival redness, Headache, Head heaviness, Dizziness, Drowsiness, Vomiting, General fatigue, Cough, Shortness of breath, Runny nose, Nasal congestion, Nasal/throat pain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away from heat, sparks, open flames and hot surfaces.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container tightly closed.</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Take measures to prevent static-electric discharge.</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release to the environment.</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567439">
                <a:tc rowSpan="3">
                  <a:txBody>
                    <a:bodyPr/>
                    <a:lstStyle/>
                    <a:p>
                      <a:pPr algn="ctr"/>
                      <a:r>
                        <a:rPr kumimoji="1" lang="en-US" altLang="ja-JP" sz="750" dirty="0">
                          <a:latin typeface="MS Gothic" charset="-128"/>
                          <a:ea typeface="MS Gothic" charset="-128"/>
                          <a:cs typeface="MS Gothic" charset="-128"/>
                        </a:rPr>
                        <a:t>Required Protective Equipment</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 </a:t>
                      </a:r>
                    </a:p>
                    <a:p>
                      <a:r>
                        <a:rPr kumimoji="1" lang="en-US" altLang="ja-JP" sz="800" dirty="0">
                          <a:latin typeface="MS Gothic" charset="-128"/>
                          <a:ea typeface="MS Gothic" charset="-128"/>
                          <a:cs typeface="MS Gothic" charset="-128"/>
                        </a:rPr>
                        <a:t>   Nitrile ×, Latex ×, Chloroprene ×, Neoprene △</a:t>
                      </a:r>
                    </a:p>
                    <a:p>
                      <a:r>
                        <a:rPr kumimoji="1" lang="en-US" altLang="ja-JP" sz="800" dirty="0">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where high vapor levels may occur, such as third‑control‑area zones or locations where vapors escape due to leakage.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Organic vapor respirator(Select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02409">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Measures</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the person to fresh air and have them rest in a position comfortable for breathing.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Call a physician immediately.</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Remove all contaminated clothing immediately.</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affected skin with plenty of water or by showering.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feeling unwell, call a physician.</a:t>
                      </a:r>
                      <a:r>
                        <a:rPr kumimoji="1" lang="ja-JP" altLang="en-US" sz="800" dirty="0">
                          <a:latin typeface="MS Gothic" charset="-128"/>
                          <a:ea typeface="MS Gothic" charset="-128"/>
                          <a:cs typeface="MS Gothic" charset="-128"/>
                        </a:rPr>
                        <a:t> </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cautiously with water for several minutes; remove contact lenses if easy to do, then continue rinsing.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eye irritation persists, 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44431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mouth.</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feeling unwell, call a physician.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kumimoji="1" lang="en-US" altLang="ja-JP" sz="1600" b="1" dirty="0">
                <a:latin typeface="BIZ UDPゴシック" panose="020B0400000000000000" pitchFamily="50" charset="-128"/>
                <a:ea typeface="BIZ UDPゴシック" panose="020B0400000000000000" pitchFamily="50" charset="-128"/>
              </a:rPr>
              <a:t>Class II Organic Solvents</a:t>
            </a:r>
            <a:endParaRPr lang="en-US" dirty="0"/>
          </a:p>
        </p:txBody>
      </p:sp>
      <p:pic>
        <p:nvPicPr>
          <p:cNvPr id="11" name="図 10" descr="炎">
            <a:extLst>
              <a:ext uri="{FF2B5EF4-FFF2-40B4-BE49-F238E27FC236}">
                <a16:creationId xmlns:a16="http://schemas.microsoft.com/office/drawing/2014/main" id="{8BF20BC8-B500-5FC2-8E71-75FEC5E945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1201" y="969003"/>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4579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33</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4039028941"/>
              </p:ext>
            </p:extLst>
          </p:nvPr>
        </p:nvGraphicFramePr>
        <p:xfrm>
          <a:off x="366276" y="734647"/>
          <a:ext cx="4595097" cy="6319170"/>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425101">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n-Propyl acetate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3</a:t>
                      </a:r>
                      <a:r>
                        <a:rPr lang="en-US" altLang="ja-JP" sz="900" u="none" strike="noStrike" dirty="0">
                          <a:solidFill>
                            <a:schemeClr val="tx1">
                              <a:lumMod val="95000"/>
                              <a:lumOff val="5000"/>
                            </a:schemeClr>
                          </a:solidFill>
                          <a:effectLst/>
                          <a:latin typeface="MS Gothic" charset="-128"/>
                          <a:ea typeface="MS Gothic" charset="-128"/>
                          <a:cs typeface="MS Gothic" charset="-128"/>
                        </a:rPr>
                        <a:t>COO(CH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2</a:t>
                      </a:r>
                      <a:r>
                        <a:rPr lang="en-US" altLang="ja-JP" sz="900" u="none" strike="noStrike" dirty="0">
                          <a:solidFill>
                            <a:schemeClr val="tx1">
                              <a:lumMod val="95000"/>
                              <a:lumOff val="5000"/>
                            </a:schemeClr>
                          </a:solidFill>
                          <a:effectLst/>
                          <a:latin typeface="MS Gothic" charset="-128"/>
                          <a:ea typeface="MS Gothic" charset="-128"/>
                          <a:cs typeface="MS Gothic" charset="-128"/>
                        </a:rPr>
                        <a:t>)</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2</a:t>
                      </a:r>
                      <a:r>
                        <a:rPr lang="en-US" altLang="ja-JP" sz="900" u="none" strike="noStrike" dirty="0">
                          <a:solidFill>
                            <a:schemeClr val="tx1">
                              <a:lumMod val="95000"/>
                              <a:lumOff val="5000"/>
                            </a:schemeClr>
                          </a:solidFill>
                          <a:effectLst/>
                          <a:latin typeface="MS Gothic" charset="-128"/>
                          <a:ea typeface="MS Gothic" charset="-128"/>
                          <a:cs typeface="MS Gothic" charset="-128"/>
                        </a:rPr>
                        <a:t>CH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3</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RN:109-60-4</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zh-CN" sz="800" dirty="0">
                          <a:latin typeface="MS Gothic" charset="-128"/>
                          <a:ea typeface="MS Gothic" charset="-128"/>
                          <a:cs typeface="MS Gothic" charset="-128"/>
                        </a:rPr>
                        <a:t>Anterior eye disorders, Central nervous system disorders, Respiratory tract disorders</a:t>
                      </a:r>
                      <a:endParaRPr kumimoji="1" lang="zh-CN"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ja-JP" sz="800" dirty="0">
                          <a:latin typeface="MS Gothic" charset="-128"/>
                          <a:ea typeface="MS Gothic" charset="-128"/>
                          <a:cs typeface="MS Gothic" charset="-128"/>
                        </a:rPr>
                        <a:t>Eye pain, Tearing, Conjunctival redness, Headache, Head heaviness, Dizziness, Drowsiness, Vomiting, General fatigue, Cough, Shortness of breath, Runny nose, Nasal congestion, Nasal/throat pain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2724">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away from heat, sparks, open flames and hot surfaces.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container tightly closed.</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Take measures to prevent static-electric discharge.</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inhalation of dust or vapors.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only outdoors or in well-ventilated areas.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release to the environment.</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530077">
                <a:tc rowSpan="3">
                  <a:txBody>
                    <a:bodyPr/>
                    <a:lstStyle/>
                    <a:p>
                      <a:pPr algn="ctr"/>
                      <a:r>
                        <a:rPr kumimoji="1" lang="en-US" altLang="ja-JP" sz="750" dirty="0">
                          <a:latin typeface="MS Gothic" charset="-128"/>
                          <a:ea typeface="MS Gothic" charset="-128"/>
                          <a:cs typeface="MS Gothic" charset="-128"/>
                        </a:rPr>
                        <a:t>Required Protective Equipment</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 </a:t>
                      </a:r>
                    </a:p>
                    <a:p>
                      <a:r>
                        <a:rPr kumimoji="1" lang="en-US" altLang="ja-JP" sz="800" dirty="0">
                          <a:latin typeface="MS Gothic" charset="-128"/>
                          <a:ea typeface="MS Gothic" charset="-128"/>
                          <a:cs typeface="MS Gothic" charset="-128"/>
                        </a:rPr>
                        <a:t>   Nitrile ×, Latex ×, Chloroprene ×, Neoprene ×</a:t>
                      </a:r>
                    </a:p>
                    <a:p>
                      <a:r>
                        <a:rPr kumimoji="1" lang="en-US" altLang="ja-JP" sz="800" dirty="0">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where high vapor levels may occur, such as third‑control‑area zones or locations where vapors escape due to leakage.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Organic vapor respirator(Select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77421">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Measures</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to fresh air and keep at rest in a position comfortable for breathing.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feeling unwell, call a physician.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816078">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Remove all contaminated clothing immediately.</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the affected skin promptly.</a:t>
                      </a:r>
                      <a:r>
                        <a:rPr kumimoji="1" lang="ja-JP" altLang="en-US" sz="800" dirty="0">
                          <a:latin typeface="MS Gothic" charset="-128"/>
                          <a:ea typeface="MS Gothic" charset="-128"/>
                          <a:cs typeface="MS Gothic" charset="-128"/>
                        </a:rPr>
                        <a:t> </a:t>
                      </a:r>
                      <a:endParaRPr kumimoji="1" lang="en-US" altLang="ja-JP" sz="800" dirty="0">
                        <a:latin typeface="MS Gothic" charset="-128"/>
                        <a:ea typeface="MS Gothic" charset="-128"/>
                        <a:cs typeface="MS Gothic" charset="-128"/>
                      </a:endParaRPr>
                    </a:p>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contaminated clothing before reuse.</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feeling unwell or if irritation occurs, seek medical diagnosis and treatment.</a:t>
                      </a:r>
                      <a:r>
                        <a:rPr kumimoji="1" lang="ja-JP" altLang="en-US" sz="800" dirty="0">
                          <a:latin typeface="MS Gothic" charset="-128"/>
                          <a:ea typeface="MS Gothic" charset="-128"/>
                          <a:cs typeface="MS Gothic" charset="-128"/>
                        </a:rPr>
                        <a:t> </a:t>
                      </a:r>
                      <a:endParaRPr kumimoji="1" lang="en-US" altLang="ja-JP"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Remove contact lenses if easy to do, then continue rinsing. </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cautiously with water for several minutes.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eye irritation persists, seek medical diagnosis and treatment.</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679354">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mouth.</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give anything to an unconscious person.</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Call a physician immediately.</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Do not induce vomiting unless directed by a medical professional.</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kumimoji="1" lang="en-US" altLang="ja-JP" sz="1600" b="1" dirty="0">
                <a:latin typeface="BIZ UDPゴシック" panose="020B0400000000000000" pitchFamily="50" charset="-128"/>
                <a:ea typeface="BIZ UDPゴシック" panose="020B0400000000000000" pitchFamily="50" charset="-128"/>
              </a:rPr>
              <a:t>Class II Organic Solvents</a:t>
            </a:r>
            <a:endParaRPr lang="en-US" dirty="0"/>
          </a:p>
        </p:txBody>
      </p:sp>
      <p:pic>
        <p:nvPicPr>
          <p:cNvPr id="8" name="図 7">
            <a:extLst>
              <a:ext uri="{FF2B5EF4-FFF2-40B4-BE49-F238E27FC236}">
                <a16:creationId xmlns:a16="http://schemas.microsoft.com/office/drawing/2014/main" id="{6DEE39FB-DF95-5A9C-3DF0-40936678CE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007" y="971035"/>
            <a:ext cx="436020" cy="434437"/>
          </a:xfrm>
          <a:prstGeom prst="rect">
            <a:avLst/>
          </a:prstGeom>
        </p:spPr>
      </p:pic>
      <p:pic>
        <p:nvPicPr>
          <p:cNvPr id="11" name="図 10" descr="炎">
            <a:extLst>
              <a:ext uri="{FF2B5EF4-FFF2-40B4-BE49-F238E27FC236}">
                <a16:creationId xmlns:a16="http://schemas.microsoft.com/office/drawing/2014/main" id="{8BF20BC8-B500-5FC2-8E71-75FEC5E945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6109" y="970019"/>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0242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34</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4150514920"/>
              </p:ext>
            </p:extLst>
          </p:nvPr>
        </p:nvGraphicFramePr>
        <p:xfrm>
          <a:off x="366276" y="734647"/>
          <a:ext cx="4595097" cy="6455304"/>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490649">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n-Pentyl acetate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3</a:t>
                      </a:r>
                      <a:r>
                        <a:rPr lang="en-US" altLang="ja-JP" sz="900" u="none" strike="noStrike" dirty="0">
                          <a:solidFill>
                            <a:schemeClr val="tx1">
                              <a:lumMod val="95000"/>
                              <a:lumOff val="5000"/>
                            </a:schemeClr>
                          </a:solidFill>
                          <a:effectLst/>
                          <a:latin typeface="MS Gothic" charset="-128"/>
                          <a:ea typeface="MS Gothic" charset="-128"/>
                          <a:cs typeface="MS Gothic" charset="-128"/>
                        </a:rPr>
                        <a:t>COO(CH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2</a:t>
                      </a:r>
                      <a:r>
                        <a:rPr lang="en-US" altLang="ja-JP" sz="900" u="none" strike="noStrike" dirty="0">
                          <a:solidFill>
                            <a:schemeClr val="tx1">
                              <a:lumMod val="95000"/>
                              <a:lumOff val="5000"/>
                            </a:schemeClr>
                          </a:solidFill>
                          <a:effectLst/>
                          <a:latin typeface="MS Gothic" charset="-128"/>
                          <a:ea typeface="MS Gothic" charset="-128"/>
                          <a:cs typeface="MS Gothic" charset="-128"/>
                        </a:rPr>
                        <a:t>)</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4</a:t>
                      </a:r>
                      <a:r>
                        <a:rPr lang="en-US" altLang="ja-JP" sz="900" u="none" strike="noStrike" dirty="0">
                          <a:solidFill>
                            <a:schemeClr val="tx1">
                              <a:lumMod val="95000"/>
                              <a:lumOff val="5000"/>
                            </a:schemeClr>
                          </a:solidFill>
                          <a:effectLst/>
                          <a:latin typeface="MS Gothic" charset="-128"/>
                          <a:ea typeface="MS Gothic" charset="-128"/>
                          <a:cs typeface="MS Gothic" charset="-128"/>
                        </a:rPr>
                        <a:t>CH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3</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RN:628-63-7</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zh-TW" sz="800" dirty="0">
                          <a:latin typeface="MS Gothic" charset="-128"/>
                          <a:ea typeface="MS Gothic" charset="-128"/>
                          <a:cs typeface="MS Gothic" charset="-128"/>
                        </a:rPr>
                        <a:t>Anterior eye disorders, Skin disorders, Central nervous system disorders, Peripheral nervous system disorders(optic nerve), Respiratory tract disorders</a:t>
                      </a:r>
                      <a:endParaRPr kumimoji="1" lang="zh-TW"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ja-JP" sz="800" dirty="0">
                          <a:latin typeface="MS Gothic" charset="-128"/>
                          <a:ea typeface="MS Gothic" charset="-128"/>
                          <a:cs typeface="MS Gothic" charset="-128"/>
                        </a:rPr>
                        <a:t>Eye pain, Tearing, Conjunctival redness, Dermatitis, Pruritus(Itching), Skin redness, Headache, Head heaviness, Dizziness, Drowsiness, Vomiting, General fatigue, Cough, Shortness of breath, Runny nose, Nasal congestion, Nasal/throat pain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1027668">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away from heat, sparks, open flames and hot surfaces.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container tightly closed.</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Take measures to prevent static-electric discharge.</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inhalation of dust or vapor.</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the work area.</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only outdoors or in well-ventilated places.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release to the environment.</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512379">
                <a:tc rowSpan="3">
                  <a:txBody>
                    <a:bodyPr/>
                    <a:lstStyle/>
                    <a:p>
                      <a:pPr algn="ctr"/>
                      <a:r>
                        <a:rPr kumimoji="1" lang="en-US" altLang="ja-JP" sz="750" dirty="0">
                          <a:latin typeface="MS Gothic" charset="-128"/>
                          <a:ea typeface="MS Gothic" charset="-128"/>
                          <a:cs typeface="MS Gothic" charset="-128"/>
                        </a:rPr>
                        <a:t>Required Protective Equipment</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 </a:t>
                      </a:r>
                    </a:p>
                    <a:p>
                      <a:r>
                        <a:rPr kumimoji="1" lang="en-US" altLang="ja-JP" sz="800" dirty="0">
                          <a:latin typeface="MS Gothic" charset="-128"/>
                          <a:ea typeface="MS Gothic" charset="-128"/>
                          <a:cs typeface="MS Gothic" charset="-128"/>
                        </a:rPr>
                        <a:t>   Nitrile ×, Latex ×, Chloroprene ×, Neoprene △</a:t>
                      </a:r>
                    </a:p>
                    <a:p>
                      <a:r>
                        <a:rPr kumimoji="1" lang="en-US" altLang="ja-JP" sz="800" dirty="0">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where high vapor levels may occur, such as third‑control‑area zones or locations where vapors escape due to leakage.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Organic vapor respirator(Select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13991">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Measures</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the person to fresh air and have them rest in a position comfortable for breathing.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Call a physician immediately.</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475488">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the skin promptly.</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skin irritation seek medical diagnosis and treatment.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Remove and launder contaminated clothing before reuse.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Remove contact lenses if easy to do, then continue rinsing.</a:t>
                      </a:r>
                      <a:r>
                        <a:rPr kumimoji="1" lang="ja-JP" altLang="en-US" sz="800" dirty="0">
                          <a:latin typeface="MS Gothic" charset="-128"/>
                          <a:ea typeface="MS Gothic" charset="-128"/>
                          <a:cs typeface="MS Gothic" charset="-128"/>
                        </a:rPr>
                        <a:t> </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cautiously with water for several minutes.</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eye irritation persists, seek medical diagnosis and treatment.</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539007">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mouth.</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give anything to an unconscious person.</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Call a physician immediately.</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induce vomiting unless directed by a medical professional.</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kumimoji="1" lang="en-US" altLang="ja-JP" sz="1600" b="1" dirty="0">
                <a:latin typeface="BIZ UDPゴシック" panose="020B0400000000000000" pitchFamily="50" charset="-128"/>
                <a:ea typeface="BIZ UDPゴシック" panose="020B0400000000000000" pitchFamily="50" charset="-128"/>
              </a:rPr>
              <a:t>Class II Organic Solvents</a:t>
            </a:r>
            <a:endParaRPr lang="en-US" dirty="0"/>
          </a:p>
        </p:txBody>
      </p:sp>
      <p:pic>
        <p:nvPicPr>
          <p:cNvPr id="2" name="図 1">
            <a:extLst>
              <a:ext uri="{FF2B5EF4-FFF2-40B4-BE49-F238E27FC236}">
                <a16:creationId xmlns:a16="http://schemas.microsoft.com/office/drawing/2014/main" id="{74D2E71C-9A21-8651-2BE0-88ABE1910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7273" y="972926"/>
            <a:ext cx="436020" cy="436020"/>
          </a:xfrm>
          <a:prstGeom prst="rect">
            <a:avLst/>
          </a:prstGeom>
        </p:spPr>
      </p:pic>
      <p:pic>
        <p:nvPicPr>
          <p:cNvPr id="8" name="図 7">
            <a:extLst>
              <a:ext uri="{FF2B5EF4-FFF2-40B4-BE49-F238E27FC236}">
                <a16:creationId xmlns:a16="http://schemas.microsoft.com/office/drawing/2014/main" id="{6DEE39FB-DF95-5A9C-3DF0-40936678CE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5367" y="973717"/>
            <a:ext cx="436020" cy="434437"/>
          </a:xfrm>
          <a:prstGeom prst="rect">
            <a:avLst/>
          </a:prstGeom>
        </p:spPr>
      </p:pic>
      <p:pic>
        <p:nvPicPr>
          <p:cNvPr id="11" name="図 10" descr="炎">
            <a:extLst>
              <a:ext uri="{FF2B5EF4-FFF2-40B4-BE49-F238E27FC236}">
                <a16:creationId xmlns:a16="http://schemas.microsoft.com/office/drawing/2014/main" id="{8BF20BC8-B500-5FC2-8E71-75FEC5E945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9549" y="980321"/>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5409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35</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743539157"/>
              </p:ext>
            </p:extLst>
          </p:nvPr>
        </p:nvGraphicFramePr>
        <p:xfrm>
          <a:off x="366276" y="734647"/>
          <a:ext cx="4595097" cy="6502659"/>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682673">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Methyl acetate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3</a:t>
                      </a:r>
                      <a:r>
                        <a:rPr lang="en-US" altLang="ja-JP" sz="900" u="none" strike="noStrike" dirty="0">
                          <a:solidFill>
                            <a:schemeClr val="tx1">
                              <a:lumMod val="95000"/>
                              <a:lumOff val="5000"/>
                            </a:schemeClr>
                          </a:solidFill>
                          <a:effectLst/>
                          <a:latin typeface="MS Gothic" charset="-128"/>
                          <a:ea typeface="MS Gothic" charset="-128"/>
                          <a:cs typeface="MS Gothic" charset="-128"/>
                        </a:rPr>
                        <a:t>COOCH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3</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RN:79-20-9</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zh-TW" sz="800" dirty="0">
                          <a:latin typeface="MS Gothic" charset="-128"/>
                          <a:ea typeface="MS Gothic" charset="-128"/>
                          <a:cs typeface="MS Gothic" charset="-128"/>
                        </a:rPr>
                        <a:t>Anterior eye disorders, Central nervous system disorders, Peripheral nervous system disorders(optic nerve), Respiratory tract disorders</a:t>
                      </a:r>
                      <a:endParaRPr kumimoji="1" lang="zh-TW"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ja-JP" sz="800" dirty="0">
                          <a:latin typeface="MS Gothic" charset="-128"/>
                          <a:ea typeface="MS Gothic" charset="-128"/>
                          <a:cs typeface="MS Gothic" charset="-128"/>
                        </a:rPr>
                        <a:t>Eye pain, Tearing, Conjunctival redness, Headache, Head heaviness, Dizziness, Drowsiness, Vomiting, General fatigue, Sensory disturbances of the limbs, Motor impairment of the limbs, Visual disturbances, Cough, Shortness of breath, Runny nose, Nasal congestion, Nasal/throat pain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1010305">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away from heat, sparks, open flames and hot surfaces.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container tightly closed.</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Take precautions against static-electric discharge.</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inhale dust or vapors.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the work area.</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only outdoors or in well-ventilated places.</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480051">
                <a:tc rowSpan="3">
                  <a:txBody>
                    <a:bodyPr/>
                    <a:lstStyle/>
                    <a:p>
                      <a:pPr algn="ctr"/>
                      <a:r>
                        <a:rPr kumimoji="1" lang="en-US" altLang="ja-JP" sz="750" dirty="0">
                          <a:latin typeface="MS Gothic" charset="-128"/>
                          <a:ea typeface="MS Gothic" charset="-128"/>
                          <a:cs typeface="MS Gothic" charset="-128"/>
                        </a:rPr>
                        <a:t>Required Protective Equipment</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 </a:t>
                      </a:r>
                    </a:p>
                    <a:p>
                      <a:r>
                        <a:rPr kumimoji="1" lang="en-US" altLang="ja-JP" sz="800" dirty="0">
                          <a:latin typeface="MS Gothic" charset="-128"/>
                          <a:ea typeface="MS Gothic" charset="-128"/>
                          <a:cs typeface="MS Gothic" charset="-128"/>
                        </a:rPr>
                        <a:t>   Nitrile ×, Latex ×, Chloroprene ×, Neoprene ×</a:t>
                      </a:r>
                    </a:p>
                    <a:p>
                      <a:r>
                        <a:rPr kumimoji="1" lang="en-US" altLang="ja-JP" sz="800" dirty="0">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where high vapor levels may occur, such as third‑control‑area zones or locations where vapors escape due to leakage.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Organic vapor respirator(Select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14217">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Measures</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the affected person to fresh air and have them rest in a comfortable breathing position.</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they feel unwell, call a physician.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the area with lukewarm running water, then wash thoroughly with soap.</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they feel unwell or if skin irritation occurs, seek medical diagnosis and treatment.</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542223">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Remove contact lenses if easy to do and continue rinsing.</a:t>
                      </a:r>
                      <a:r>
                        <a:rPr kumimoji="1" lang="ja-JP" altLang="en-US" sz="800" dirty="0">
                          <a:latin typeface="MS Gothic" charset="-128"/>
                          <a:ea typeface="MS Gothic" charset="-128"/>
                          <a:cs typeface="MS Gothic" charset="-128"/>
                        </a:rPr>
                        <a:t> </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cautiously with water for several minutes.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eye irritation persists, seek medical diagnosis and treatment.</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607357">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mouth.</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give anything to an unconscious person.</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Call a physician immediately.</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induce vomiting unless directed by medical personnel.</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kumimoji="1" lang="en-US" altLang="ja-JP" sz="1600" b="1" dirty="0">
                <a:latin typeface="BIZ UDPゴシック" panose="020B0400000000000000" pitchFamily="50" charset="-128"/>
                <a:ea typeface="BIZ UDPゴシック" panose="020B0400000000000000" pitchFamily="50" charset="-128"/>
              </a:rPr>
              <a:t>Class II Organic Solvents</a:t>
            </a:r>
            <a:endParaRPr lang="en-US" dirty="0"/>
          </a:p>
        </p:txBody>
      </p:sp>
      <p:pic>
        <p:nvPicPr>
          <p:cNvPr id="2" name="図 1">
            <a:extLst>
              <a:ext uri="{FF2B5EF4-FFF2-40B4-BE49-F238E27FC236}">
                <a16:creationId xmlns:a16="http://schemas.microsoft.com/office/drawing/2014/main" id="{74D2E71C-9A21-8651-2BE0-88ABE1910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0080" y="972926"/>
            <a:ext cx="436020" cy="436020"/>
          </a:xfrm>
          <a:prstGeom prst="rect">
            <a:avLst/>
          </a:prstGeom>
        </p:spPr>
      </p:pic>
      <p:pic>
        <p:nvPicPr>
          <p:cNvPr id="8" name="図 7">
            <a:extLst>
              <a:ext uri="{FF2B5EF4-FFF2-40B4-BE49-F238E27FC236}">
                <a16:creationId xmlns:a16="http://schemas.microsoft.com/office/drawing/2014/main" id="{6DEE39FB-DF95-5A9C-3DF0-40936678CE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8174" y="973717"/>
            <a:ext cx="436020" cy="434437"/>
          </a:xfrm>
          <a:prstGeom prst="rect">
            <a:avLst/>
          </a:prstGeom>
        </p:spPr>
      </p:pic>
      <p:pic>
        <p:nvPicPr>
          <p:cNvPr id="11" name="図 10" descr="炎">
            <a:extLst>
              <a:ext uri="{FF2B5EF4-FFF2-40B4-BE49-F238E27FC236}">
                <a16:creationId xmlns:a16="http://schemas.microsoft.com/office/drawing/2014/main" id="{8BF20BC8-B500-5FC2-8E71-75FEC5E945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2356" y="980321"/>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8400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36</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207683813"/>
              </p:ext>
            </p:extLst>
          </p:nvPr>
        </p:nvGraphicFramePr>
        <p:xfrm>
          <a:off x="366276" y="734647"/>
          <a:ext cx="4595097" cy="6248612"/>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600377">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Cyclohexanol</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6</a:t>
                      </a:r>
                      <a:r>
                        <a:rPr lang="en-US" altLang="ja-JP" sz="900" u="none" strike="noStrike" dirty="0">
                          <a:solidFill>
                            <a:schemeClr val="tx1">
                              <a:lumMod val="95000"/>
                              <a:lumOff val="5000"/>
                            </a:schemeClr>
                          </a:solidFill>
                          <a:effectLst/>
                          <a:latin typeface="MS Gothic" charset="-128"/>
                          <a:ea typeface="MS Gothic" charset="-128"/>
                          <a:cs typeface="MS Gothic" charset="-128"/>
                        </a:rPr>
                        <a:t>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11</a:t>
                      </a:r>
                      <a:r>
                        <a:rPr lang="en-US" altLang="ja-JP" sz="900" u="none" strike="noStrike" dirty="0">
                          <a:solidFill>
                            <a:schemeClr val="tx1">
                              <a:lumMod val="95000"/>
                              <a:lumOff val="5000"/>
                            </a:schemeClr>
                          </a:solidFill>
                          <a:effectLst/>
                          <a:latin typeface="MS Gothic" charset="-128"/>
                          <a:ea typeface="MS Gothic" charset="-128"/>
                          <a:cs typeface="MS Gothic" charset="-128"/>
                        </a:rPr>
                        <a:t>OH</a:t>
                      </a:r>
                      <a:endParaRPr lang="en-US" altLang="ja-JP" sz="900" u="none" strike="noStrike" baseline="-25000"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RN:108-93-0</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59436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ja-JP" sz="800" dirty="0">
                          <a:latin typeface="MS Gothic" charset="-128"/>
                          <a:ea typeface="MS Gothic" charset="-128"/>
                          <a:cs typeface="MS Gothic" charset="-128"/>
                        </a:rPr>
                        <a:t>Anterior eye disorders, Central nervous system disorders, Peripheral nervous system disorders, Cardiovascular disorders</a:t>
                      </a:r>
                    </a:p>
                    <a:p>
                      <a:r>
                        <a:rPr kumimoji="1" lang="en-US" altLang="ja-JP" sz="800" dirty="0">
                          <a:latin typeface="MS Gothic" charset="-128"/>
                          <a:ea typeface="MS Gothic" charset="-128"/>
                          <a:cs typeface="MS Gothic" charset="-128"/>
                        </a:rPr>
                        <a:t>Respiratory tract disorders, Liver disorders, Kidney disorders, Male reproductive disorders, Suspected reproductive toxicity</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ja-JP" sz="800" dirty="0">
                          <a:latin typeface="MS Gothic" charset="-128"/>
                          <a:ea typeface="MS Gothic" charset="-128"/>
                          <a:cs typeface="MS Gothic" charset="-128"/>
                        </a:rPr>
                        <a:t>Eye pain, Tearing, Conjunctival redness, Headache, Head heaviness, Dizziness, Drowsiness, Vomiting, General fatigue, Cough, Shortness of breath, Runny nose, Nasal congestion, Nasal/throat pain, Easy fatigability, Jaundice, Hematuria, Polyuria, Oliguria, Edema</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750319">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inhale dust or vapors.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the work area.</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only outdoors or in well-ventilated places.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container tightly closed.</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en-US" altLang="ja-JP" sz="750" dirty="0">
                          <a:latin typeface="MS Gothic" charset="-128"/>
                          <a:ea typeface="MS Gothic" charset="-128"/>
                          <a:cs typeface="MS Gothic" charset="-128"/>
                        </a:rPr>
                        <a:t>Required Protective Equipment</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 </a:t>
                      </a:r>
                    </a:p>
                    <a:p>
                      <a:r>
                        <a:rPr kumimoji="1" lang="en-US" altLang="ja-JP" sz="800" dirty="0">
                          <a:latin typeface="MS Gothic" charset="-128"/>
                          <a:ea typeface="MS Gothic" charset="-128"/>
                          <a:cs typeface="MS Gothic" charset="-128"/>
                        </a:rPr>
                        <a:t>   Nitrile </a:t>
                      </a:r>
                      <a:r>
                        <a:rPr kumimoji="1" lang="ja-JP" altLang="en-US" sz="800" dirty="0">
                          <a:latin typeface="MS Gothic" charset="-128"/>
                          <a:ea typeface="MS Gothic" charset="-128"/>
                          <a:cs typeface="MS Gothic" charset="-128"/>
                        </a:rPr>
                        <a:t>〇</a:t>
                      </a:r>
                      <a:r>
                        <a:rPr kumimoji="1" lang="en-US" altLang="ja-JP" sz="800" dirty="0">
                          <a:latin typeface="MS Gothic" charset="-128"/>
                          <a:ea typeface="MS Gothic" charset="-128"/>
                          <a:cs typeface="MS Gothic" charset="-128"/>
                        </a:rPr>
                        <a:t>, Latex ×, Chloroprene </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 Neoprene </a:t>
                      </a:r>
                      <a:r>
                        <a:rPr kumimoji="1" lang="ja-JP" altLang="en-US" sz="800" dirty="0">
                          <a:latin typeface="MS Gothic" charset="-128"/>
                          <a:ea typeface="MS Gothic" charset="-128"/>
                          <a:cs typeface="MS Gothic" charset="-128"/>
                        </a:rPr>
                        <a:t>◎</a:t>
                      </a:r>
                      <a:endParaRPr kumimoji="1" lang="en-US" altLang="ja-JP" sz="800" dirty="0">
                        <a:latin typeface="MS Gothic" charset="-128"/>
                        <a:ea typeface="MS Gothic" charset="-128"/>
                        <a:cs typeface="MS Gothic" charset="-128"/>
                      </a:endParaRPr>
                    </a:p>
                    <a:p>
                      <a:r>
                        <a:rPr kumimoji="1" lang="en-US" altLang="ja-JP" sz="800" dirty="0">
                          <a:latin typeface="MS Gothic" charset="-128"/>
                          <a:ea typeface="MS Gothic" charset="-128"/>
                          <a:cs typeface="MS Gothic" charset="-128"/>
                        </a:rPr>
                        <a:t> (◎ &gt;240 min, ○ 60–240 min, △ 10–60 min, × &lt;10 min)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where high vapor levels may occur, such as third‑control‑area zones or locations where vapors escape due to leakage.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Organic vapor respirator(Select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26453">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Measures</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the person to fresh air and have them rest in a position comfortable for breathing.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Artificial respiration may be necessary.</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393192">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affected area thoroughly with plenty of water and soap.</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skin irritation occurs, seek medical diagnosis and treatment.</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50292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cautiously with water for several minutes. Remove contact lenses if easy to do, then continue rinsing.</a:t>
                      </a:r>
                      <a:r>
                        <a:rPr kumimoji="1" lang="ja-JP" altLang="en-US" sz="800" dirty="0">
                          <a:latin typeface="MS Gothic" charset="-128"/>
                          <a:ea typeface="MS Gothic" charset="-128"/>
                          <a:cs typeface="MS Gothic" charset="-128"/>
                        </a:rPr>
                        <a:t> </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 immediately.</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434091">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mouth. Give 1–2 glasses of water to drink.</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kumimoji="1" lang="en-US" altLang="ja-JP" sz="1600" b="1" dirty="0">
                <a:latin typeface="BIZ UDPゴシック" panose="020B0400000000000000" pitchFamily="50" charset="-128"/>
                <a:ea typeface="BIZ UDPゴシック" panose="020B0400000000000000" pitchFamily="50" charset="-128"/>
              </a:rPr>
              <a:t>Class II Organic Solvents</a:t>
            </a:r>
            <a:endParaRPr lang="en-US" dirty="0"/>
          </a:p>
        </p:txBody>
      </p:sp>
      <p:pic>
        <p:nvPicPr>
          <p:cNvPr id="2" name="図 1">
            <a:extLst>
              <a:ext uri="{FF2B5EF4-FFF2-40B4-BE49-F238E27FC236}">
                <a16:creationId xmlns:a16="http://schemas.microsoft.com/office/drawing/2014/main" id="{74D2E71C-9A21-8651-2BE0-88ABE1910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4198" y="966956"/>
            <a:ext cx="436020" cy="436020"/>
          </a:xfrm>
          <a:prstGeom prst="rect">
            <a:avLst/>
          </a:prstGeom>
        </p:spPr>
      </p:pic>
      <p:pic>
        <p:nvPicPr>
          <p:cNvPr id="8" name="図 7">
            <a:extLst>
              <a:ext uri="{FF2B5EF4-FFF2-40B4-BE49-F238E27FC236}">
                <a16:creationId xmlns:a16="http://schemas.microsoft.com/office/drawing/2014/main" id="{6DEE39FB-DF95-5A9C-3DF0-40936678CE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7792" y="961397"/>
            <a:ext cx="436020" cy="434437"/>
          </a:xfrm>
          <a:prstGeom prst="rect">
            <a:avLst/>
          </a:prstGeom>
        </p:spPr>
      </p:pic>
      <p:pic>
        <p:nvPicPr>
          <p:cNvPr id="5" name="図 4" descr="腐食性">
            <a:extLst>
              <a:ext uri="{FF2B5EF4-FFF2-40B4-BE49-F238E27FC236}">
                <a16:creationId xmlns:a16="http://schemas.microsoft.com/office/drawing/2014/main" id="{38418220-EEF9-52F6-6E41-22FBF68503E4}"/>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6577" y="966532"/>
            <a:ext cx="435600" cy="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8009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37</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096237661"/>
              </p:ext>
            </p:extLst>
          </p:nvPr>
        </p:nvGraphicFramePr>
        <p:xfrm>
          <a:off x="366276" y="734647"/>
          <a:ext cx="4595097" cy="6360113"/>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655241">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Cyclohexanone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O=(CH₂)</a:t>
                      </a:r>
                      <a:r>
                        <a:rPr lang="ja-JP" altLang="en-US" sz="900" u="none" strike="noStrike" dirty="0">
                          <a:solidFill>
                            <a:schemeClr val="tx1">
                              <a:lumMod val="95000"/>
                              <a:lumOff val="5000"/>
                            </a:schemeClr>
                          </a:solidFill>
                          <a:effectLst/>
                          <a:latin typeface="MS Gothic" charset="-128"/>
                          <a:ea typeface="MS Gothic" charset="-128"/>
                          <a:cs typeface="MS Gothic" charset="-128"/>
                        </a:rPr>
                        <a:t>₅</a:t>
                      </a:r>
                      <a:endParaRPr lang="en-US" altLang="ja-JP" sz="9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RN:108-94-1</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51816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ja-JP" sz="800">
                          <a:latin typeface="MS Gothic" charset="-128"/>
                          <a:ea typeface="MS Gothic" charset="-128"/>
                          <a:cs typeface="MS Gothic" charset="-128"/>
                        </a:rPr>
                        <a:t>Anterior eye disorders, Skin disorders, Skin sensitization, Central nervous system disorders, Respiratory tract disorders, Bone abnormalities, Suspected reproductive toxicity</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ja-JP" sz="800" dirty="0">
                          <a:latin typeface="MS Gothic" charset="-128"/>
                          <a:ea typeface="MS Gothic" charset="-128"/>
                          <a:cs typeface="MS Gothic" charset="-128"/>
                        </a:rPr>
                        <a:t>Eye pain, Tearing, Conjunctival redness, Dermatitis, Pruritus(Itching), Skin redness, Eczema, Hives, Headache, Head heaviness, Dizziness, Drowsiness, Vomiting, General fatigue, Cough, Shortness of breath, Runny nose, Nasal congestion. Nasal/throat pain, Bone pain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1076299">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a:latin typeface="MS Gothic" charset="-128"/>
                          <a:ea typeface="MS Gothic" charset="-128"/>
                          <a:cs typeface="MS Gothic" charset="-128"/>
                        </a:rPr>
                        <a:t>・</a:t>
                      </a:r>
                      <a:r>
                        <a:rPr kumimoji="1" lang="en-US" altLang="ja-JP" sz="800">
                          <a:latin typeface="MS Gothic" charset="-128"/>
                          <a:ea typeface="MS Gothic" charset="-128"/>
                          <a:cs typeface="MS Gothic" charset="-128"/>
                        </a:rPr>
                        <a:t>Keep away from heat, sparks, open flames and hot surfaces</a:t>
                      </a:r>
                    </a:p>
                    <a:p>
                      <a:r>
                        <a:rPr kumimoji="1" lang="ja-JP" altLang="en-US" sz="800">
                          <a:latin typeface="MS Gothic" charset="-128"/>
                          <a:ea typeface="MS Gothic" charset="-128"/>
                          <a:cs typeface="MS Gothic" charset="-128"/>
                        </a:rPr>
                        <a:t>・</a:t>
                      </a:r>
                      <a:r>
                        <a:rPr kumimoji="1" lang="en-US" altLang="ja-JP" sz="800">
                          <a:latin typeface="MS Gothic" charset="-128"/>
                          <a:ea typeface="MS Gothic" charset="-128"/>
                          <a:cs typeface="MS Gothic" charset="-128"/>
                        </a:rPr>
                        <a:t>Keep container tightly closed</a:t>
                      </a:r>
                    </a:p>
                    <a:p>
                      <a:r>
                        <a:rPr kumimoji="1" lang="ja-JP" altLang="en-US" sz="800">
                          <a:latin typeface="MS Gothic" charset="-128"/>
                          <a:ea typeface="MS Gothic" charset="-128"/>
                          <a:cs typeface="MS Gothic" charset="-128"/>
                        </a:rPr>
                        <a:t>・</a:t>
                      </a:r>
                      <a:r>
                        <a:rPr kumimoji="1" lang="en-US" altLang="ja-JP" sz="800">
                          <a:latin typeface="MS Gothic" charset="-128"/>
                          <a:ea typeface="MS Gothic" charset="-128"/>
                          <a:cs typeface="MS Gothic" charset="-128"/>
                        </a:rPr>
                        <a:t>Take measures to prevent static-electric discharge</a:t>
                      </a:r>
                    </a:p>
                    <a:p>
                      <a:r>
                        <a:rPr kumimoji="1" lang="ja-JP" altLang="en-US" sz="800">
                          <a:latin typeface="MS Gothic" charset="-128"/>
                          <a:ea typeface="MS Gothic" charset="-128"/>
                          <a:cs typeface="MS Gothic" charset="-128"/>
                        </a:rPr>
                        <a:t>・</a:t>
                      </a:r>
                      <a:r>
                        <a:rPr kumimoji="1" lang="en-US" altLang="ja-JP" sz="800">
                          <a:latin typeface="MS Gothic" charset="-128"/>
                          <a:ea typeface="MS Gothic" charset="-128"/>
                          <a:cs typeface="MS Gothic" charset="-128"/>
                        </a:rPr>
                        <a:t>Wash hands thoroughly after handling</a:t>
                      </a:r>
                    </a:p>
                    <a:p>
                      <a:r>
                        <a:rPr kumimoji="1" lang="ja-JP" altLang="en-US" sz="800">
                          <a:latin typeface="MS Gothic" charset="-128"/>
                          <a:ea typeface="MS Gothic" charset="-128"/>
                          <a:cs typeface="MS Gothic" charset="-128"/>
                        </a:rPr>
                        <a:t>・</a:t>
                      </a:r>
                      <a:r>
                        <a:rPr kumimoji="1" lang="en-US" altLang="ja-JP" sz="800">
                          <a:latin typeface="MS Gothic" charset="-128"/>
                          <a:ea typeface="MS Gothic" charset="-128"/>
                          <a:cs typeface="MS Gothic" charset="-128"/>
                        </a:rPr>
                        <a:t>Do not eat, drink or smoke in the work area</a:t>
                      </a:r>
                    </a:p>
                    <a:p>
                      <a:r>
                        <a:rPr kumimoji="1" lang="ja-JP" altLang="en-US" sz="800">
                          <a:latin typeface="MS Gothic" charset="-128"/>
                          <a:ea typeface="MS Gothic" charset="-128"/>
                          <a:cs typeface="MS Gothic" charset="-128"/>
                        </a:rPr>
                        <a:t>・</a:t>
                      </a:r>
                      <a:r>
                        <a:rPr kumimoji="1" lang="en-US" altLang="ja-JP" sz="800">
                          <a:latin typeface="MS Gothic" charset="-128"/>
                          <a:ea typeface="MS Gothic" charset="-128"/>
                          <a:cs typeface="MS Gothic" charset="-128"/>
                        </a:rPr>
                        <a:t>Use only outdoors or in well-ventilated locations</a:t>
                      </a:r>
                    </a:p>
                    <a:p>
                      <a:r>
                        <a:rPr kumimoji="1" lang="ja-JP" altLang="en-US" sz="800">
                          <a:latin typeface="MS Gothic" charset="-128"/>
                          <a:ea typeface="MS Gothic" charset="-128"/>
                          <a:cs typeface="MS Gothic" charset="-128"/>
                        </a:rPr>
                        <a:t>・</a:t>
                      </a:r>
                      <a:r>
                        <a:rPr kumimoji="1" lang="en-US" altLang="ja-JP" sz="800">
                          <a:latin typeface="MS Gothic" charset="-128"/>
                          <a:ea typeface="MS Gothic" charset="-128"/>
                          <a:cs typeface="MS Gothic" charset="-128"/>
                        </a:rPr>
                        <a:t>Do not remove contaminated work clothes from the work area</a:t>
                      </a:r>
                    </a:p>
                    <a:p>
                      <a:r>
                        <a:rPr kumimoji="1" lang="ja-JP" altLang="en-US" sz="800">
                          <a:latin typeface="MS Gothic" charset="-128"/>
                          <a:ea typeface="MS Gothic" charset="-128"/>
                          <a:cs typeface="MS Gothic" charset="-128"/>
                        </a:rPr>
                        <a:t>・</a:t>
                      </a:r>
                      <a:r>
                        <a:rPr kumimoji="1" lang="en-US" altLang="ja-JP" sz="800">
                          <a:latin typeface="MS Gothic" charset="-128"/>
                          <a:ea typeface="MS Gothic" charset="-128"/>
                          <a:cs typeface="MS Gothic" charset="-128"/>
                        </a:rPr>
                        <a:t>Avoid inhalation of dust or vapor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en-US" altLang="ja-JP" sz="750" dirty="0">
                          <a:latin typeface="MS Gothic" charset="-128"/>
                          <a:ea typeface="MS Gothic" charset="-128"/>
                          <a:cs typeface="MS Gothic" charset="-128"/>
                        </a:rPr>
                        <a:t>Required Protective Equipment</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 </a:t>
                      </a:r>
                    </a:p>
                    <a:p>
                      <a:r>
                        <a:rPr kumimoji="1" lang="en-US" altLang="ja-JP" sz="800" dirty="0">
                          <a:latin typeface="MS Gothic" charset="-128"/>
                          <a:ea typeface="MS Gothic" charset="-128"/>
                          <a:cs typeface="MS Gothic" charset="-128"/>
                        </a:rPr>
                        <a:t>   Nitrile ×, Latex ×, Chloroprene ×, Neoprene ×</a:t>
                      </a:r>
                    </a:p>
                    <a:p>
                      <a:r>
                        <a:rPr kumimoji="1" lang="en-US" altLang="ja-JP" sz="800" dirty="0">
                          <a:latin typeface="MS Gothic" charset="-128"/>
                          <a:ea typeface="MS Gothic" charset="-128"/>
                          <a:cs typeface="MS Gothic" charset="-128"/>
                        </a:rPr>
                        <a:t> (◎ &gt;240 min, ○ 60–240 min, △ 10–60 min, × &lt;10 min)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where high vapor levels may occur, such as third‑control‑area zones or locations where vapors escape due to leakage.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Organic vapor respirator(Select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61901">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Measures</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the person to fresh air and have them rest in a comfortable breathing position</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Call a physician immediately.</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Immediately remove contaminated clothing.</a:t>
                      </a:r>
                      <a:r>
                        <a:rPr kumimoji="1" lang="ja-JP" altLang="en-US" sz="800" dirty="0">
                          <a:latin typeface="MS Gothic" charset="-128"/>
                          <a:ea typeface="MS Gothic" charset="-128"/>
                          <a:cs typeface="MS Gothic" charset="-128"/>
                        </a:rPr>
                        <a:t> </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the skin under running water or shower, then wash with plenty of soap and water.</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contaminated clothing before reuse.</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irritation occurs, 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464636">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cautiously with water for several minutes; remove contact lenses if easy to do, then continue rinsing.</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eye irritation persists, 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23568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feeling unwell, call a physician immediately.</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mouth.</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kumimoji="1" lang="en-US" altLang="ja-JP" sz="1600" b="1" dirty="0">
                <a:latin typeface="BIZ UDPゴシック" panose="020B0400000000000000" pitchFamily="50" charset="-128"/>
                <a:ea typeface="BIZ UDPゴシック" panose="020B0400000000000000" pitchFamily="50" charset="-128"/>
              </a:rPr>
              <a:t>Class II Organic Solvents</a:t>
            </a:r>
            <a:endParaRPr lang="en-US" dirty="0"/>
          </a:p>
        </p:txBody>
      </p:sp>
      <p:pic>
        <p:nvPicPr>
          <p:cNvPr id="2" name="図 1">
            <a:extLst>
              <a:ext uri="{FF2B5EF4-FFF2-40B4-BE49-F238E27FC236}">
                <a16:creationId xmlns:a16="http://schemas.microsoft.com/office/drawing/2014/main" id="{74D2E71C-9A21-8651-2BE0-88ABE1910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6793" y="965741"/>
            <a:ext cx="436020" cy="436020"/>
          </a:xfrm>
          <a:prstGeom prst="rect">
            <a:avLst/>
          </a:prstGeom>
        </p:spPr>
      </p:pic>
      <p:pic>
        <p:nvPicPr>
          <p:cNvPr id="11" name="図 10" descr="炎">
            <a:extLst>
              <a:ext uri="{FF2B5EF4-FFF2-40B4-BE49-F238E27FC236}">
                <a16:creationId xmlns:a16="http://schemas.microsoft.com/office/drawing/2014/main" id="{8BF20BC8-B500-5FC2-8E71-75FEC5E945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9549" y="973136"/>
            <a:ext cx="428625" cy="4286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kull">
            <a:extLst>
              <a:ext uri="{FF2B5EF4-FFF2-40B4-BE49-F238E27FC236}">
                <a16:creationId xmlns:a16="http://schemas.microsoft.com/office/drawing/2014/main" id="{26ED5174-D1A8-8C81-4270-565A7C9335A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02934" y="965369"/>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78490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38</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769938619"/>
              </p:ext>
            </p:extLst>
          </p:nvPr>
        </p:nvGraphicFramePr>
        <p:xfrm>
          <a:off x="366713" y="683071"/>
          <a:ext cx="4689919" cy="6350477"/>
        </p:xfrm>
        <a:graphic>
          <a:graphicData uri="http://schemas.openxmlformats.org/drawingml/2006/table">
            <a:tbl>
              <a:tblPr firstRow="1" bandRow="1">
                <a:tableStyleId>{2D5ABB26-0587-4C30-8999-92F81FD0307C}</a:tableStyleId>
              </a:tblPr>
              <a:tblGrid>
                <a:gridCol w="583676">
                  <a:extLst>
                    <a:ext uri="{9D8B030D-6E8A-4147-A177-3AD203B41FA5}">
                      <a16:colId xmlns:a16="http://schemas.microsoft.com/office/drawing/2014/main" val="20000"/>
                    </a:ext>
                  </a:extLst>
                </a:gridCol>
                <a:gridCol w="614845">
                  <a:extLst>
                    <a:ext uri="{9D8B030D-6E8A-4147-A177-3AD203B41FA5}">
                      <a16:colId xmlns:a16="http://schemas.microsoft.com/office/drawing/2014/main" val="20001"/>
                    </a:ext>
                  </a:extLst>
                </a:gridCol>
                <a:gridCol w="420449">
                  <a:extLst>
                    <a:ext uri="{9D8B030D-6E8A-4147-A177-3AD203B41FA5}">
                      <a16:colId xmlns:a16="http://schemas.microsoft.com/office/drawing/2014/main" val="20002"/>
                    </a:ext>
                  </a:extLst>
                </a:gridCol>
                <a:gridCol w="3070949">
                  <a:extLst>
                    <a:ext uri="{9D8B030D-6E8A-4147-A177-3AD203B41FA5}">
                      <a16:colId xmlns:a16="http://schemas.microsoft.com/office/drawing/2014/main" val="20003"/>
                    </a:ext>
                  </a:extLst>
                </a:gridCol>
              </a:tblGrid>
              <a:tr h="0">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N,N-Dimethylformamide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HCON(CH₃)₂</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RN:68-12-2</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4472-41-7</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10001"/>
                  </a:ext>
                </a:extLst>
              </a:tr>
              <a:tr h="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ja-JP" sz="800" dirty="0">
                          <a:latin typeface="MS Gothic" charset="-128"/>
                          <a:ea typeface="MS Gothic" charset="-128"/>
                          <a:cs typeface="MS Gothic" charset="-128"/>
                        </a:rPr>
                        <a:t>Anterior eye disorders, Skin disorders, Central nervous system disorders, Respiratory tract disorders, Liver disorders, Digestive system disorders, Suspected carcinogenicity, Suspected reproductive toxicity</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ja-JP" sz="800" dirty="0">
                          <a:latin typeface="MS Gothic" charset="-128"/>
                          <a:ea typeface="MS Gothic" charset="-128"/>
                          <a:cs typeface="MS Gothic" charset="-128"/>
                        </a:rPr>
                        <a:t>Eye pain, Tearing, Conjunctival redness, Dermatitis, Pruritus(Itching), Skin redness, Headache, Head heaviness, Dizziness, Vomiting, General fatigue, Cough, Shortness of breath, Runny nose, Nasal congestion, Nasal/throat pain, Easy fatigability, Jaundice, Abdominal pain, Diarrhea, Loss of appetite, Weight loss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0">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away from heat, sparks, open flames and other ignition sources.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container tightly closed.</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Take precautions against static-electric discharge.</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only outdoors or in well-ventilated places.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inhale dust or vapors.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the work area.</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488172">
                <a:tc rowSpan="3">
                  <a:txBody>
                    <a:bodyPr/>
                    <a:lstStyle/>
                    <a:p>
                      <a:pPr algn="ctr"/>
                      <a:r>
                        <a:rPr kumimoji="1" lang="en-US" altLang="ja-JP" sz="750" dirty="0">
                          <a:latin typeface="MS Gothic" charset="-128"/>
                          <a:ea typeface="MS Gothic" charset="-128"/>
                          <a:cs typeface="MS Gothic" charset="-128"/>
                        </a:rPr>
                        <a:t>Required Protective Equipment</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 </a:t>
                      </a:r>
                    </a:p>
                    <a:p>
                      <a:r>
                        <a:rPr kumimoji="1" lang="en-US" altLang="ja-JP" sz="800" dirty="0">
                          <a:latin typeface="MS Gothic" charset="-128"/>
                          <a:ea typeface="MS Gothic" charset="-128"/>
                          <a:cs typeface="MS Gothic" charset="-128"/>
                        </a:rPr>
                        <a:t>   Nitrile ×, Latex ×, Chloroprene ×, Neoprene ×</a:t>
                      </a:r>
                    </a:p>
                    <a:p>
                      <a:r>
                        <a:rPr kumimoji="1" lang="en-US" altLang="ja-JP" sz="800" dirty="0">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where high vapor levels may occur, such as third‑control‑area zones or locations where vapors escape due to leakage.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Organic vapor respirator(Select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180816">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Measures</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to fresh air and have them rest in a comfortable breathing position.</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Give oxygen if breathing is difficult.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Contact a medical facility immediately.</a:t>
                      </a:r>
                      <a:r>
                        <a:rPr kumimoji="1" lang="ja-JP" altLang="en-US" sz="800" dirty="0">
                          <a:latin typeface="MS Gothic" charset="-128"/>
                          <a:ea typeface="MS Gothic" charset="-128"/>
                          <a:cs typeface="MS Gothic" charset="-128"/>
                        </a:rPr>
                        <a:t> </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As soon as possible and repeatedly, have the victim inhale a glucocorticoid spray deeply.</a:t>
                      </a:r>
                      <a:r>
                        <a:rPr kumimoji="1" lang="ja-JP" altLang="en-US" sz="800" dirty="0">
                          <a:latin typeface="MS Gothic" charset="-128"/>
                          <a:ea typeface="MS Gothic" charset="-128"/>
                          <a:cs typeface="MS Gothic" charset="-128"/>
                        </a:rPr>
                        <a:t> </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185196">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Immediately remove all contaminated clothing.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affected skin under running water or shower, then wash thoroughly with water and soap.</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use alcohol, gasoline or other solvents.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Place contaminated clothing in a sealed container.</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skin irritation occurs, seek medical diagnosis and treatment.</a:t>
                      </a:r>
                      <a:r>
                        <a:rPr kumimoji="1" lang="ja-JP" altLang="en-US" sz="800" dirty="0">
                          <a:latin typeface="MS Gothic" charset="-128"/>
                          <a:ea typeface="MS Gothic" charset="-128"/>
                          <a:cs typeface="MS Gothic" charset="-128"/>
                        </a:rPr>
                        <a:t> </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134725">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Hold eyelids wide open and rinse the eye with running water for at least 10 minutes.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eye irritation persists, seek medical diagnosis and treatment.</a:t>
                      </a:r>
                      <a:r>
                        <a:rPr kumimoji="1" lang="ja-JP" altLang="en-US" sz="800" dirty="0">
                          <a:latin typeface="MS Gothic" charset="-128"/>
                          <a:ea typeface="MS Gothic" charset="-128"/>
                          <a:cs typeface="MS Gothic" charset="-128"/>
                        </a:rPr>
                        <a:t> </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conscious, give 1–2 glasses of water to drink.</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spontaneous vomiting occurs, position the head lower than the chest and on the side to prevent aspiration.</a:t>
                      </a:r>
                      <a:r>
                        <a:rPr kumimoji="1" lang="ja-JP" altLang="en-US" sz="800" dirty="0">
                          <a:latin typeface="MS Gothic" charset="-128"/>
                          <a:ea typeface="MS Gothic" charset="-128"/>
                          <a:cs typeface="MS Gothic" charset="-128"/>
                        </a:rPr>
                        <a:t> </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kumimoji="1" lang="en-US" altLang="ja-JP" sz="1600" b="1" dirty="0">
                <a:latin typeface="BIZ UDPゴシック" panose="020B0400000000000000" pitchFamily="50" charset="-128"/>
                <a:ea typeface="BIZ UDPゴシック" panose="020B0400000000000000" pitchFamily="50" charset="-128"/>
              </a:rPr>
              <a:t>Class II Organic Solvents</a:t>
            </a:r>
            <a:endParaRPr lang="en-US" dirty="0"/>
          </a:p>
        </p:txBody>
      </p:sp>
      <p:pic>
        <p:nvPicPr>
          <p:cNvPr id="2" name="図 1">
            <a:extLst>
              <a:ext uri="{FF2B5EF4-FFF2-40B4-BE49-F238E27FC236}">
                <a16:creationId xmlns:a16="http://schemas.microsoft.com/office/drawing/2014/main" id="{74D2E71C-9A21-8651-2BE0-88ABE1910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7273" y="792005"/>
            <a:ext cx="436020" cy="436020"/>
          </a:xfrm>
          <a:prstGeom prst="rect">
            <a:avLst/>
          </a:prstGeom>
        </p:spPr>
      </p:pic>
      <p:pic>
        <p:nvPicPr>
          <p:cNvPr id="11" name="図 10" descr="炎">
            <a:extLst>
              <a:ext uri="{FF2B5EF4-FFF2-40B4-BE49-F238E27FC236}">
                <a16:creationId xmlns:a16="http://schemas.microsoft.com/office/drawing/2014/main" id="{8BF20BC8-B500-5FC2-8E71-75FEC5E945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0029" y="799400"/>
            <a:ext cx="428625" cy="4286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kull">
            <a:extLst>
              <a:ext uri="{FF2B5EF4-FFF2-40B4-BE49-F238E27FC236}">
                <a16:creationId xmlns:a16="http://schemas.microsoft.com/office/drawing/2014/main" id="{26ED5174-D1A8-8C81-4270-565A7C9335A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33414" y="791633"/>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91831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39</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428702152"/>
              </p:ext>
            </p:extLst>
          </p:nvPr>
        </p:nvGraphicFramePr>
        <p:xfrm>
          <a:off x="366276" y="734647"/>
          <a:ext cx="4595097" cy="6276929"/>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333661">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Tetrahydrofuran</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O–(CH₂)₄</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RN:109-99-9</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1693-74-9</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ja-JP" sz="800" dirty="0">
                          <a:latin typeface="MS Gothic" charset="-128"/>
                          <a:ea typeface="MS Gothic" charset="-128"/>
                          <a:cs typeface="MS Gothic" charset="-128"/>
                        </a:rPr>
                        <a:t>Anterior eye disorders, Skin disorders, Central nervous system disorders, Respiratory tract disorders, Liver disorders, Suspected carcinogenicity, Suspected reproductive toxicity</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ja-JP" sz="800" dirty="0">
                          <a:latin typeface="MS Gothic" charset="-128"/>
                          <a:ea typeface="MS Gothic" charset="-128"/>
                          <a:cs typeface="MS Gothic" charset="-128"/>
                        </a:rPr>
                        <a:t>Eye pain, Tearing, Conjunctival redness, Dermatitis, Pruritus(Itching), Skin redness, Headache, Head heaviness, Dizziness, Drowsiness, Vomiting, General fatigue, Cough, Shortness of breath, Runny nose, Nasal congestion, Nasal/throat pain, Easy fatigability, Jaundice, Weight loss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951312">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away from heat, sparks, open flames and hot surfaces.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container tightly closed.</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Take precautions against static-electric discharge.</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Wear chemical-resistant gloves, protective clothing, safety goggles and face shield.</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the work area.</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only outdoors or in well-ventilated places.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inhale dust or vapors.</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680196">
                <a:tc rowSpan="3">
                  <a:txBody>
                    <a:bodyPr/>
                    <a:lstStyle/>
                    <a:p>
                      <a:pPr algn="ctr"/>
                      <a:r>
                        <a:rPr kumimoji="1" lang="en-US" altLang="ja-JP" sz="750" dirty="0">
                          <a:latin typeface="MS Gothic" charset="-128"/>
                          <a:ea typeface="MS Gothic" charset="-128"/>
                          <a:cs typeface="MS Gothic" charset="-128"/>
                        </a:rPr>
                        <a:t>Required Protective Equipment</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en-US" altLang="ja-JP" sz="800" dirty="0">
                          <a:solidFill>
                            <a:schemeClr val="tx1"/>
                          </a:solidFill>
                          <a:latin typeface="MS Gothic" charset="-128"/>
                          <a:ea typeface="MS Gothic" charset="-128"/>
                          <a:cs typeface="MS Gothic" charset="-128"/>
                        </a:rPr>
                        <a:t>Laboratory coat or work clothing, protective goggles, protective gloves.</a:t>
                      </a:r>
                    </a:p>
                    <a:p>
                      <a:r>
                        <a:rPr kumimoji="1" lang="ja-JP" altLang="en-US" sz="800" dirty="0">
                          <a:solidFill>
                            <a:schemeClr val="tx1"/>
                          </a:solidFill>
                          <a:latin typeface="MS Gothic" charset="-128"/>
                          <a:ea typeface="MS Gothic" charset="-128"/>
                          <a:cs typeface="MS Gothic" charset="-128"/>
                        </a:rPr>
                        <a:t>　</a:t>
                      </a:r>
                      <a:r>
                        <a:rPr kumimoji="1" lang="en-US" altLang="ja-JP" sz="800" dirty="0">
                          <a:solidFill>
                            <a:schemeClr val="tx1"/>
                          </a:solidFill>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solidFill>
                            <a:schemeClr val="tx1"/>
                          </a:solidFill>
                          <a:latin typeface="MS Gothic" charset="-128"/>
                          <a:ea typeface="MS Gothic" charset="-128"/>
                          <a:cs typeface="MS Gothic" charset="-128"/>
                        </a:rPr>
                        <a:t>【Glove permeation data (Ministry of Health, </a:t>
                      </a:r>
                      <a:r>
                        <a:rPr kumimoji="1" lang="en-US" altLang="ja-JP" sz="800" dirty="0" err="1">
                          <a:solidFill>
                            <a:schemeClr val="tx1"/>
                          </a:solidFill>
                          <a:latin typeface="MS Gothic" charset="-128"/>
                          <a:ea typeface="MS Gothic" charset="-128"/>
                          <a:cs typeface="MS Gothic" charset="-128"/>
                        </a:rPr>
                        <a:t>Labour</a:t>
                      </a:r>
                      <a:r>
                        <a:rPr kumimoji="1" lang="en-US" altLang="ja-JP" sz="800" dirty="0">
                          <a:solidFill>
                            <a:schemeClr val="tx1"/>
                          </a:solidFill>
                          <a:latin typeface="MS Gothic" charset="-128"/>
                          <a:ea typeface="MS Gothic" charset="-128"/>
                          <a:cs typeface="MS Gothic" charset="-128"/>
                        </a:rPr>
                        <a:t> and Welfare)】 </a:t>
                      </a:r>
                    </a:p>
                    <a:p>
                      <a:r>
                        <a:rPr kumimoji="1" lang="en-US" altLang="ja-JP" sz="800" dirty="0">
                          <a:solidFill>
                            <a:schemeClr val="tx1"/>
                          </a:solidFill>
                          <a:latin typeface="MS Gothic" charset="-128"/>
                          <a:ea typeface="MS Gothic" charset="-128"/>
                          <a:cs typeface="MS Gothic" charset="-128"/>
                        </a:rPr>
                        <a:t>   Nitrile ×, Latex ×, Chloroprene ×, Neoprene ×</a:t>
                      </a:r>
                    </a:p>
                    <a:p>
                      <a:r>
                        <a:rPr kumimoji="1" lang="en-US" altLang="ja-JP" sz="800" dirty="0">
                          <a:solidFill>
                            <a:schemeClr val="tx1"/>
                          </a:solidFill>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where high vapor levels may occur, such as third‑control‑area zones or locations where vapors escape due to leakage.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Organic vapor respirator(Select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64280">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Measures</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the person to fresh air and have them rest in a position comfortable for breathing.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they feel unwell, call a physician.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526812">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affected skin promptly under running water.</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Remove contaminated clothing and launder before reuse.</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they feel unwell, call a physician.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cautiously with water for several minutes; remove contact lenses if easy to do and continue rinsing.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eye irritation persists, seek medical diagnosis and treatment.</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Call a physician immediately.</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mouth.</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kumimoji="1" lang="en-US" altLang="ja-JP" sz="1600" b="1" dirty="0">
                <a:latin typeface="BIZ UDPゴシック" panose="020B0400000000000000" pitchFamily="50" charset="-128"/>
                <a:ea typeface="BIZ UDPゴシック" panose="020B0400000000000000" pitchFamily="50" charset="-128"/>
              </a:rPr>
              <a:t>Class II Organic Solvents</a:t>
            </a:r>
            <a:endParaRPr lang="en-US" dirty="0"/>
          </a:p>
        </p:txBody>
      </p:sp>
      <p:pic>
        <p:nvPicPr>
          <p:cNvPr id="2" name="図 1">
            <a:extLst>
              <a:ext uri="{FF2B5EF4-FFF2-40B4-BE49-F238E27FC236}">
                <a16:creationId xmlns:a16="http://schemas.microsoft.com/office/drawing/2014/main" id="{74D2E71C-9A21-8651-2BE0-88ABE1910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0080" y="872645"/>
            <a:ext cx="436020" cy="436020"/>
          </a:xfrm>
          <a:prstGeom prst="rect">
            <a:avLst/>
          </a:prstGeom>
        </p:spPr>
      </p:pic>
      <p:pic>
        <p:nvPicPr>
          <p:cNvPr id="8" name="図 7">
            <a:extLst>
              <a:ext uri="{FF2B5EF4-FFF2-40B4-BE49-F238E27FC236}">
                <a16:creationId xmlns:a16="http://schemas.microsoft.com/office/drawing/2014/main" id="{6DEE39FB-DF95-5A9C-3DF0-40936678CE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8174" y="873436"/>
            <a:ext cx="436020" cy="434437"/>
          </a:xfrm>
          <a:prstGeom prst="rect">
            <a:avLst/>
          </a:prstGeom>
        </p:spPr>
      </p:pic>
      <p:pic>
        <p:nvPicPr>
          <p:cNvPr id="11" name="図 10" descr="炎">
            <a:extLst>
              <a:ext uri="{FF2B5EF4-FFF2-40B4-BE49-F238E27FC236}">
                <a16:creationId xmlns:a16="http://schemas.microsoft.com/office/drawing/2014/main" id="{8BF20BC8-B500-5FC2-8E71-75FEC5E945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2356" y="880040"/>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14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3222188121"/>
              </p:ext>
            </p:extLst>
          </p:nvPr>
        </p:nvGraphicFramePr>
        <p:xfrm>
          <a:off x="366276" y="734647"/>
          <a:ext cx="4547099" cy="6315864"/>
        </p:xfrm>
        <a:graphic>
          <a:graphicData uri="http://schemas.openxmlformats.org/drawingml/2006/table">
            <a:tbl>
              <a:tblPr firstRow="1" bandRow="1">
                <a:tableStyleId>{2D5ABB26-0587-4C30-8999-92F81FD0307C}</a:tableStyleId>
              </a:tblPr>
              <a:tblGrid>
                <a:gridCol w="629605">
                  <a:extLst>
                    <a:ext uri="{9D8B030D-6E8A-4147-A177-3AD203B41FA5}">
                      <a16:colId xmlns:a16="http://schemas.microsoft.com/office/drawing/2014/main" val="20000"/>
                    </a:ext>
                  </a:extLst>
                </a:gridCol>
                <a:gridCol w="496686">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430171">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1,1,2,2-Tetrachloroethane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err="1">
                          <a:solidFill>
                            <a:schemeClr val="tx1">
                              <a:lumMod val="95000"/>
                              <a:lumOff val="5000"/>
                            </a:schemeClr>
                          </a:solidFill>
                          <a:effectLst/>
                          <a:latin typeface="MS Gothic" charset="-128"/>
                          <a:ea typeface="MS Gothic" charset="-128"/>
                          <a:cs typeface="MS Gothic" charset="-128"/>
                        </a:rPr>
                        <a:t>Cl₂CH</a:t>
                      </a:r>
                      <a:r>
                        <a:rPr lang="en-US" altLang="ja-JP" sz="900" u="none" strike="noStrike" dirty="0">
                          <a:solidFill>
                            <a:schemeClr val="tx1">
                              <a:lumMod val="95000"/>
                              <a:lumOff val="5000"/>
                            </a:schemeClr>
                          </a:solidFill>
                          <a:effectLst/>
                          <a:latin typeface="MS Gothic" charset="-128"/>
                          <a:ea typeface="MS Gothic" charset="-128"/>
                          <a:cs typeface="MS Gothic" charset="-128"/>
                        </a:rPr>
                        <a:t>–</a:t>
                      </a:r>
                      <a:r>
                        <a:rPr lang="en-US" altLang="ja-JP" sz="900" u="none" strike="noStrike" dirty="0" err="1">
                          <a:solidFill>
                            <a:schemeClr val="tx1">
                              <a:lumMod val="95000"/>
                              <a:lumOff val="5000"/>
                            </a:schemeClr>
                          </a:solidFill>
                          <a:effectLst/>
                          <a:latin typeface="MS Gothic" charset="-128"/>
                          <a:ea typeface="MS Gothic" charset="-128"/>
                          <a:cs typeface="MS Gothic" charset="-128"/>
                        </a:rPr>
                        <a:t>CHCl</a:t>
                      </a:r>
                      <a:r>
                        <a:rPr lang="en-US" altLang="ja-JP" sz="900" u="none" strike="noStrike" dirty="0">
                          <a:solidFill>
                            <a:schemeClr val="tx1">
                              <a:lumMod val="95000"/>
                              <a:lumOff val="5000"/>
                            </a:schemeClr>
                          </a:solidFill>
                          <a:effectLst/>
                          <a:latin typeface="MS Gothic" charset="-128"/>
                          <a:ea typeface="MS Gothic" charset="-128"/>
                          <a:cs typeface="MS Gothic" charset="-128"/>
                        </a:rPr>
                        <a:t>₂</a:t>
                      </a:r>
                      <a:endParaRPr lang="en-US" altLang="ja-JP" sz="900" u="none" strike="noStrike" baseline="-25000"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RN:79-34-5</a:t>
                      </a:r>
                      <a:endParaRPr lang="en-US" altLang="ja-JP" sz="7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222A">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20000"/>
                      </a:srgbClr>
                    </a:solidFill>
                  </a:tcPr>
                </a:tc>
                <a:tc gridSpan="2">
                  <a:txBody>
                    <a:bodyPr/>
                    <a:lstStyle/>
                    <a:p>
                      <a:r>
                        <a:rPr kumimoji="1" lang="en-US" altLang="ja-JP" sz="800" dirty="0">
                          <a:latin typeface="MS Gothic" charset="-128"/>
                          <a:ea typeface="MS Gothic" charset="-128"/>
                          <a:cs typeface="MS Gothic" charset="-128"/>
                        </a:rPr>
                        <a:t>Anterior eye disorders, Skin disorders, Central nervous system effects, Airway irritation, Liver damage, Kidney damage, Carcinogenicity.</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20000"/>
                      </a:srgbClr>
                    </a:solidFill>
                  </a:tcPr>
                </a:tc>
                <a:tc gridSpan="2">
                  <a:txBody>
                    <a:bodyPr/>
                    <a:lstStyle/>
                    <a:p>
                      <a:r>
                        <a:rPr kumimoji="1" lang="en-US" altLang="ja-JP" sz="800" dirty="0">
                          <a:latin typeface="MS Gothic" charset="-128"/>
                          <a:ea typeface="MS Gothic" charset="-128"/>
                          <a:cs typeface="MS Gothic" charset="-128"/>
                        </a:rPr>
                        <a:t>Eye pain, Tearing, Conjunctival redness, Skin inflammation, Pruritus(Itching), skin redness, Cough, Sputum, Shortness of breath, Nose and throat pain. Headache, Heaviness, Dizziness, Drowsiness, Nausea, Vomiting, General fatigue, Easy fatigability, Facial pallor, Palpitations, Jaundice, Hematuria, Increased urination, Decreased urination, Swelling, Weight loss</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extLst>
                  <a:ext uri="{0D108BD9-81ED-4DB2-BD59-A6C34878D82A}">
                    <a16:rowId xmlns:a16="http://schemas.microsoft.com/office/drawing/2014/main" val="10003"/>
                  </a:ext>
                </a:extLst>
              </a:tr>
              <a:tr h="752473">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inhale dust, fumes, or vapors.</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the work area.</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only outdoors or in a well‑ventilated place.</a:t>
                      </a:r>
                    </a:p>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containers tightly closed.</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release to the environment.</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endParaRPr kumimoji="1" lang="ja-JP" altLang="en-US" sz="800" dirty="0">
                        <a:latin typeface="MS Gothic" charset="-128"/>
                        <a:ea typeface="MS Gothic" charset="-128"/>
                        <a:cs typeface="MS Gothic" charset="-128"/>
                      </a:endParaRPr>
                    </a:p>
                    <a:p>
                      <a:r>
                        <a:rPr kumimoji="1" lang="en-US" altLang="ja-JP" sz="800" dirty="0">
                          <a:latin typeface="MS Gothic" charset="-128"/>
                          <a:ea typeface="MS Gothic" charset="-128"/>
                          <a:cs typeface="MS Gothic" charset="-128"/>
                        </a:rPr>
                        <a:t>※Select glove materials appropriate for the chemical. Replace gloves once permeation time has passed(or immediately if permeation time is unknown).</a:t>
                      </a:r>
                      <a:endParaRPr kumimoji="1" lang="ja-JP" altLang="en-US" sz="800" dirty="0">
                        <a:latin typeface="MS Gothic" charset="-128"/>
                        <a:ea typeface="MS Gothic" charset="-128"/>
                        <a:cs typeface="MS Gothic" charset="-128"/>
                      </a:endParaRP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Nitrile ×, Latex ×, Chloroprene, Neoprene ×</a:t>
                      </a:r>
                    </a:p>
                    <a:p>
                      <a:r>
                        <a:rPr kumimoji="1" lang="sv-SE" altLang="ja-JP" sz="800" dirty="0">
                          <a:latin typeface="MS Gothic" charset="-128"/>
                          <a:ea typeface="MS Gothic" charset="-128"/>
                          <a:cs typeface="MS Gothic" charset="-128"/>
                        </a:rPr>
                        <a:t> (◎ &gt;240 min, ○ 60–240 min, △ 10–60 min, × &lt;10 min)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with high vapor concentrations such as leakage zones or third‑control‑area levels.</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Organic vapor respirator(Select appropriate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algn="ctr"/>
                      <a:r>
                        <a:rPr kumimoji="1" lang="en-US" altLang="ja-JP" sz="750" dirty="0">
                          <a:latin typeface="MS Gothic" charset="-128"/>
                          <a:ea typeface="MS Gothic" charset="-128"/>
                          <a:cs typeface="MS Gothic" charset="-128"/>
                        </a:rPr>
                        <a:t>First Aid Measures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the person to fresh air and keep them at rest in a position comfortable for breathing.</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exposure is suspected: seek medical advice.</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 if feeling unwell</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Special treatment may be required.</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49968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thoroughly with plenty of water and soap.</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Special treatment may be required.</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advice if irritation occurs.</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Remove contaminated clothing and wash before reuse.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extLst>
                  <a:ext uri="{0D108BD9-81ED-4DB2-BD59-A6C34878D82A}">
                    <a16:rowId xmlns:a16="http://schemas.microsoft.com/office/drawing/2014/main" val="10009"/>
                  </a:ext>
                </a:extLst>
              </a:tr>
              <a:tr h="506994">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cautiously with water for several minutes. Remove contact lenses if easy to do so; continue rinsing.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 if irritation persists.</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mouth.</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 if feeling unwell.</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extLst>
                  <a:ext uri="{0D108BD9-81ED-4DB2-BD59-A6C34878D82A}">
                    <a16:rowId xmlns:a16="http://schemas.microsoft.com/office/drawing/2014/main" val="10011"/>
                  </a:ext>
                </a:extLst>
              </a:tr>
            </a:tbl>
          </a:graphicData>
        </a:graphic>
      </p:graphicFrame>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8317" y="884260"/>
            <a:ext cx="436020" cy="436020"/>
          </a:xfrm>
          <a:prstGeom prst="rect">
            <a:avLst/>
          </a:prstGeom>
        </p:spPr>
      </p:pic>
      <p:sp>
        <p:nvSpPr>
          <p:cNvPr id="7" name="スライド番号プレースホルダー 6"/>
          <p:cNvSpPr>
            <a:spLocks noGrp="1"/>
          </p:cNvSpPr>
          <p:nvPr>
            <p:ph type="sldNum" sz="quarter" idx="12"/>
          </p:nvPr>
        </p:nvSpPr>
        <p:spPr/>
        <p:txBody>
          <a:bodyPr/>
          <a:lstStyle/>
          <a:p>
            <a:fld id="{CE91391B-3798-2947-9D6E-4711C58437E3}" type="slidenum">
              <a:rPr lang="ja-JP" altLang="en-US" smtClean="0"/>
              <a:pPr/>
              <a:t>4</a:t>
            </a:fld>
            <a:endParaRPr lang="ja-JP" altLang="en-US" dirty="0"/>
          </a:p>
        </p:txBody>
      </p:sp>
      <p:sp>
        <p:nvSpPr>
          <p:cNvPr id="8" name="Title 1"/>
          <p:cNvSpPr>
            <a:spLocks noGrp="1"/>
          </p:cNvSpPr>
          <p:nvPr>
            <p:ph type="title" idx="4294967295"/>
          </p:nvPr>
        </p:nvSpPr>
        <p:spPr>
          <a:xfrm>
            <a:off x="366713" y="298450"/>
            <a:ext cx="4592637" cy="360363"/>
          </a:xfrm>
          <a:solidFill>
            <a:srgbClr val="D9222A"/>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600" b="1" dirty="0">
                <a:solidFill>
                  <a:schemeClr val="bg1"/>
                </a:solidFill>
                <a:latin typeface="BIZ UDPゴシック" panose="020B0400000000000000" pitchFamily="50" charset="-128"/>
                <a:ea typeface="BIZ UDPゴシック" panose="020B0400000000000000" pitchFamily="50" charset="-128"/>
              </a:rPr>
              <a:t>Class I Organic Solvents</a:t>
            </a:r>
            <a:endParaRPr lang="en-US" dirty="0"/>
          </a:p>
        </p:txBody>
      </p:sp>
      <p:pic>
        <p:nvPicPr>
          <p:cNvPr id="2" name="Picture 2" descr="skull">
            <a:extLst>
              <a:ext uri="{FF2B5EF4-FFF2-40B4-BE49-F238E27FC236}">
                <a16:creationId xmlns:a16="http://schemas.microsoft.com/office/drawing/2014/main" id="{DB85234B-F413-02FB-CB8A-26428F7035D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3978" y="883888"/>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18088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40</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432137458"/>
              </p:ext>
            </p:extLst>
          </p:nvPr>
        </p:nvGraphicFramePr>
        <p:xfrm>
          <a:off x="366276" y="734647"/>
          <a:ext cx="4595097" cy="6060521"/>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472361">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1,1,1-Trichloroethane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err="1">
                          <a:solidFill>
                            <a:schemeClr val="tx1">
                              <a:lumMod val="95000"/>
                              <a:lumOff val="5000"/>
                            </a:schemeClr>
                          </a:solidFill>
                          <a:effectLst/>
                          <a:latin typeface="MS Gothic" charset="-128"/>
                          <a:ea typeface="MS Gothic" charset="-128"/>
                          <a:cs typeface="MS Gothic" charset="-128"/>
                        </a:rPr>
                        <a:t>CCl</a:t>
                      </a:r>
                      <a:r>
                        <a:rPr lang="en-US" altLang="ja-JP" sz="900" u="none" strike="noStrike" dirty="0">
                          <a:solidFill>
                            <a:schemeClr val="tx1">
                              <a:lumMod val="95000"/>
                              <a:lumOff val="5000"/>
                            </a:schemeClr>
                          </a:solidFill>
                          <a:effectLst/>
                          <a:latin typeface="MS Gothic" charset="-128"/>
                          <a:ea typeface="MS Gothic" charset="-128"/>
                          <a:cs typeface="MS Gothic" charset="-128"/>
                        </a:rPr>
                        <a:t>₃–CH₃</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RN:71-55-6</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ja-JP" sz="800" dirty="0">
                          <a:latin typeface="MS Gothic" charset="-128"/>
                          <a:ea typeface="MS Gothic" charset="-128"/>
                          <a:cs typeface="MS Gothic" charset="-128"/>
                        </a:rPr>
                        <a:t>Anterior eye disorders, Skin disorders, Central nervous system disorders(e.g., impaired coordination), Cardiovascular disorders(arrhythmias), Suspected carcinogenicity, Suspected reproductive toxicity</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ja-JP" sz="800" dirty="0">
                          <a:latin typeface="MS Gothic" charset="-128"/>
                          <a:ea typeface="MS Gothic" charset="-128"/>
                          <a:cs typeface="MS Gothic" charset="-128"/>
                        </a:rPr>
                        <a:t>Eye pain, Tearing, Conjunctival redness, Dermatitis, Pruritus(Itching), Skin redness, Headache, Head heaviness, Dizziness, Drowsiness, Vomiting, General fatigue, Weight loss, Arrhythmias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753348">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a:latin typeface="MS Gothic" charset="-128"/>
                          <a:ea typeface="MS Gothic" charset="-128"/>
                          <a:cs typeface="MS Gothic" charset="-128"/>
                        </a:rPr>
                        <a:t>・</a:t>
                      </a:r>
                      <a:r>
                        <a:rPr kumimoji="1" lang="en-US" altLang="ja-JP" sz="800">
                          <a:latin typeface="MS Gothic" charset="-128"/>
                          <a:ea typeface="MS Gothic" charset="-128"/>
                          <a:cs typeface="MS Gothic" charset="-128"/>
                        </a:rPr>
                        <a:t>Wash hands thoroughly after handling.</a:t>
                      </a:r>
                    </a:p>
                    <a:p>
                      <a:r>
                        <a:rPr kumimoji="1" lang="ja-JP" altLang="en-US" sz="800">
                          <a:latin typeface="MS Gothic" charset="-128"/>
                          <a:ea typeface="MS Gothic" charset="-128"/>
                          <a:cs typeface="MS Gothic" charset="-128"/>
                        </a:rPr>
                        <a:t>・</a:t>
                      </a:r>
                      <a:r>
                        <a:rPr kumimoji="1" lang="en-US" altLang="ja-JP" sz="800">
                          <a:latin typeface="MS Gothic" charset="-128"/>
                          <a:ea typeface="MS Gothic" charset="-128"/>
                          <a:cs typeface="MS Gothic" charset="-128"/>
                        </a:rPr>
                        <a:t>Wear protective gloves, protective clothing, safety goggles and face shield.</a:t>
                      </a:r>
                    </a:p>
                    <a:p>
                      <a:r>
                        <a:rPr kumimoji="1" lang="ja-JP" altLang="en-US" sz="800">
                          <a:latin typeface="MS Gothic" charset="-128"/>
                          <a:ea typeface="MS Gothic" charset="-128"/>
                          <a:cs typeface="MS Gothic" charset="-128"/>
                        </a:rPr>
                        <a:t>・</a:t>
                      </a:r>
                      <a:r>
                        <a:rPr kumimoji="1" lang="en-US" altLang="ja-JP" sz="800">
                          <a:latin typeface="MS Gothic" charset="-128"/>
                          <a:ea typeface="MS Gothic" charset="-128"/>
                          <a:cs typeface="MS Gothic" charset="-128"/>
                        </a:rPr>
                        <a:t>Do not inhale dust or vapors.</a:t>
                      </a:r>
                    </a:p>
                    <a:p>
                      <a:r>
                        <a:rPr kumimoji="1" lang="ja-JP" altLang="en-US" sz="800">
                          <a:latin typeface="MS Gothic" charset="-128"/>
                          <a:ea typeface="MS Gothic" charset="-128"/>
                          <a:cs typeface="MS Gothic" charset="-128"/>
                        </a:rPr>
                        <a:t>・</a:t>
                      </a:r>
                      <a:r>
                        <a:rPr kumimoji="1" lang="en-US" altLang="ja-JP" sz="800">
                          <a:latin typeface="MS Gothic" charset="-128"/>
                          <a:ea typeface="MS Gothic" charset="-128"/>
                          <a:cs typeface="MS Gothic" charset="-128"/>
                        </a:rPr>
                        <a:t>Do not eat, drink or smoke in the work area.</a:t>
                      </a:r>
                    </a:p>
                    <a:p>
                      <a:r>
                        <a:rPr kumimoji="1" lang="ja-JP" altLang="en-US" sz="800">
                          <a:latin typeface="MS Gothic" charset="-128"/>
                          <a:ea typeface="MS Gothic" charset="-128"/>
                          <a:cs typeface="MS Gothic" charset="-128"/>
                        </a:rPr>
                        <a:t>・</a:t>
                      </a:r>
                      <a:r>
                        <a:rPr kumimoji="1" lang="en-US" altLang="ja-JP" sz="800">
                          <a:latin typeface="MS Gothic" charset="-128"/>
                          <a:ea typeface="MS Gothic" charset="-128"/>
                          <a:cs typeface="MS Gothic" charset="-128"/>
                        </a:rPr>
                        <a:t>Use only outdoors or in well-ventilated locations.</a:t>
                      </a:r>
                    </a:p>
                    <a:p>
                      <a:r>
                        <a:rPr kumimoji="1" lang="ja-JP" altLang="en-US" sz="800">
                          <a:latin typeface="MS Gothic" charset="-128"/>
                          <a:ea typeface="MS Gothic" charset="-128"/>
                          <a:cs typeface="MS Gothic" charset="-128"/>
                        </a:rPr>
                        <a:t>・</a:t>
                      </a:r>
                      <a:r>
                        <a:rPr kumimoji="1" lang="en-US" altLang="ja-JP" sz="800">
                          <a:latin typeface="MS Gothic" charset="-128"/>
                          <a:ea typeface="MS Gothic" charset="-128"/>
                          <a:cs typeface="MS Gothic" charset="-128"/>
                        </a:rPr>
                        <a:t>Keep container tightly closed.</a:t>
                      </a:r>
                    </a:p>
                    <a:p>
                      <a:r>
                        <a:rPr kumimoji="1" lang="ja-JP" altLang="en-US" sz="800">
                          <a:latin typeface="MS Gothic" charset="-128"/>
                          <a:ea typeface="MS Gothic" charset="-128"/>
                          <a:cs typeface="MS Gothic" charset="-128"/>
                        </a:rPr>
                        <a:t>・</a:t>
                      </a:r>
                      <a:r>
                        <a:rPr kumimoji="1" lang="en-US" altLang="ja-JP" sz="800">
                          <a:latin typeface="MS Gothic" charset="-128"/>
                          <a:ea typeface="MS Gothic" charset="-128"/>
                          <a:cs typeface="MS Gothic" charset="-128"/>
                        </a:rPr>
                        <a:t>Avoid release to the environment.</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658860">
                <a:tc rowSpan="3">
                  <a:txBody>
                    <a:bodyPr/>
                    <a:lstStyle/>
                    <a:p>
                      <a:pPr algn="ctr"/>
                      <a:r>
                        <a:rPr kumimoji="1" lang="en-US" altLang="ja-JP" sz="750" dirty="0">
                          <a:latin typeface="MS Gothic" charset="-128"/>
                          <a:ea typeface="MS Gothic" charset="-128"/>
                          <a:cs typeface="MS Gothic" charset="-128"/>
                        </a:rPr>
                        <a:t>Required Protective Equipment</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 </a:t>
                      </a:r>
                    </a:p>
                    <a:p>
                      <a:r>
                        <a:rPr kumimoji="1" lang="en-US" altLang="ja-JP" sz="800" dirty="0">
                          <a:latin typeface="MS Gothic" charset="-128"/>
                          <a:ea typeface="MS Gothic" charset="-128"/>
                          <a:cs typeface="MS Gothic" charset="-128"/>
                        </a:rPr>
                        <a:t>   Nitrile ×, Latex ×, Chloroprene ×, Neoprene ×</a:t>
                      </a:r>
                    </a:p>
                    <a:p>
                      <a:r>
                        <a:rPr kumimoji="1" lang="en-US" altLang="ja-JP" sz="800" dirty="0">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where high vapor levels may occur, such as third‑control‑area zones or locations where vapors escape due to leakage.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Organic vapor respirator(Select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30844">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Measures</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to fresh air and keep at rest in a position comfortable for breathing.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they feel unwell, contact a physician.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484632">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the area with plenty of water and soap.</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Remove contaminated clothing.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skin irritation occurs, seek medical diagnosis and treatment.</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Launder contaminated clothing before reuse.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cautiously with water for several minutes; remove contact lenses if easy to do, then continue rinsing.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eye irritation persists, seek medical diagnosis and treatment.</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mouth.</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feeling unwell, seek medical diagnosis and treatment.</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kumimoji="1" lang="en-US" altLang="ja-JP" sz="1600" b="1" dirty="0">
                <a:latin typeface="BIZ UDPゴシック" panose="020B0400000000000000" pitchFamily="50" charset="-128"/>
                <a:ea typeface="BIZ UDPゴシック" panose="020B0400000000000000" pitchFamily="50" charset="-128"/>
              </a:rPr>
              <a:t>Class II Organic Solvents</a:t>
            </a:r>
            <a:endParaRPr lang="en-US" dirty="0"/>
          </a:p>
        </p:txBody>
      </p:sp>
      <p:pic>
        <p:nvPicPr>
          <p:cNvPr id="2" name="図 1">
            <a:extLst>
              <a:ext uri="{FF2B5EF4-FFF2-40B4-BE49-F238E27FC236}">
                <a16:creationId xmlns:a16="http://schemas.microsoft.com/office/drawing/2014/main" id="{74D2E71C-9A21-8651-2BE0-88ABE1910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2287" y="881789"/>
            <a:ext cx="436020" cy="436020"/>
          </a:xfrm>
          <a:prstGeom prst="rect">
            <a:avLst/>
          </a:prstGeom>
        </p:spPr>
      </p:pic>
      <p:pic>
        <p:nvPicPr>
          <p:cNvPr id="8" name="図 7">
            <a:extLst>
              <a:ext uri="{FF2B5EF4-FFF2-40B4-BE49-F238E27FC236}">
                <a16:creationId xmlns:a16="http://schemas.microsoft.com/office/drawing/2014/main" id="{6DEE39FB-DF95-5A9C-3DF0-40936678CE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8001" y="882580"/>
            <a:ext cx="436020" cy="434437"/>
          </a:xfrm>
          <a:prstGeom prst="rect">
            <a:avLst/>
          </a:prstGeom>
        </p:spPr>
      </p:pic>
      <p:pic>
        <p:nvPicPr>
          <p:cNvPr id="10" name="図 9">
            <a:extLst>
              <a:ext uri="{FF2B5EF4-FFF2-40B4-BE49-F238E27FC236}">
                <a16:creationId xmlns:a16="http://schemas.microsoft.com/office/drawing/2014/main" id="{4F8E6D84-BF86-2FC5-E642-EC6A029E44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51441" y="882580"/>
            <a:ext cx="436019" cy="434437"/>
          </a:xfrm>
          <a:prstGeom prst="rect">
            <a:avLst/>
          </a:prstGeom>
        </p:spPr>
      </p:pic>
    </p:spTree>
    <p:extLst>
      <p:ext uri="{BB962C8B-B14F-4D97-AF65-F5344CB8AC3E}">
        <p14:creationId xmlns:p14="http://schemas.microsoft.com/office/powerpoint/2010/main" val="29237190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41</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753980673"/>
              </p:ext>
            </p:extLst>
          </p:nvPr>
        </p:nvGraphicFramePr>
        <p:xfrm>
          <a:off x="366276" y="734647"/>
          <a:ext cx="4595097" cy="6464237"/>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130953">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Toluene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C₆H₅–CH₃</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RN:108-88-3</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2037-26-5</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ja-JP" sz="800" dirty="0">
                          <a:latin typeface="MS Gothic" charset="-128"/>
                          <a:ea typeface="MS Gothic" charset="-128"/>
                          <a:cs typeface="MS Gothic" charset="-128"/>
                        </a:rPr>
                        <a:t>Anterior eye disorders, Skin disorders, Central nervous system disorders, Respiratory tract disorders, Kidney disorders, Suspected reproductive toxicity</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ja-JP" sz="800" dirty="0">
                          <a:latin typeface="MS Gothic" charset="-128"/>
                          <a:ea typeface="MS Gothic" charset="-128"/>
                          <a:cs typeface="MS Gothic" charset="-128"/>
                        </a:rPr>
                        <a:t>Eye pain, Tearing, Conjunctival redness, Dermatitis, Pruritus(Itching), Skin redness, Headache, Head heaviness, Dizziness, Drowsiness, Vomiting, General fatigue, Intoxication, Tremors, Ataxia, Altered consciousness, Memory impairment, Cough, Shortness of breath, Runny nose, Nasal congestion, Nasal/throat pain, Hematuria, Polyuria, Oliguria, Edema</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555839">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away from heat, sparks, open flames and hot surfaces.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container tightly closed.</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Take precautions against static-electric discharge.</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inhale dust, smoke or vapor.</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contact during pregnancy or breastfeeding.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the work area.</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only outdoors or in well-ventilated locations.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Prevent release to the environment.</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430752">
                <a:tc rowSpan="3">
                  <a:txBody>
                    <a:bodyPr/>
                    <a:lstStyle/>
                    <a:p>
                      <a:pPr algn="ctr"/>
                      <a:r>
                        <a:rPr kumimoji="1" lang="en-US" altLang="ja-JP" sz="750" dirty="0">
                          <a:latin typeface="MS Gothic" charset="-128"/>
                          <a:ea typeface="MS Gothic" charset="-128"/>
                          <a:cs typeface="MS Gothic" charset="-128"/>
                        </a:rPr>
                        <a:t>Required Protective Equipment</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 </a:t>
                      </a:r>
                    </a:p>
                    <a:p>
                      <a:r>
                        <a:rPr kumimoji="1" lang="en-US" altLang="ja-JP" sz="800" dirty="0">
                          <a:latin typeface="MS Gothic" charset="-128"/>
                          <a:ea typeface="MS Gothic" charset="-128"/>
                          <a:cs typeface="MS Gothic" charset="-128"/>
                        </a:rPr>
                        <a:t>   Nitrile ×, Latex ×, Chloroprene ×, Neoprene ×</a:t>
                      </a:r>
                    </a:p>
                    <a:p>
                      <a:r>
                        <a:rPr kumimoji="1" lang="en-US" altLang="ja-JP" sz="800" dirty="0">
                          <a:latin typeface="MS Gothic" charset="-128"/>
                          <a:ea typeface="MS Gothic" charset="-128"/>
                          <a:cs typeface="MS Gothic" charset="-128"/>
                        </a:rPr>
                        <a:t> (◎ &gt;240 min, ○ 60–240 min, △ 10–60 min, × &lt;10 min)</a:t>
                      </a:r>
                      <a:endParaRPr kumimoji="1" lang="en-US" altLang="ja-JP" sz="800" dirty="0">
                        <a:solidFill>
                          <a:schemeClr val="tx1"/>
                        </a:solidFill>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where high vapor levels may occur, such as third‑control‑area zones or locations where vapors escape due to leakage.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Organic vapor respirator(Select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0">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Measures</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to fresh air and keep the person comfortable for breathing. Keep rest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diagnosis and treatment.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Requires special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229092">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affected skin thoroughly with plenty of water and soap.</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diagnosis and treatment.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Requires special medical attention.</a:t>
                      </a:r>
                      <a:r>
                        <a:rPr kumimoji="1" lang="ja-JP" altLang="en-US" sz="800" dirty="0">
                          <a:latin typeface="MS Gothic" charset="-128"/>
                          <a:ea typeface="MS Gothic" charset="-128"/>
                          <a:cs typeface="MS Gothic" charset="-128"/>
                        </a:rPr>
                        <a:t> </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Remove contaminated clothing; launder before reuse.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46704">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cautiously with water for several minutes; remove contact lenses if easy to do, then continue rinsing.</a:t>
                      </a:r>
                      <a:r>
                        <a:rPr kumimoji="1" lang="ja-JP" altLang="en-US" sz="800" dirty="0">
                          <a:latin typeface="MS Gothic" charset="-128"/>
                          <a:ea typeface="MS Gothic" charset="-128"/>
                          <a:cs typeface="MS Gothic" charset="-128"/>
                        </a:rPr>
                        <a:t> </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diagnosis and treatment.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Requires special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156276">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diagnosis and treatment immediately.</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Requires special medical attention.</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induce vomiting (volatile liquid—vomiting may increase aspiration risk). Rinse mouth; water may be given to rinse.</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unconscious, do not give anything by mouth.</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kumimoji="1" lang="en-US" altLang="ja-JP" sz="1600" b="1" dirty="0">
                <a:latin typeface="BIZ UDPゴシック" panose="020B0400000000000000" pitchFamily="50" charset="-128"/>
                <a:ea typeface="BIZ UDPゴシック" panose="020B0400000000000000" pitchFamily="50" charset="-128"/>
              </a:rPr>
              <a:t>Class II Organic Solvents</a:t>
            </a:r>
            <a:endParaRPr lang="en-US" dirty="0"/>
          </a:p>
        </p:txBody>
      </p:sp>
      <p:pic>
        <p:nvPicPr>
          <p:cNvPr id="2" name="図 1">
            <a:extLst>
              <a:ext uri="{FF2B5EF4-FFF2-40B4-BE49-F238E27FC236}">
                <a16:creationId xmlns:a16="http://schemas.microsoft.com/office/drawing/2014/main" id="{74D2E71C-9A21-8651-2BE0-88ABE1910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7273" y="863501"/>
            <a:ext cx="436020" cy="436020"/>
          </a:xfrm>
          <a:prstGeom prst="rect">
            <a:avLst/>
          </a:prstGeom>
        </p:spPr>
      </p:pic>
      <p:pic>
        <p:nvPicPr>
          <p:cNvPr id="8" name="図 7">
            <a:extLst>
              <a:ext uri="{FF2B5EF4-FFF2-40B4-BE49-F238E27FC236}">
                <a16:creationId xmlns:a16="http://schemas.microsoft.com/office/drawing/2014/main" id="{6DEE39FB-DF95-5A9C-3DF0-40936678CE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5367" y="864292"/>
            <a:ext cx="436020" cy="434437"/>
          </a:xfrm>
          <a:prstGeom prst="rect">
            <a:avLst/>
          </a:prstGeom>
        </p:spPr>
      </p:pic>
      <p:pic>
        <p:nvPicPr>
          <p:cNvPr id="11" name="図 10" descr="炎">
            <a:extLst>
              <a:ext uri="{FF2B5EF4-FFF2-40B4-BE49-F238E27FC236}">
                <a16:creationId xmlns:a16="http://schemas.microsoft.com/office/drawing/2014/main" id="{8BF20BC8-B500-5FC2-8E71-75FEC5E945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9549" y="870896"/>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5961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42</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00804112"/>
              </p:ext>
            </p:extLst>
          </p:nvPr>
        </p:nvGraphicFramePr>
        <p:xfrm>
          <a:off x="366276" y="734647"/>
          <a:ext cx="4595097" cy="6261017"/>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287941">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n-Hexane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6</a:t>
                      </a:r>
                      <a:r>
                        <a:rPr lang="en-US" altLang="ja-JP" sz="900" u="none" strike="noStrike" dirty="0">
                          <a:solidFill>
                            <a:schemeClr val="tx1">
                              <a:lumMod val="95000"/>
                              <a:lumOff val="5000"/>
                            </a:schemeClr>
                          </a:solidFill>
                          <a:effectLst/>
                          <a:latin typeface="MS Gothic" charset="-128"/>
                          <a:ea typeface="MS Gothic" charset="-128"/>
                          <a:cs typeface="MS Gothic" charset="-128"/>
                        </a:rPr>
                        <a:t>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14</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RN:110-54-3</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ja-JP" sz="800" dirty="0">
                          <a:latin typeface="MS Gothic" charset="-128"/>
                          <a:ea typeface="MS Gothic" charset="-128"/>
                          <a:cs typeface="MS Gothic" charset="-128"/>
                        </a:rPr>
                        <a:t>Anterior eye disorders, Skin disorders, Central nervous system disorders, Peripheral nervous system disorders, Respiratory tract disorders, Suspected reproductive toxicity</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ja-JP" sz="800" dirty="0">
                          <a:latin typeface="MS Gothic" charset="-128"/>
                          <a:ea typeface="MS Gothic" charset="-128"/>
                          <a:cs typeface="MS Gothic" charset="-128"/>
                        </a:rPr>
                        <a:t>Eye pain, Tearing, Conjunctival redness, Dermatitis, Pruritus(Itching), Skin redness, Headache, Head heaviness, Dizziness, Drowsiness, Vomiting, General fatigue, Sensory disturbances of the limbs, Motor dysfunction of the limbs, Cough, Shortness of breath, Runny nose, Nasal congestion, Nasal/throat pain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784183">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away from heat, hot surfaces, sparks, open flames and other ignition sources.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container tightly closed.</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Take measures to prevent static-electric discharge.</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only outdoors or in well-ventilated places.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inhale dust or vapors.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the work area.</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release to the environment.</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530844">
                <a:tc rowSpan="3">
                  <a:txBody>
                    <a:bodyPr/>
                    <a:lstStyle/>
                    <a:p>
                      <a:pPr algn="ctr"/>
                      <a:r>
                        <a:rPr kumimoji="1" lang="en-US" altLang="ja-JP" sz="750" dirty="0">
                          <a:latin typeface="MS Gothic" charset="-128"/>
                          <a:ea typeface="MS Gothic" charset="-128"/>
                          <a:cs typeface="MS Gothic" charset="-128"/>
                        </a:rPr>
                        <a:t>Required Protective Equipment</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en-US" altLang="ja-JP" sz="800" dirty="0">
                          <a:solidFill>
                            <a:schemeClr val="tx1"/>
                          </a:solidFill>
                          <a:latin typeface="MS Gothic" charset="-128"/>
                          <a:ea typeface="MS Gothic" charset="-128"/>
                          <a:cs typeface="MS Gothic" charset="-128"/>
                        </a:rPr>
                        <a:t>Laboratory coat or work clothing, protective goggles, protective gloves.</a:t>
                      </a:r>
                    </a:p>
                    <a:p>
                      <a:r>
                        <a:rPr kumimoji="1" lang="ja-JP" altLang="en-US" sz="800" dirty="0">
                          <a:solidFill>
                            <a:schemeClr val="tx1"/>
                          </a:solidFill>
                          <a:latin typeface="MS Gothic" charset="-128"/>
                          <a:ea typeface="MS Gothic" charset="-128"/>
                          <a:cs typeface="MS Gothic" charset="-128"/>
                        </a:rPr>
                        <a:t>　</a:t>
                      </a:r>
                      <a:r>
                        <a:rPr kumimoji="1" lang="en-US" altLang="ja-JP" sz="800" dirty="0">
                          <a:solidFill>
                            <a:schemeClr val="tx1"/>
                          </a:solidFill>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solidFill>
                            <a:schemeClr val="tx1"/>
                          </a:solidFill>
                          <a:latin typeface="MS Gothic" charset="-128"/>
                          <a:ea typeface="MS Gothic" charset="-128"/>
                          <a:cs typeface="MS Gothic" charset="-128"/>
                        </a:rPr>
                        <a:t>【Glove permeation data (Ministry of Health, </a:t>
                      </a:r>
                      <a:r>
                        <a:rPr kumimoji="1" lang="en-US" altLang="ja-JP" sz="800" dirty="0" err="1">
                          <a:solidFill>
                            <a:schemeClr val="tx1"/>
                          </a:solidFill>
                          <a:latin typeface="MS Gothic" charset="-128"/>
                          <a:ea typeface="MS Gothic" charset="-128"/>
                          <a:cs typeface="MS Gothic" charset="-128"/>
                        </a:rPr>
                        <a:t>Labour</a:t>
                      </a:r>
                      <a:r>
                        <a:rPr kumimoji="1" lang="en-US" altLang="ja-JP" sz="800" dirty="0">
                          <a:solidFill>
                            <a:schemeClr val="tx1"/>
                          </a:solidFill>
                          <a:latin typeface="MS Gothic" charset="-128"/>
                          <a:ea typeface="MS Gothic" charset="-128"/>
                          <a:cs typeface="MS Gothic" charset="-128"/>
                        </a:rPr>
                        <a:t> and Welfare)】 </a:t>
                      </a:r>
                    </a:p>
                    <a:p>
                      <a:r>
                        <a:rPr kumimoji="1" lang="en-US" altLang="ja-JP" sz="800" dirty="0">
                          <a:solidFill>
                            <a:schemeClr val="tx1"/>
                          </a:solidFill>
                          <a:latin typeface="MS Gothic" charset="-128"/>
                          <a:ea typeface="MS Gothic" charset="-128"/>
                          <a:cs typeface="MS Gothic" charset="-128"/>
                        </a:rPr>
                        <a:t>   Nitrile </a:t>
                      </a:r>
                      <a:r>
                        <a:rPr kumimoji="1" lang="ja-JP" altLang="en-US" sz="800" dirty="0">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 Latex ×, Chloroprene </a:t>
                      </a:r>
                      <a:r>
                        <a:rPr kumimoji="1" lang="ja-JP" altLang="en-US" sz="800" dirty="0">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 Neoprene </a:t>
                      </a:r>
                      <a:r>
                        <a:rPr kumimoji="1" lang="ja-JP" altLang="en-US" sz="800" dirty="0">
                          <a:solidFill>
                            <a:schemeClr val="tx1"/>
                          </a:solidFill>
                          <a:latin typeface="MS Gothic" charset="-128"/>
                          <a:ea typeface="MS Gothic" charset="-128"/>
                          <a:cs typeface="MS Gothic" charset="-128"/>
                        </a:rPr>
                        <a:t>◎</a:t>
                      </a:r>
                      <a:endParaRPr kumimoji="1" lang="en-US" altLang="ja-JP" sz="800" dirty="0">
                        <a:solidFill>
                          <a:schemeClr val="tx1"/>
                        </a:solidFill>
                        <a:latin typeface="MS Gothic" charset="-128"/>
                        <a:ea typeface="MS Gothic" charset="-128"/>
                        <a:cs typeface="MS Gothic" charset="-128"/>
                      </a:endParaRPr>
                    </a:p>
                    <a:p>
                      <a:r>
                        <a:rPr kumimoji="1" lang="en-US" altLang="ja-JP" sz="800" dirty="0">
                          <a:solidFill>
                            <a:schemeClr val="tx1"/>
                          </a:solidFill>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where high vapor levels may occur, such as third‑control‑area zones or locations where vapors escape due to leakage.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Organic vapor respirator(Select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39988">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Measures</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the person to fresh air.</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breathing is difficult, administer oxygen.</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484632">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Remove contaminated clothing.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affected skin area thoroughly with plenty of water and soap.</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473592">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eyes with running water for at least 10 minutes; remove contact lenses if easy to do, then continue rinsing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mouth. Do not induce vomiting.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examination and treatment immediately.</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kumimoji="1" lang="en-US" altLang="ja-JP" sz="1600" b="1" dirty="0">
                <a:latin typeface="BIZ UDPゴシック" panose="020B0400000000000000" pitchFamily="50" charset="-128"/>
                <a:ea typeface="BIZ UDPゴシック" panose="020B0400000000000000" pitchFamily="50" charset="-128"/>
              </a:rPr>
              <a:t>Class II Organic Solvents</a:t>
            </a:r>
            <a:endParaRPr lang="en-US" dirty="0"/>
          </a:p>
        </p:txBody>
      </p:sp>
      <p:pic>
        <p:nvPicPr>
          <p:cNvPr id="2" name="図 1">
            <a:extLst>
              <a:ext uri="{FF2B5EF4-FFF2-40B4-BE49-F238E27FC236}">
                <a16:creationId xmlns:a16="http://schemas.microsoft.com/office/drawing/2014/main" id="{74D2E71C-9A21-8651-2BE0-88ABE1910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0080" y="972926"/>
            <a:ext cx="436020" cy="436020"/>
          </a:xfrm>
          <a:prstGeom prst="rect">
            <a:avLst/>
          </a:prstGeom>
        </p:spPr>
      </p:pic>
      <p:pic>
        <p:nvPicPr>
          <p:cNvPr id="8" name="図 7">
            <a:extLst>
              <a:ext uri="{FF2B5EF4-FFF2-40B4-BE49-F238E27FC236}">
                <a16:creationId xmlns:a16="http://schemas.microsoft.com/office/drawing/2014/main" id="{6DEE39FB-DF95-5A9C-3DF0-40936678CE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8174" y="973717"/>
            <a:ext cx="436020" cy="434437"/>
          </a:xfrm>
          <a:prstGeom prst="rect">
            <a:avLst/>
          </a:prstGeom>
        </p:spPr>
      </p:pic>
      <p:pic>
        <p:nvPicPr>
          <p:cNvPr id="11" name="図 10" descr="炎">
            <a:extLst>
              <a:ext uri="{FF2B5EF4-FFF2-40B4-BE49-F238E27FC236}">
                <a16:creationId xmlns:a16="http://schemas.microsoft.com/office/drawing/2014/main" id="{8BF20BC8-B500-5FC2-8E71-75FEC5E945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2356" y="980321"/>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8898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43</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396453786"/>
              </p:ext>
            </p:extLst>
          </p:nvPr>
        </p:nvGraphicFramePr>
        <p:xfrm>
          <a:off x="366276" y="734647"/>
          <a:ext cx="4595097" cy="6177597"/>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572945">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1-Butanol</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CH₃–CH₂–CH₂–CH₂OH</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RN:71-36-3</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zh-CN" sz="800" dirty="0">
                          <a:latin typeface="MS Gothic" charset="-128"/>
                          <a:ea typeface="MS Gothic" charset="-128"/>
                          <a:cs typeface="MS Gothic" charset="-128"/>
                        </a:rPr>
                        <a:t>Anterior eye disorders, Skin disorders, Central nervous system disorders, Auditory disorders, Respiratory tract disorders</a:t>
                      </a:r>
                      <a:endParaRPr kumimoji="1" lang="zh-CN"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ja-JP" sz="800" dirty="0">
                          <a:latin typeface="MS Gothic" charset="-128"/>
                          <a:ea typeface="MS Gothic" charset="-128"/>
                          <a:cs typeface="MS Gothic" charset="-128"/>
                        </a:rPr>
                        <a:t>Eye pain, Tearing, Conjunctival redness, Dermatitis, Pruritus(Itching), skin redness,</a:t>
                      </a:r>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Headache, Head heaviness, Dizziness, Drowsiness,</a:t>
                      </a:r>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Vomiting, General fatigue, Hearing impairment, Cough, Shortness of breath, Runny nose, Nasal congestion, Nasal/throat pain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368360">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away from heat, hot surfaces, sparks, open flames and other ignition sources.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container tightly closed.</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Take measures to prevent static-electric discharge</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only outdoors or in well-ventilated areas.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inhale dust or vapors.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the work area.</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781668">
                <a:tc rowSpan="3">
                  <a:txBody>
                    <a:bodyPr/>
                    <a:lstStyle/>
                    <a:p>
                      <a:pPr algn="ctr"/>
                      <a:r>
                        <a:rPr kumimoji="1" lang="en-US" altLang="ja-JP" sz="750" dirty="0">
                          <a:latin typeface="MS Gothic" charset="-128"/>
                          <a:ea typeface="MS Gothic" charset="-128"/>
                          <a:cs typeface="MS Gothic" charset="-128"/>
                        </a:rPr>
                        <a:t>Required Protective Equipment</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 </a:t>
                      </a:r>
                    </a:p>
                    <a:p>
                      <a:r>
                        <a:rPr kumimoji="1" lang="en-US" altLang="ja-JP" sz="800" dirty="0">
                          <a:latin typeface="MS Gothic" charset="-128"/>
                          <a:ea typeface="MS Gothic" charset="-128"/>
                          <a:cs typeface="MS Gothic" charset="-128"/>
                        </a:rPr>
                        <a:t>   Nitrile △, Latex ×, Chloroprene ◎, Neoprene ◎</a:t>
                      </a:r>
                    </a:p>
                    <a:p>
                      <a:r>
                        <a:rPr kumimoji="1" lang="en-US" altLang="ja-JP" sz="800" dirty="0">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where high vapor levels may occur, such as third‑control‑area zones or locations where vapors escape due to leakage.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Organic vapor respirator(Select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Measures</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the person to fresh air.</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breathing is difficult, administer oxygen.</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breathing stops, perform rescue breathing (mouth-to-nose, or mouth-to-mouth if necessary).</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Remove contaminated clothing.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affected skin under running water for at least 10–20 minutes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346968">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 Flush eyes with water for at least 10 minutes; remove contact lenses if easy to do, then continue rinsing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423532">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mouth.</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conscious, give 1–2 glasses of water; do not induce vomiting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kumimoji="1" lang="en-US" altLang="ja-JP" sz="1600" b="1" dirty="0">
                <a:latin typeface="BIZ UDPゴシック" panose="020B0400000000000000" pitchFamily="50" charset="-128"/>
                <a:ea typeface="BIZ UDPゴシック" panose="020B0400000000000000" pitchFamily="50" charset="-128"/>
              </a:rPr>
              <a:t>Class II Organic Solvents</a:t>
            </a:r>
            <a:endParaRPr lang="en-US" dirty="0"/>
          </a:p>
        </p:txBody>
      </p:sp>
      <p:pic>
        <p:nvPicPr>
          <p:cNvPr id="2" name="図 1">
            <a:extLst>
              <a:ext uri="{FF2B5EF4-FFF2-40B4-BE49-F238E27FC236}">
                <a16:creationId xmlns:a16="http://schemas.microsoft.com/office/drawing/2014/main" id="{74D2E71C-9A21-8651-2BE0-88ABE1910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0094" y="965741"/>
            <a:ext cx="436020" cy="436020"/>
          </a:xfrm>
          <a:prstGeom prst="rect">
            <a:avLst/>
          </a:prstGeom>
        </p:spPr>
      </p:pic>
      <p:pic>
        <p:nvPicPr>
          <p:cNvPr id="8" name="図 7">
            <a:extLst>
              <a:ext uri="{FF2B5EF4-FFF2-40B4-BE49-F238E27FC236}">
                <a16:creationId xmlns:a16="http://schemas.microsoft.com/office/drawing/2014/main" id="{6DEE39FB-DF95-5A9C-3DF0-40936678CE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0038" y="966532"/>
            <a:ext cx="436020" cy="434437"/>
          </a:xfrm>
          <a:prstGeom prst="rect">
            <a:avLst/>
          </a:prstGeom>
        </p:spPr>
      </p:pic>
      <p:pic>
        <p:nvPicPr>
          <p:cNvPr id="11" name="図 10" descr="炎">
            <a:extLst>
              <a:ext uri="{FF2B5EF4-FFF2-40B4-BE49-F238E27FC236}">
                <a16:creationId xmlns:a16="http://schemas.microsoft.com/office/drawing/2014/main" id="{8BF20BC8-B500-5FC2-8E71-75FEC5E945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2790" y="965516"/>
            <a:ext cx="428625" cy="428625"/>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descr="腐食性">
            <a:extLst>
              <a:ext uri="{FF2B5EF4-FFF2-40B4-BE49-F238E27FC236}">
                <a16:creationId xmlns:a16="http://schemas.microsoft.com/office/drawing/2014/main" id="{38418220-EEF9-52F6-6E41-22FBF68503E4}"/>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5013" y="971667"/>
            <a:ext cx="435600" cy="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6031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44</a:t>
            </a:fld>
            <a:endParaRPr lang="ja-JP" altLang="en-US" dirty="0"/>
          </a:p>
        </p:txBody>
      </p:sp>
      <p:graphicFrame>
        <p:nvGraphicFramePr>
          <p:cNvPr id="4" name="表 3"/>
          <p:cNvGraphicFramePr>
            <a:graphicFrameLocks noGrp="1"/>
          </p:cNvGraphicFramePr>
          <p:nvPr/>
        </p:nvGraphicFramePr>
        <p:xfrm>
          <a:off x="366276" y="734647"/>
          <a:ext cx="4595097" cy="6258861"/>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655241">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2-Butanol</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CH₃–CHOH–CH₂–CH₃</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RN:78-92-2</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ja-JP" sz="800" dirty="0">
                          <a:latin typeface="MS Gothic" charset="-128"/>
                          <a:ea typeface="MS Gothic" charset="-128"/>
                          <a:cs typeface="MS Gothic" charset="-128"/>
                        </a:rPr>
                        <a:t>Anterior eye disorders, Central nervous system disorders, Respiratory tract disorders, Suspected reproductive toxicity</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ja-JP" sz="800" dirty="0">
                          <a:latin typeface="MS Gothic" charset="-128"/>
                          <a:ea typeface="MS Gothic" charset="-128"/>
                          <a:cs typeface="MS Gothic" charset="-128"/>
                        </a:rPr>
                        <a:t>Eye pain, Tearing, Conjunctival redness, Headache, Head heaviness, Dizziness, Drowsiness, Vomiting, General fatigue, Cough, Shortness of breath, Runny nose, Nasal congestion, Nasal/throat irritation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927300">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away from heat, sparks, open flames and hot surfaces.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container tightly closed.</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Take precautions against static-electric discharge.</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inhaling dust or vapors.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only outdoors or in a well-ventilated location.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600455">
                <a:tc rowSpan="3">
                  <a:txBody>
                    <a:bodyPr/>
                    <a:lstStyle/>
                    <a:p>
                      <a:pPr algn="ctr"/>
                      <a:r>
                        <a:rPr kumimoji="1" lang="en-US" altLang="ja-JP" sz="750" dirty="0">
                          <a:latin typeface="MS Gothic" charset="-128"/>
                          <a:ea typeface="MS Gothic" charset="-128"/>
                          <a:cs typeface="MS Gothic" charset="-128"/>
                        </a:rPr>
                        <a:t>Required Protective Equipment</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 </a:t>
                      </a:r>
                    </a:p>
                    <a:p>
                      <a:r>
                        <a:rPr kumimoji="1" lang="en-US" altLang="ja-JP" sz="800" dirty="0">
                          <a:latin typeface="MS Gothic" charset="-128"/>
                          <a:ea typeface="MS Gothic" charset="-128"/>
                          <a:cs typeface="MS Gothic" charset="-128"/>
                        </a:rPr>
                        <a:t>   Nitrile △, Latex △, Chloroprene ◎, Neoprene ◎</a:t>
                      </a:r>
                    </a:p>
                    <a:p>
                      <a:r>
                        <a:rPr kumimoji="1" lang="en-US" altLang="ja-JP" sz="800" dirty="0">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where high vapor levels may occur, such as third‑control‑area zones or locations where vapors escape due to leakage.</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Organic vapor respirator(Select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Measures</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the person to fresh air and let them rest in a position comfortable for breathing. </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the skin promptly.</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Remove contaminated clothing; launder before reuse.</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cautiously with water for several minutes; if wearing contact lenses and they can be removed easily, remove them and continue rinsing.</a:t>
                      </a:r>
                      <a:r>
                        <a:rPr kumimoji="1" lang="ja-JP" altLang="en-US" sz="800" dirty="0">
                          <a:latin typeface="MS Gothic" charset="-128"/>
                          <a:ea typeface="MS Gothic" charset="-128"/>
                          <a:cs typeface="MS Gothic" charset="-128"/>
                        </a:rPr>
                        <a:t> </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 If eye irritation persists, 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442684">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mouth.</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kumimoji="1" lang="en-US" altLang="ja-JP" sz="1600" b="1" dirty="0">
                <a:latin typeface="BIZ UDPゴシック" panose="020B0400000000000000" pitchFamily="50" charset="-128"/>
                <a:ea typeface="BIZ UDPゴシック" panose="020B0400000000000000" pitchFamily="50" charset="-128"/>
              </a:rPr>
              <a:t>Class II Organic Solvents</a:t>
            </a:r>
            <a:endParaRPr lang="en-US" dirty="0"/>
          </a:p>
        </p:txBody>
      </p:sp>
      <p:pic>
        <p:nvPicPr>
          <p:cNvPr id="2" name="図 1">
            <a:extLst>
              <a:ext uri="{FF2B5EF4-FFF2-40B4-BE49-F238E27FC236}">
                <a16:creationId xmlns:a16="http://schemas.microsoft.com/office/drawing/2014/main" id="{74D2E71C-9A21-8651-2BE0-88ABE1910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4370" y="966322"/>
            <a:ext cx="436020" cy="436020"/>
          </a:xfrm>
          <a:prstGeom prst="rect">
            <a:avLst/>
          </a:prstGeom>
        </p:spPr>
      </p:pic>
      <p:pic>
        <p:nvPicPr>
          <p:cNvPr id="8" name="図 7">
            <a:extLst>
              <a:ext uri="{FF2B5EF4-FFF2-40B4-BE49-F238E27FC236}">
                <a16:creationId xmlns:a16="http://schemas.microsoft.com/office/drawing/2014/main" id="{6DEE39FB-DF95-5A9C-3DF0-40936678CE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8654" y="967113"/>
            <a:ext cx="436020" cy="434437"/>
          </a:xfrm>
          <a:prstGeom prst="rect">
            <a:avLst/>
          </a:prstGeom>
        </p:spPr>
      </p:pic>
      <p:pic>
        <p:nvPicPr>
          <p:cNvPr id="11" name="図 10" descr="炎">
            <a:extLst>
              <a:ext uri="{FF2B5EF4-FFF2-40B4-BE49-F238E27FC236}">
                <a16:creationId xmlns:a16="http://schemas.microsoft.com/office/drawing/2014/main" id="{8BF20BC8-B500-5FC2-8E71-75FEC5E945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3786" y="966097"/>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4681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45</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981258624"/>
              </p:ext>
            </p:extLst>
          </p:nvPr>
        </p:nvGraphicFramePr>
        <p:xfrm>
          <a:off x="366276" y="734647"/>
          <a:ext cx="4595097" cy="6278153"/>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463217">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Methanol</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CH₃OH</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RN:67-56-1</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558276">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ja-JP" sz="800" dirty="0">
                          <a:latin typeface="MS Gothic" charset="-128"/>
                          <a:ea typeface="MS Gothic" charset="-128"/>
                          <a:cs typeface="MS Gothic" charset="-128"/>
                        </a:rPr>
                        <a:t>Anterior eye disorders, Central nervous system disorders, Optic nerve disorders, Respiratory tract disorders, Pulmonary disorders, Suspected reproductive toxicity, Systemic toxicity(effects on multiple organs)</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62394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ja-JP" sz="800" dirty="0">
                          <a:latin typeface="MS Gothic" charset="-128"/>
                          <a:ea typeface="MS Gothic" charset="-128"/>
                          <a:cs typeface="MS Gothic" charset="-128"/>
                        </a:rPr>
                        <a:t>Eye pain, tearing, Conjunctival redness, Headache, Head heaviness, Dizziness, Drowsiness, Vomiting, General fatigue,</a:t>
                      </a:r>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Sensory disturbances of the limbs, Motor dysfunction of the limbs, Visual disturbances,</a:t>
                      </a:r>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Cough, Shortness of breath, Runny nose, Nasal congestion, Nasal/throat pain, Chest pain, Respiratory distress</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967116">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away from heat, sparks, open flames and hot surfaces.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container tightly closed.</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tools that do not spark.</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the work area.</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only outdoors or in well-ventilated locations.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inhalation of dust or vapor.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29548">
                <a:tc rowSpan="3">
                  <a:txBody>
                    <a:bodyPr/>
                    <a:lstStyle/>
                    <a:p>
                      <a:pPr algn="ctr"/>
                      <a:r>
                        <a:rPr kumimoji="1" lang="en-US" altLang="ja-JP" sz="750" dirty="0">
                          <a:latin typeface="MS Gothic" charset="-128"/>
                          <a:ea typeface="MS Gothic" charset="-128"/>
                          <a:cs typeface="MS Gothic" charset="-128"/>
                        </a:rPr>
                        <a:t>Required Protective Equipment</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en-US" altLang="ja-JP" sz="800" dirty="0">
                          <a:solidFill>
                            <a:schemeClr val="tx1"/>
                          </a:solidFill>
                          <a:latin typeface="MS Gothic" charset="-128"/>
                          <a:ea typeface="MS Gothic" charset="-128"/>
                          <a:cs typeface="MS Gothic" charset="-128"/>
                        </a:rPr>
                        <a:t>Laboratory coat or work clothing, protective goggles, protective gloves.</a:t>
                      </a:r>
                    </a:p>
                    <a:p>
                      <a:r>
                        <a:rPr kumimoji="1" lang="ja-JP" altLang="en-US" sz="800" dirty="0">
                          <a:solidFill>
                            <a:schemeClr val="tx1"/>
                          </a:solidFill>
                          <a:latin typeface="MS Gothic" charset="-128"/>
                          <a:ea typeface="MS Gothic" charset="-128"/>
                          <a:cs typeface="MS Gothic" charset="-128"/>
                        </a:rPr>
                        <a:t>　</a:t>
                      </a:r>
                      <a:r>
                        <a:rPr kumimoji="1" lang="en-US" altLang="ja-JP" sz="800" dirty="0">
                          <a:solidFill>
                            <a:schemeClr val="tx1"/>
                          </a:solidFill>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solidFill>
                            <a:schemeClr val="tx1"/>
                          </a:solidFill>
                          <a:latin typeface="MS Gothic" charset="-128"/>
                          <a:ea typeface="MS Gothic" charset="-128"/>
                          <a:cs typeface="MS Gothic" charset="-128"/>
                        </a:rPr>
                        <a:t>【Glove permeation data (Ministry of Health, </a:t>
                      </a:r>
                      <a:r>
                        <a:rPr kumimoji="1" lang="en-US" altLang="ja-JP" sz="800" dirty="0" err="1">
                          <a:solidFill>
                            <a:schemeClr val="tx1"/>
                          </a:solidFill>
                          <a:latin typeface="MS Gothic" charset="-128"/>
                          <a:ea typeface="MS Gothic" charset="-128"/>
                          <a:cs typeface="MS Gothic" charset="-128"/>
                        </a:rPr>
                        <a:t>Labour</a:t>
                      </a:r>
                      <a:r>
                        <a:rPr kumimoji="1" lang="en-US" altLang="ja-JP" sz="800" dirty="0">
                          <a:solidFill>
                            <a:schemeClr val="tx1"/>
                          </a:solidFill>
                          <a:latin typeface="MS Gothic" charset="-128"/>
                          <a:ea typeface="MS Gothic" charset="-128"/>
                          <a:cs typeface="MS Gothic" charset="-128"/>
                        </a:rPr>
                        <a:t> and Welfare)】 </a:t>
                      </a:r>
                    </a:p>
                    <a:p>
                      <a:r>
                        <a:rPr kumimoji="1" lang="en-US" altLang="ja-JP" sz="800" dirty="0">
                          <a:solidFill>
                            <a:schemeClr val="tx1"/>
                          </a:solidFill>
                          <a:latin typeface="MS Gothic" charset="-128"/>
                          <a:ea typeface="MS Gothic" charset="-128"/>
                          <a:cs typeface="MS Gothic" charset="-128"/>
                        </a:rPr>
                        <a:t>   Nitrile ×, Latex ×, Chloroprene </a:t>
                      </a:r>
                      <a:r>
                        <a:rPr kumimoji="1" lang="ja-JP" altLang="en-US" sz="800" b="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 Neoprene </a:t>
                      </a:r>
                      <a:r>
                        <a:rPr kumimoji="1" lang="ja-JP" altLang="en-US" sz="800" b="0" dirty="0">
                          <a:solidFill>
                            <a:schemeClr val="tx1"/>
                          </a:solidFill>
                          <a:latin typeface="MS Gothic" charset="-128"/>
                          <a:ea typeface="MS Gothic" charset="-128"/>
                          <a:cs typeface="MS Gothic" charset="-128"/>
                        </a:rPr>
                        <a:t>△</a:t>
                      </a:r>
                      <a:endParaRPr kumimoji="1" lang="en-US" altLang="ja-JP" sz="800" dirty="0">
                        <a:solidFill>
                          <a:schemeClr val="tx1"/>
                        </a:solidFill>
                        <a:latin typeface="MS Gothic" charset="-128"/>
                        <a:ea typeface="MS Gothic" charset="-128"/>
                        <a:cs typeface="MS Gothic" charset="-128"/>
                      </a:endParaRPr>
                    </a:p>
                    <a:p>
                      <a:r>
                        <a:rPr kumimoji="1" lang="en-US" altLang="ja-JP" sz="800" dirty="0">
                          <a:solidFill>
                            <a:schemeClr val="tx1"/>
                          </a:solidFill>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where high vapor levels may occur, such as third‑control‑area zones or locations where vapors escape due to leakage.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Organic vapor respirator(Select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85949">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Measures</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to fresh air and have the person rest in a comfortable breathing position.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453327">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Immediately remove all contaminated clothing.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skin with plenty of water or shower.</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52632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cautiously with water for several minutes. Remove contact lenses if easy to do, then continue rinsing.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eye irritation persists, 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mouth.</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kumimoji="1" lang="en-US" altLang="ja-JP" sz="1600" b="1" dirty="0">
                <a:latin typeface="BIZ UDPゴシック" panose="020B0400000000000000" pitchFamily="50" charset="-128"/>
                <a:ea typeface="BIZ UDPゴシック" panose="020B0400000000000000" pitchFamily="50" charset="-128"/>
              </a:rPr>
              <a:t>Class II Organic Solvents</a:t>
            </a:r>
            <a:endParaRPr lang="en-US" dirty="0"/>
          </a:p>
        </p:txBody>
      </p:sp>
      <p:pic>
        <p:nvPicPr>
          <p:cNvPr id="2" name="図 1">
            <a:extLst>
              <a:ext uri="{FF2B5EF4-FFF2-40B4-BE49-F238E27FC236}">
                <a16:creationId xmlns:a16="http://schemas.microsoft.com/office/drawing/2014/main" id="{74D2E71C-9A21-8651-2BE0-88ABE1910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0613" y="900077"/>
            <a:ext cx="436020" cy="436020"/>
          </a:xfrm>
          <a:prstGeom prst="rect">
            <a:avLst/>
          </a:prstGeom>
        </p:spPr>
      </p:pic>
      <p:pic>
        <p:nvPicPr>
          <p:cNvPr id="8" name="図 7">
            <a:extLst>
              <a:ext uri="{FF2B5EF4-FFF2-40B4-BE49-F238E27FC236}">
                <a16:creationId xmlns:a16="http://schemas.microsoft.com/office/drawing/2014/main" id="{6DEE39FB-DF95-5A9C-3DF0-40936678CE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4897" y="900868"/>
            <a:ext cx="436020" cy="434437"/>
          </a:xfrm>
          <a:prstGeom prst="rect">
            <a:avLst/>
          </a:prstGeom>
        </p:spPr>
      </p:pic>
      <p:pic>
        <p:nvPicPr>
          <p:cNvPr id="11" name="図 10" descr="炎">
            <a:extLst>
              <a:ext uri="{FF2B5EF4-FFF2-40B4-BE49-F238E27FC236}">
                <a16:creationId xmlns:a16="http://schemas.microsoft.com/office/drawing/2014/main" id="{8BF20BC8-B500-5FC2-8E71-75FEC5E945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0029" y="899852"/>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1558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46</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675567760"/>
              </p:ext>
            </p:extLst>
          </p:nvPr>
        </p:nvGraphicFramePr>
        <p:xfrm>
          <a:off x="366276" y="734647"/>
          <a:ext cx="4595097" cy="6232298"/>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737537">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Methyl ethyl ketone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CH₃–CO–CH₂–CH₃</a:t>
                      </a:r>
                      <a:endParaRPr lang="en-US" altLang="ja-JP" sz="900" u="none" strike="noStrike" baseline="-25000"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RN:78-93-3</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10001"/>
                  </a:ext>
                </a:extLst>
              </a:tr>
              <a:tr h="38454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zh-TW" sz="800" dirty="0">
                          <a:latin typeface="MS Gothic" charset="-128"/>
                          <a:ea typeface="MS Gothic" charset="-128"/>
                          <a:cs typeface="MS Gothic" charset="-128"/>
                        </a:rPr>
                        <a:t>Anterior eye disorders, Skin disorders, Central nervous system disorders, Respiratory tract disorders, Kidney disorders</a:t>
                      </a:r>
                      <a:endParaRPr kumimoji="1" lang="zh-TW"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73152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ja-JP" sz="800" dirty="0">
                          <a:latin typeface="MS Gothic" charset="-128"/>
                          <a:ea typeface="MS Gothic" charset="-128"/>
                          <a:cs typeface="MS Gothic" charset="-128"/>
                        </a:rPr>
                        <a:t>Eye pain, Tearing, Conjunctival redness, Dermatitis, pruritus(Itching), Skin redness, Headache, Head heaviness, Dizziness, Drowsiness, Vomiting, General fatigue, Hematuria, Polyuria, Oliguria, Edema, Cough, Shortness of breath, Runny nose, Nasal congestion, Nasal/throat pain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913146">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away from heat, sparks, open flames and hot surfaces.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container tightly closed.</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Take precautions against static-electric discharge.</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inhalation of dust or vapors.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the work area.</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only outdoors or in well-ventilated locations.</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778695">
                <a:tc rowSpan="3">
                  <a:txBody>
                    <a:bodyPr/>
                    <a:lstStyle/>
                    <a:p>
                      <a:pPr algn="ctr"/>
                      <a:r>
                        <a:rPr kumimoji="1" lang="en-US" altLang="ja-JP" sz="750" dirty="0">
                          <a:latin typeface="MS Gothic" charset="-128"/>
                          <a:ea typeface="MS Gothic" charset="-128"/>
                          <a:cs typeface="MS Gothic" charset="-128"/>
                        </a:rPr>
                        <a:t>Required Protective Equipment</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en-US" altLang="ja-JP" sz="800" dirty="0">
                          <a:solidFill>
                            <a:schemeClr val="tx1"/>
                          </a:solidFill>
                          <a:latin typeface="MS Gothic" charset="-128"/>
                          <a:ea typeface="MS Gothic" charset="-128"/>
                          <a:cs typeface="MS Gothic" charset="-128"/>
                        </a:rPr>
                        <a:t>Laboratory coat or work clothing, protective goggles, protective gloves.</a:t>
                      </a:r>
                    </a:p>
                    <a:p>
                      <a:r>
                        <a:rPr kumimoji="1" lang="ja-JP" altLang="en-US" sz="800" dirty="0">
                          <a:solidFill>
                            <a:schemeClr val="tx1"/>
                          </a:solidFill>
                          <a:latin typeface="MS Gothic" charset="-128"/>
                          <a:ea typeface="MS Gothic" charset="-128"/>
                          <a:cs typeface="MS Gothic" charset="-128"/>
                        </a:rPr>
                        <a:t>　</a:t>
                      </a:r>
                      <a:r>
                        <a:rPr kumimoji="1" lang="en-US" altLang="ja-JP" sz="800" dirty="0">
                          <a:solidFill>
                            <a:schemeClr val="tx1"/>
                          </a:solidFill>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solidFill>
                            <a:schemeClr val="tx1"/>
                          </a:solidFill>
                          <a:latin typeface="MS Gothic" charset="-128"/>
                          <a:ea typeface="MS Gothic" charset="-128"/>
                          <a:cs typeface="MS Gothic" charset="-128"/>
                        </a:rPr>
                        <a:t>【Glove permeation data (Ministry of Health, </a:t>
                      </a:r>
                      <a:r>
                        <a:rPr kumimoji="1" lang="en-US" altLang="ja-JP" sz="800" dirty="0" err="1">
                          <a:solidFill>
                            <a:schemeClr val="tx1"/>
                          </a:solidFill>
                          <a:latin typeface="MS Gothic" charset="-128"/>
                          <a:ea typeface="MS Gothic" charset="-128"/>
                          <a:cs typeface="MS Gothic" charset="-128"/>
                        </a:rPr>
                        <a:t>Labour</a:t>
                      </a:r>
                      <a:r>
                        <a:rPr kumimoji="1" lang="en-US" altLang="ja-JP" sz="800" dirty="0">
                          <a:solidFill>
                            <a:schemeClr val="tx1"/>
                          </a:solidFill>
                          <a:latin typeface="MS Gothic" charset="-128"/>
                          <a:ea typeface="MS Gothic" charset="-128"/>
                          <a:cs typeface="MS Gothic" charset="-128"/>
                        </a:rPr>
                        <a:t> and Welfare)】 </a:t>
                      </a:r>
                    </a:p>
                    <a:p>
                      <a:r>
                        <a:rPr kumimoji="1" lang="en-US" altLang="ja-JP" sz="800" dirty="0">
                          <a:solidFill>
                            <a:schemeClr val="tx1"/>
                          </a:solidFill>
                          <a:latin typeface="MS Gothic" charset="-128"/>
                          <a:ea typeface="MS Gothic" charset="-128"/>
                          <a:cs typeface="MS Gothic" charset="-128"/>
                        </a:rPr>
                        <a:t>   Nitrile </a:t>
                      </a:r>
                      <a:r>
                        <a:rPr kumimoji="1" lang="en-US" altLang="ja-JP" sz="800" b="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 Latex ×, Chloroprene </a:t>
                      </a:r>
                      <a:r>
                        <a:rPr kumimoji="1" lang="en-US" altLang="ja-JP" sz="800" b="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 Neoprene </a:t>
                      </a:r>
                      <a:r>
                        <a:rPr kumimoji="1" lang="en-US" altLang="ja-JP" sz="800" b="0" dirty="0">
                          <a:solidFill>
                            <a:schemeClr val="tx1"/>
                          </a:solidFill>
                          <a:latin typeface="MS Gothic" charset="-128"/>
                          <a:ea typeface="MS Gothic" charset="-128"/>
                          <a:cs typeface="MS Gothic" charset="-128"/>
                        </a:rPr>
                        <a:t>×</a:t>
                      </a:r>
                      <a:endParaRPr kumimoji="1" lang="en-US" altLang="ja-JP" sz="800" dirty="0">
                        <a:solidFill>
                          <a:schemeClr val="tx1"/>
                        </a:solidFill>
                        <a:latin typeface="MS Gothic" charset="-128"/>
                        <a:ea typeface="MS Gothic" charset="-128"/>
                        <a:cs typeface="MS Gothic" charset="-128"/>
                      </a:endParaRPr>
                    </a:p>
                    <a:p>
                      <a:r>
                        <a:rPr kumimoji="1" lang="en-US" altLang="ja-JP" sz="800" dirty="0">
                          <a:solidFill>
                            <a:schemeClr val="tx1"/>
                          </a:solidFill>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where high vapor levels may occur, such as third‑control‑area zones or locations where vapors escape due to leakage.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Organic vapor respirator(Select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85834">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Measures</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the person to fresh air and have them rest in a comfortable position for breathing.</a:t>
                      </a:r>
                      <a:r>
                        <a:rPr kumimoji="1" lang="ja-JP" altLang="en-US" sz="800" dirty="0">
                          <a:latin typeface="MS Gothic" charset="-128"/>
                          <a:ea typeface="MS Gothic" charset="-128"/>
                          <a:cs typeface="MS Gothic" charset="-128"/>
                        </a:rPr>
                        <a:t> </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feel unwell, seek medical attention.</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Special medical measures may be required.</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437066">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Promptly rinse the affected skin with water and wash with soap.</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Remove and launder contaminated clothing before reuse.</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Special medical measures may be required.</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486657">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cautiously with water for several minutes, holding eyelids open; remove contact lenses if easy to do and continue rinsing.</a:t>
                      </a:r>
                      <a:r>
                        <a:rPr kumimoji="1" lang="ja-JP" altLang="en-US" sz="800" dirty="0">
                          <a:latin typeface="MS Gothic" charset="-128"/>
                          <a:ea typeface="MS Gothic" charset="-128"/>
                          <a:cs typeface="MS Gothic" charset="-128"/>
                        </a:rPr>
                        <a:t> </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eye irritation persists, seek medical attention. </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Special medical measures may be required.</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examination and treatment immediately.</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mouth.</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Special medical measures may be required.</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kumimoji="1" lang="en-US" altLang="ja-JP" sz="1600" b="1" dirty="0">
                <a:latin typeface="BIZ UDPゴシック" panose="020B0400000000000000" pitchFamily="50" charset="-128"/>
                <a:ea typeface="BIZ UDPゴシック" panose="020B0400000000000000" pitchFamily="50" charset="-128"/>
              </a:rPr>
              <a:t>Class II Organic Solvents</a:t>
            </a:r>
            <a:endParaRPr lang="en-US" dirty="0"/>
          </a:p>
        </p:txBody>
      </p:sp>
      <p:pic>
        <p:nvPicPr>
          <p:cNvPr id="2" name="図 1">
            <a:extLst>
              <a:ext uri="{FF2B5EF4-FFF2-40B4-BE49-F238E27FC236}">
                <a16:creationId xmlns:a16="http://schemas.microsoft.com/office/drawing/2014/main" id="{74D2E71C-9A21-8651-2BE0-88ABE1910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4370" y="966322"/>
            <a:ext cx="436020" cy="436020"/>
          </a:xfrm>
          <a:prstGeom prst="rect">
            <a:avLst/>
          </a:prstGeom>
        </p:spPr>
      </p:pic>
      <p:pic>
        <p:nvPicPr>
          <p:cNvPr id="8" name="図 7">
            <a:extLst>
              <a:ext uri="{FF2B5EF4-FFF2-40B4-BE49-F238E27FC236}">
                <a16:creationId xmlns:a16="http://schemas.microsoft.com/office/drawing/2014/main" id="{6DEE39FB-DF95-5A9C-3DF0-40936678CE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8654" y="967113"/>
            <a:ext cx="436020" cy="434437"/>
          </a:xfrm>
          <a:prstGeom prst="rect">
            <a:avLst/>
          </a:prstGeom>
        </p:spPr>
      </p:pic>
      <p:pic>
        <p:nvPicPr>
          <p:cNvPr id="11" name="図 10" descr="炎">
            <a:extLst>
              <a:ext uri="{FF2B5EF4-FFF2-40B4-BE49-F238E27FC236}">
                <a16:creationId xmlns:a16="http://schemas.microsoft.com/office/drawing/2014/main" id="{8BF20BC8-B500-5FC2-8E71-75FEC5E945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3786" y="966097"/>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7424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47</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13202928"/>
              </p:ext>
            </p:extLst>
          </p:nvPr>
        </p:nvGraphicFramePr>
        <p:xfrm>
          <a:off x="366276" y="734647"/>
          <a:ext cx="4595097" cy="6182603"/>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399209">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Methyl cyclohexanol</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3</a:t>
                      </a:r>
                      <a:r>
                        <a:rPr lang="en-US" altLang="ja-JP" sz="90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900" u="none" strike="noStrike" dirty="0">
                          <a:solidFill>
                            <a:schemeClr val="tx1">
                              <a:lumMod val="95000"/>
                              <a:lumOff val="5000"/>
                            </a:schemeClr>
                          </a:solidFill>
                          <a:effectLst/>
                          <a:latin typeface="MS Gothic" charset="-128"/>
                          <a:ea typeface="MS Gothic" charset="-128"/>
                          <a:cs typeface="MS Gothic" charset="-128"/>
                        </a:rPr>
                        <a:t>C</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6</a:t>
                      </a:r>
                      <a:r>
                        <a:rPr lang="en-US" altLang="ja-JP" sz="900" u="none" strike="noStrike" dirty="0">
                          <a:solidFill>
                            <a:schemeClr val="tx1">
                              <a:lumMod val="95000"/>
                              <a:lumOff val="5000"/>
                            </a:schemeClr>
                          </a:solidFill>
                          <a:effectLst/>
                          <a:latin typeface="MS Gothic" charset="-128"/>
                          <a:ea typeface="MS Gothic" charset="-128"/>
                          <a:cs typeface="MS Gothic" charset="-128"/>
                        </a:rPr>
                        <a:t>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11</a:t>
                      </a:r>
                      <a:r>
                        <a:rPr lang="en-US" altLang="ja-JP" sz="900" u="none" strike="noStrike" dirty="0">
                          <a:solidFill>
                            <a:schemeClr val="tx1">
                              <a:lumMod val="95000"/>
                              <a:lumOff val="5000"/>
                            </a:schemeClr>
                          </a:solidFill>
                          <a:effectLst/>
                          <a:latin typeface="MS Gothic" charset="-128"/>
                          <a:ea typeface="MS Gothic" charset="-128"/>
                          <a:cs typeface="MS Gothic" charset="-128"/>
                        </a:rPr>
                        <a:t>OH</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RN:25639-42-3</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zh-CN" sz="800" dirty="0">
                          <a:latin typeface="MS Gothic" charset="-128"/>
                          <a:ea typeface="MS Gothic" charset="-128"/>
                          <a:cs typeface="MS Gothic" charset="-128"/>
                        </a:rPr>
                        <a:t>Anterior eye disorders, Skin disorders, Central nervous system disorders, Respiratory tract disorders</a:t>
                      </a:r>
                      <a:endParaRPr kumimoji="1" lang="zh-CN"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ja-JP" sz="800" dirty="0">
                          <a:latin typeface="MS Gothic" charset="-128"/>
                          <a:ea typeface="MS Gothic" charset="-128"/>
                          <a:cs typeface="MS Gothic" charset="-128"/>
                        </a:rPr>
                        <a:t>Eye pain, Tearing, Conjunctival redness, Dermatitis, Pruritus(Itching), Skin redness, Headache, Heavy-headedness, Dizziness, Drowsiness, Vomiting, General fatigue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935376">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away from heat, sparks, open flames and hot surfaces.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container tightly closed.</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Take measures to prevent static-electric discharge.</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the work area.</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inhalation of dust or vapors.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only outdoors or in well-ventilated locations.</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749550">
                <a:tc rowSpan="3">
                  <a:txBody>
                    <a:bodyPr/>
                    <a:lstStyle/>
                    <a:p>
                      <a:pPr algn="ctr"/>
                      <a:r>
                        <a:rPr kumimoji="1" lang="en-US" altLang="ja-JP" sz="750" dirty="0">
                          <a:latin typeface="MS Gothic" charset="-128"/>
                          <a:ea typeface="MS Gothic" charset="-128"/>
                          <a:cs typeface="MS Gothic" charset="-128"/>
                        </a:rPr>
                        <a:t>Required Protective Equipment</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solidFill>
                            <a:schemeClr val="tx1"/>
                          </a:solidFill>
                          <a:latin typeface="MS Gothic" charset="-128"/>
                          <a:ea typeface="MS Gothic" charset="-128"/>
                          <a:cs typeface="MS Gothic" charset="-128"/>
                        </a:rPr>
                        <a:t>【Glove permeation data (Ministry of Health, </a:t>
                      </a:r>
                      <a:r>
                        <a:rPr kumimoji="1" lang="en-US" altLang="ja-JP" sz="800" dirty="0" err="1">
                          <a:solidFill>
                            <a:schemeClr val="tx1"/>
                          </a:solidFill>
                          <a:latin typeface="MS Gothic" charset="-128"/>
                          <a:ea typeface="MS Gothic" charset="-128"/>
                          <a:cs typeface="MS Gothic" charset="-128"/>
                        </a:rPr>
                        <a:t>Labour</a:t>
                      </a:r>
                      <a:r>
                        <a:rPr kumimoji="1" lang="en-US" altLang="ja-JP" sz="800" dirty="0">
                          <a:solidFill>
                            <a:schemeClr val="tx1"/>
                          </a:solidFill>
                          <a:latin typeface="MS Gothic" charset="-128"/>
                          <a:ea typeface="MS Gothic" charset="-128"/>
                          <a:cs typeface="MS Gothic" charset="-128"/>
                        </a:rPr>
                        <a:t> and Welfare)】 </a:t>
                      </a:r>
                    </a:p>
                    <a:p>
                      <a:r>
                        <a:rPr kumimoji="1" lang="en-US" altLang="ja-JP" sz="800" dirty="0">
                          <a:solidFill>
                            <a:schemeClr val="tx1"/>
                          </a:solidFill>
                          <a:latin typeface="MS Gothic" charset="-128"/>
                          <a:ea typeface="MS Gothic" charset="-128"/>
                          <a:cs typeface="MS Gothic" charset="-128"/>
                        </a:rPr>
                        <a:t>   Nitrile ○, Latex ×, Chloroprene △, Neoprene ◎</a:t>
                      </a:r>
                    </a:p>
                    <a:p>
                      <a:r>
                        <a:rPr kumimoji="1" lang="en-US" altLang="ja-JP" sz="800" dirty="0">
                          <a:solidFill>
                            <a:schemeClr val="tx1"/>
                          </a:solidFill>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where high vapor levels may occur, such as third‑control‑area zones or locations where vapors escape due to leakage.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Organic vapor respirator(Select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Measures</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to fresh air and rest in a comfortable breathing position.</a:t>
                      </a:r>
                      <a:r>
                        <a:rPr kumimoji="1" lang="ja-JP" altLang="en-US" sz="800" dirty="0">
                          <a:latin typeface="MS Gothic" charset="-128"/>
                          <a:ea typeface="MS Gothic" charset="-128"/>
                          <a:cs typeface="MS Gothic" charset="-128"/>
                        </a:rPr>
                        <a:t> </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feeling unwell, 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affected area with plenty of water and soap. </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Remove and launder contaminated clothing before reuse.</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skin irritation occurs or feel unwell, seek medical attention for diagnosis and treatment.</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cautiously with water for several minutes.</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irritation persists or feel unwell, 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feel unwell seek medical attention.</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mouth.</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kumimoji="1" lang="en-US" altLang="ja-JP" sz="1600" b="1" dirty="0">
                <a:latin typeface="BIZ UDPゴシック" panose="020B0400000000000000" pitchFamily="50" charset="-128"/>
                <a:ea typeface="BIZ UDPゴシック" panose="020B0400000000000000" pitchFamily="50" charset="-128"/>
              </a:rPr>
              <a:t>Class II Organic Solvents</a:t>
            </a:r>
            <a:endParaRPr lang="en-US" dirty="0"/>
          </a:p>
        </p:txBody>
      </p:sp>
      <p:pic>
        <p:nvPicPr>
          <p:cNvPr id="8" name="図 7">
            <a:extLst>
              <a:ext uri="{FF2B5EF4-FFF2-40B4-BE49-F238E27FC236}">
                <a16:creationId xmlns:a16="http://schemas.microsoft.com/office/drawing/2014/main" id="{6DEE39FB-DF95-5A9C-3DF0-40936678CE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007" y="970019"/>
            <a:ext cx="436020" cy="434437"/>
          </a:xfrm>
          <a:prstGeom prst="rect">
            <a:avLst/>
          </a:prstGeom>
        </p:spPr>
      </p:pic>
      <p:pic>
        <p:nvPicPr>
          <p:cNvPr id="11" name="図 10" descr="炎">
            <a:extLst>
              <a:ext uri="{FF2B5EF4-FFF2-40B4-BE49-F238E27FC236}">
                <a16:creationId xmlns:a16="http://schemas.microsoft.com/office/drawing/2014/main" id="{8BF20BC8-B500-5FC2-8E71-75FEC5E945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6109" y="969003"/>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8132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48</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014073451"/>
              </p:ext>
            </p:extLst>
          </p:nvPr>
        </p:nvGraphicFramePr>
        <p:xfrm>
          <a:off x="366276" y="734647"/>
          <a:ext cx="4595097" cy="6106057"/>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618665">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Methylcyclohexanone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C₆H₉(CH₃)–CO</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RN:1331-22-2</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zh-CN" sz="800" dirty="0">
                          <a:latin typeface="MS Gothic" charset="-128"/>
                          <a:ea typeface="MS Gothic" charset="-128"/>
                          <a:cs typeface="MS Gothic" charset="-128"/>
                        </a:rPr>
                        <a:t>Anterior eye disorders, Skin disorders, Central nervous system disorders, Respiratory tract disorders</a:t>
                      </a:r>
                      <a:endParaRPr kumimoji="1" lang="zh-CN"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ja-JP" sz="800" dirty="0">
                          <a:latin typeface="MS Gothic" charset="-128"/>
                          <a:ea typeface="MS Gothic" charset="-128"/>
                          <a:cs typeface="MS Gothic" charset="-128"/>
                        </a:rPr>
                        <a:t>Eye pain, Tearing, Conjunctival redness, Dermatitis, pruritus(Itching), Skin redness, Headache, Head heaviness, Dizziness, Drowsiness, Vomiting, General fatigue, Cough, Shortness of breath, Runny nose, Nasal congestion, Nasal/throat pain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away from heat, hot surfaces, sparks, open flames and other ignition sources.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container tightly closed.</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Take measures to prevent static‐electric discharge.</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inhaling dust or vapor.</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only outdoors or in a well-ventilated area.</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en-US" altLang="ja-JP" sz="750" dirty="0">
                          <a:latin typeface="MS Gothic" charset="-128"/>
                          <a:ea typeface="MS Gothic" charset="-128"/>
                          <a:cs typeface="MS Gothic" charset="-128"/>
                        </a:rPr>
                        <a:t>Required Protective Equipment</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en-US" altLang="ja-JP" sz="800" dirty="0">
                          <a:solidFill>
                            <a:schemeClr val="tx1"/>
                          </a:solidFill>
                          <a:latin typeface="MS Gothic" charset="-128"/>
                          <a:ea typeface="MS Gothic" charset="-128"/>
                          <a:cs typeface="MS Gothic" charset="-128"/>
                        </a:rPr>
                        <a:t>Laboratory coat or work clothing, protective goggles, protective gloves.</a:t>
                      </a:r>
                    </a:p>
                    <a:p>
                      <a:r>
                        <a:rPr kumimoji="1" lang="ja-JP" altLang="en-US" sz="800" dirty="0">
                          <a:solidFill>
                            <a:schemeClr val="tx1"/>
                          </a:solidFill>
                          <a:latin typeface="MS Gothic" charset="-128"/>
                          <a:ea typeface="MS Gothic" charset="-128"/>
                          <a:cs typeface="MS Gothic" charset="-128"/>
                        </a:rPr>
                        <a:t>　</a:t>
                      </a:r>
                      <a:r>
                        <a:rPr kumimoji="1" lang="en-US" altLang="ja-JP" sz="800" dirty="0">
                          <a:solidFill>
                            <a:schemeClr val="tx1"/>
                          </a:solidFill>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solidFill>
                            <a:schemeClr val="tx1"/>
                          </a:solidFill>
                          <a:latin typeface="MS Gothic" charset="-128"/>
                          <a:ea typeface="MS Gothic" charset="-128"/>
                          <a:cs typeface="MS Gothic" charset="-128"/>
                        </a:rPr>
                        <a:t>【Glove permeation data (Ministry of Health, </a:t>
                      </a:r>
                      <a:r>
                        <a:rPr kumimoji="1" lang="en-US" altLang="ja-JP" sz="800" dirty="0" err="1">
                          <a:solidFill>
                            <a:schemeClr val="tx1"/>
                          </a:solidFill>
                          <a:latin typeface="MS Gothic" charset="-128"/>
                          <a:ea typeface="MS Gothic" charset="-128"/>
                          <a:cs typeface="MS Gothic" charset="-128"/>
                        </a:rPr>
                        <a:t>Labour</a:t>
                      </a:r>
                      <a:r>
                        <a:rPr kumimoji="1" lang="en-US" altLang="ja-JP" sz="800" dirty="0">
                          <a:solidFill>
                            <a:schemeClr val="tx1"/>
                          </a:solidFill>
                          <a:latin typeface="MS Gothic" charset="-128"/>
                          <a:ea typeface="MS Gothic" charset="-128"/>
                          <a:cs typeface="MS Gothic" charset="-128"/>
                        </a:rPr>
                        <a:t> and Welfare)】 </a:t>
                      </a:r>
                    </a:p>
                    <a:p>
                      <a:r>
                        <a:rPr kumimoji="1" lang="en-US" altLang="ja-JP" sz="800" dirty="0">
                          <a:solidFill>
                            <a:schemeClr val="tx1"/>
                          </a:solidFill>
                          <a:latin typeface="MS Gothic" charset="-128"/>
                          <a:ea typeface="MS Gothic" charset="-128"/>
                          <a:cs typeface="MS Gothic" charset="-128"/>
                        </a:rPr>
                        <a:t>   Nitrile ×, Latex ×, Chloroprene ×, Neoprene </a:t>
                      </a:r>
                      <a:r>
                        <a:rPr kumimoji="1" lang="ja-JP" altLang="en-US" sz="800" b="0" dirty="0">
                          <a:solidFill>
                            <a:schemeClr val="tx1"/>
                          </a:solidFill>
                          <a:latin typeface="MS Gothic" charset="-128"/>
                          <a:ea typeface="MS Gothic" charset="-128"/>
                          <a:cs typeface="MS Gothic" charset="-128"/>
                        </a:rPr>
                        <a:t>△</a:t>
                      </a:r>
                      <a:endParaRPr kumimoji="1" lang="en-US" altLang="ja-JP" sz="800" dirty="0">
                        <a:solidFill>
                          <a:schemeClr val="tx1"/>
                        </a:solidFill>
                        <a:latin typeface="MS Gothic" charset="-128"/>
                        <a:ea typeface="MS Gothic" charset="-128"/>
                        <a:cs typeface="MS Gothic" charset="-128"/>
                      </a:endParaRPr>
                    </a:p>
                    <a:p>
                      <a:r>
                        <a:rPr kumimoji="1" lang="en-US" altLang="ja-JP" sz="800" dirty="0">
                          <a:solidFill>
                            <a:schemeClr val="tx1"/>
                          </a:solidFill>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where high vapor levels may occur, such as third‑control‑area zones or locations where vapors escape due to leakage.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Organic vapor respirator(Select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81152">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Measures</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to fresh air and keep the person comfortable for breathing.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feeling unwell, 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524748">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Immediately remove all contaminated clothing. Rinse the affected skin with water or shower thoroughly.</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skin irritation develops, 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50292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cautiously with water for several minutes. Remove contact lenses if easy to do, then continue rinsing. </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eye irritation persists, 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54452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mouth; do not induce vomiting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conscious, give small sips of water.</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the person warm and at rest.</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feeling unwell, seek medical attention immediately</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kumimoji="1" lang="en-US" altLang="ja-JP" sz="1600" b="1" dirty="0">
                <a:latin typeface="BIZ UDPゴシック" panose="020B0400000000000000" pitchFamily="50" charset="-128"/>
                <a:ea typeface="BIZ UDPゴシック" panose="020B0400000000000000" pitchFamily="50" charset="-128"/>
              </a:rPr>
              <a:t>Class II Organic Solvents</a:t>
            </a:r>
            <a:endParaRPr lang="en-US" dirty="0"/>
          </a:p>
        </p:txBody>
      </p:sp>
      <p:pic>
        <p:nvPicPr>
          <p:cNvPr id="8" name="図 7">
            <a:extLst>
              <a:ext uri="{FF2B5EF4-FFF2-40B4-BE49-F238E27FC236}">
                <a16:creationId xmlns:a16="http://schemas.microsoft.com/office/drawing/2014/main" id="{6DEE39FB-DF95-5A9C-3DF0-40936678CE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007" y="971035"/>
            <a:ext cx="436020" cy="434437"/>
          </a:xfrm>
          <a:prstGeom prst="rect">
            <a:avLst/>
          </a:prstGeom>
        </p:spPr>
      </p:pic>
      <p:pic>
        <p:nvPicPr>
          <p:cNvPr id="11" name="図 10" descr="炎">
            <a:extLst>
              <a:ext uri="{FF2B5EF4-FFF2-40B4-BE49-F238E27FC236}">
                <a16:creationId xmlns:a16="http://schemas.microsoft.com/office/drawing/2014/main" id="{8BF20BC8-B500-5FC2-8E71-75FEC5E945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6109" y="970019"/>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2212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49</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109199595"/>
              </p:ext>
            </p:extLst>
          </p:nvPr>
        </p:nvGraphicFramePr>
        <p:xfrm>
          <a:off x="366276" y="734647"/>
          <a:ext cx="4595097" cy="6328313"/>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508937">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2-Methyl-n-butylketone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CH₃–CO–CH₂–CH₂–CH₂–CH₃</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RN:591-78-6</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40794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ja-JP" sz="800" dirty="0">
                          <a:latin typeface="MS Gothic" charset="-128"/>
                          <a:ea typeface="MS Gothic" charset="-128"/>
                          <a:cs typeface="MS Gothic" charset="-128"/>
                        </a:rPr>
                        <a:t>Anterior eye disorders, Central nervous system disorders, Respiratory tract disorders, Peripheral nervous system disorders, Suspected reproductive toxicity</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762984">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ja-JP" sz="800" dirty="0">
                          <a:latin typeface="MS Gothic" charset="-128"/>
                          <a:ea typeface="MS Gothic" charset="-128"/>
                          <a:cs typeface="MS Gothic" charset="-128"/>
                        </a:rPr>
                        <a:t>Eye pain, Tearing, Conjunctival redness, Headache, Head heaviness, Dizziness, Drowsiness, Vomiting, General fatigue, Sensory disturbances of the limbs, Motor dysfunction of the limbs, Weakness, Cough, Shortness of breath, Runny nose, Nasal congestion, Nasal/throat pain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1000236">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away from heat, sparks, open flames and hot surfaces (ignition sources).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container tightly closed.</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Take measures to prevent static‐electric discharge.</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inhalation of dust or vapor.</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the work area.</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only outdoors or in a well‐ventilated location.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41248">
                <a:tc rowSpan="3">
                  <a:txBody>
                    <a:bodyPr/>
                    <a:lstStyle/>
                    <a:p>
                      <a:pPr algn="ctr"/>
                      <a:r>
                        <a:rPr kumimoji="1" lang="en-US" altLang="ja-JP" sz="750" dirty="0">
                          <a:latin typeface="MS Gothic" charset="-128"/>
                          <a:ea typeface="MS Gothic" charset="-128"/>
                          <a:cs typeface="MS Gothic" charset="-128"/>
                        </a:rPr>
                        <a:t>Required Protective Equipment</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en-US" altLang="ja-JP" sz="800" dirty="0">
                          <a:solidFill>
                            <a:schemeClr val="tx1"/>
                          </a:solidFill>
                          <a:latin typeface="MS Gothic" charset="-128"/>
                          <a:ea typeface="MS Gothic" charset="-128"/>
                          <a:cs typeface="MS Gothic" charset="-128"/>
                        </a:rPr>
                        <a:t>Laboratory coat or work clothing, protective goggles, protective gloves.</a:t>
                      </a:r>
                    </a:p>
                    <a:p>
                      <a:r>
                        <a:rPr kumimoji="1" lang="ja-JP" altLang="en-US" sz="800" dirty="0">
                          <a:solidFill>
                            <a:schemeClr val="tx1"/>
                          </a:solidFill>
                          <a:latin typeface="MS Gothic" charset="-128"/>
                          <a:ea typeface="MS Gothic" charset="-128"/>
                          <a:cs typeface="MS Gothic" charset="-128"/>
                        </a:rPr>
                        <a:t>　</a:t>
                      </a:r>
                      <a:r>
                        <a:rPr kumimoji="1" lang="en-US" altLang="ja-JP" sz="800" dirty="0">
                          <a:solidFill>
                            <a:schemeClr val="tx1"/>
                          </a:solidFill>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solidFill>
                            <a:schemeClr val="tx1"/>
                          </a:solidFill>
                          <a:latin typeface="MS Gothic" charset="-128"/>
                          <a:ea typeface="MS Gothic" charset="-128"/>
                          <a:cs typeface="MS Gothic" charset="-128"/>
                        </a:rPr>
                        <a:t>【Glove permeation data (Ministry of Health, </a:t>
                      </a:r>
                      <a:r>
                        <a:rPr kumimoji="1" lang="en-US" altLang="ja-JP" sz="800" dirty="0" err="1">
                          <a:solidFill>
                            <a:schemeClr val="tx1"/>
                          </a:solidFill>
                          <a:latin typeface="MS Gothic" charset="-128"/>
                          <a:ea typeface="MS Gothic" charset="-128"/>
                          <a:cs typeface="MS Gothic" charset="-128"/>
                        </a:rPr>
                        <a:t>Labour</a:t>
                      </a:r>
                      <a:r>
                        <a:rPr kumimoji="1" lang="en-US" altLang="ja-JP" sz="800" dirty="0">
                          <a:solidFill>
                            <a:schemeClr val="tx1"/>
                          </a:solidFill>
                          <a:latin typeface="MS Gothic" charset="-128"/>
                          <a:ea typeface="MS Gothic" charset="-128"/>
                          <a:cs typeface="MS Gothic" charset="-128"/>
                        </a:rPr>
                        <a:t> and Welfare)】 </a:t>
                      </a:r>
                    </a:p>
                    <a:p>
                      <a:r>
                        <a:rPr kumimoji="1" lang="en-US" altLang="ja-JP" sz="800" dirty="0">
                          <a:solidFill>
                            <a:schemeClr val="tx1"/>
                          </a:solidFill>
                          <a:latin typeface="MS Gothic" charset="-128"/>
                          <a:ea typeface="MS Gothic" charset="-128"/>
                          <a:cs typeface="MS Gothic" charset="-128"/>
                        </a:rPr>
                        <a:t>   Nitrile ×, Latex ×, Chloroprene ×, Neoprene ×</a:t>
                      </a:r>
                    </a:p>
                    <a:p>
                      <a:r>
                        <a:rPr kumimoji="1" lang="en-US" altLang="ja-JP" sz="800" dirty="0">
                          <a:solidFill>
                            <a:schemeClr val="tx1"/>
                          </a:solidFill>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where high vapor levels may occur, such as third‑control‑area zones or locations where vapors escape due to leakage.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Organic vapor respirator(Select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85532">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Measures</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you feel unwell, seek medical attention.</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symptoms persist, contact a physician.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4572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the affected area with plenty of water.</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symptoms persist, contact a physician.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539496">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cautiously with water for 15–20 minutes. Remove contact lenses if easy to do, then continue rinsing.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symptoms persist, contact a physician.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en-US" altLang="ja-JP" sz="800" dirty="0">
                          <a:latin typeface="MS Gothic" charset="-128"/>
                          <a:ea typeface="MS Gothic" charset="-128"/>
                          <a:cs typeface="MS Gothic" charset="-128"/>
                        </a:rPr>
                        <a:t>Rinse mouth with water. Seek medical examination immediately.</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kumimoji="1" lang="en-US" altLang="ja-JP" sz="1600" b="1" dirty="0">
                <a:latin typeface="BIZ UDPゴシック" panose="020B0400000000000000" pitchFamily="50" charset="-128"/>
                <a:ea typeface="BIZ UDPゴシック" panose="020B0400000000000000" pitchFamily="50" charset="-128"/>
              </a:rPr>
              <a:t>Class II Organic Solvents</a:t>
            </a:r>
            <a:endParaRPr lang="en-US" dirty="0"/>
          </a:p>
        </p:txBody>
      </p:sp>
      <p:pic>
        <p:nvPicPr>
          <p:cNvPr id="2" name="図 1">
            <a:extLst>
              <a:ext uri="{FF2B5EF4-FFF2-40B4-BE49-F238E27FC236}">
                <a16:creationId xmlns:a16="http://schemas.microsoft.com/office/drawing/2014/main" id="{74D2E71C-9A21-8651-2BE0-88ABE1910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0613" y="966322"/>
            <a:ext cx="436020" cy="436020"/>
          </a:xfrm>
          <a:prstGeom prst="rect">
            <a:avLst/>
          </a:prstGeom>
        </p:spPr>
      </p:pic>
      <p:pic>
        <p:nvPicPr>
          <p:cNvPr id="8" name="図 7">
            <a:extLst>
              <a:ext uri="{FF2B5EF4-FFF2-40B4-BE49-F238E27FC236}">
                <a16:creationId xmlns:a16="http://schemas.microsoft.com/office/drawing/2014/main" id="{6DEE39FB-DF95-5A9C-3DF0-40936678CE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4897" y="967113"/>
            <a:ext cx="436020" cy="434437"/>
          </a:xfrm>
          <a:prstGeom prst="rect">
            <a:avLst/>
          </a:prstGeom>
        </p:spPr>
      </p:pic>
      <p:pic>
        <p:nvPicPr>
          <p:cNvPr id="11" name="図 10" descr="炎">
            <a:extLst>
              <a:ext uri="{FF2B5EF4-FFF2-40B4-BE49-F238E27FC236}">
                <a16:creationId xmlns:a16="http://schemas.microsoft.com/office/drawing/2014/main" id="{8BF20BC8-B500-5FC2-8E71-75FEC5E945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0029" y="966097"/>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730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319719640"/>
              </p:ext>
            </p:extLst>
          </p:nvPr>
        </p:nvGraphicFramePr>
        <p:xfrm>
          <a:off x="366713" y="679797"/>
          <a:ext cx="4594586" cy="6464237"/>
        </p:xfrm>
        <a:graphic>
          <a:graphicData uri="http://schemas.openxmlformats.org/drawingml/2006/table">
            <a:tbl>
              <a:tblPr firstRow="1" bandRow="1">
                <a:tableStyleId>{2D5ABB26-0587-4C30-8999-92F81FD0307C}</a:tableStyleId>
              </a:tblPr>
              <a:tblGrid>
                <a:gridCol w="620552">
                  <a:extLst>
                    <a:ext uri="{9D8B030D-6E8A-4147-A177-3AD203B41FA5}">
                      <a16:colId xmlns:a16="http://schemas.microsoft.com/office/drawing/2014/main" val="20000"/>
                    </a:ext>
                  </a:extLst>
                </a:gridCol>
                <a:gridCol w="505739">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56347">
                  <a:extLst>
                    <a:ext uri="{9D8B030D-6E8A-4147-A177-3AD203B41FA5}">
                      <a16:colId xmlns:a16="http://schemas.microsoft.com/office/drawing/2014/main" val="20003"/>
                    </a:ext>
                  </a:extLst>
                </a:gridCol>
              </a:tblGrid>
              <a:tr h="0">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Trichloroethylene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err="1">
                          <a:solidFill>
                            <a:schemeClr val="tx1">
                              <a:lumMod val="95000"/>
                              <a:lumOff val="5000"/>
                            </a:schemeClr>
                          </a:solidFill>
                          <a:effectLst/>
                          <a:latin typeface="MS Gothic" charset="-128"/>
                          <a:ea typeface="MS Gothic" charset="-128"/>
                          <a:cs typeface="MS Gothic" charset="-128"/>
                        </a:rPr>
                        <a:t>ClCH</a:t>
                      </a:r>
                      <a:r>
                        <a:rPr lang="en-US" altLang="ja-JP" sz="900" u="none" strike="noStrike" dirty="0">
                          <a:solidFill>
                            <a:schemeClr val="tx1">
                              <a:lumMod val="95000"/>
                              <a:lumOff val="5000"/>
                            </a:schemeClr>
                          </a:solidFill>
                          <a:effectLst/>
                          <a:latin typeface="MS Gothic" charset="-128"/>
                          <a:ea typeface="MS Gothic" charset="-128"/>
                          <a:cs typeface="MS Gothic" charset="-128"/>
                        </a:rPr>
                        <a:t>=</a:t>
                      </a:r>
                      <a:r>
                        <a:rPr lang="en-US" altLang="ja-JP" sz="900" u="none" strike="noStrike" dirty="0" err="1">
                          <a:solidFill>
                            <a:schemeClr val="tx1">
                              <a:lumMod val="95000"/>
                              <a:lumOff val="5000"/>
                            </a:schemeClr>
                          </a:solidFill>
                          <a:effectLst/>
                          <a:latin typeface="MS Gothic" charset="-128"/>
                          <a:ea typeface="MS Gothic" charset="-128"/>
                          <a:cs typeface="MS Gothic" charset="-128"/>
                        </a:rPr>
                        <a:t>CCl</a:t>
                      </a:r>
                      <a:r>
                        <a:rPr lang="en-US" altLang="ja-JP" sz="900" u="none" strike="noStrike" dirty="0">
                          <a:solidFill>
                            <a:schemeClr val="tx1">
                              <a:lumMod val="95000"/>
                              <a:lumOff val="5000"/>
                            </a:schemeClr>
                          </a:solidFill>
                          <a:effectLst/>
                          <a:latin typeface="MS Gothic" charset="-128"/>
                          <a:ea typeface="MS Gothic" charset="-128"/>
                          <a:cs typeface="MS Gothic" charset="-128"/>
                        </a:rPr>
                        <a:t>₂</a:t>
                      </a:r>
                      <a:endParaRPr lang="en-US" altLang="ja-JP" sz="900" u="none" strike="noStrike" baseline="-25000"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RN:79-01-6</a:t>
                      </a:r>
                      <a:endParaRPr lang="en-US" altLang="ja-JP" sz="7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222A">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20000"/>
                      </a:srgbClr>
                    </a:solidFill>
                  </a:tcPr>
                </a:tc>
                <a:tc gridSpan="2">
                  <a:txBody>
                    <a:bodyPr/>
                    <a:lstStyle/>
                    <a:p>
                      <a:r>
                        <a:rPr kumimoji="1" lang="en-US" altLang="ja-JP" sz="800" dirty="0">
                          <a:latin typeface="MS Gothic" charset="-128"/>
                          <a:ea typeface="MS Gothic" charset="-128"/>
                          <a:cs typeface="MS Gothic" charset="-128"/>
                        </a:rPr>
                        <a:t>Anterior eye disorders, Skin disorders, Skin sensitization, Central nervous system impairment, Peripheral nerve disorders(including optic nerve and trigeminal nerve impairment), Airway irritation, Pulmonary impairment, Liver damage, Kidney damage, Kidney cancer, Liver and biliary tract cancer, Hematologic malignancies, and suspected reproductive toxicity.</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181664">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20000"/>
                      </a:srgbClr>
                    </a:solidFill>
                  </a:tcPr>
                </a:tc>
                <a:tc gridSpan="2">
                  <a:txBody>
                    <a:bodyPr/>
                    <a:lstStyle/>
                    <a:p>
                      <a:r>
                        <a:rPr kumimoji="1" lang="en-US" altLang="ja-JP" sz="800" dirty="0">
                          <a:latin typeface="MS Gothic" charset="-128"/>
                          <a:ea typeface="MS Gothic" charset="-128"/>
                          <a:cs typeface="MS Gothic" charset="-128"/>
                        </a:rPr>
                        <a:t>Eye pain, Tearing, Conjunctival redness, Dermatitis, Pruritus(Itching), Skin redness, Eczema, Urticaria, Headache, Heaviness, Dizziness, Drowsiness, Nausea, Vomiting, General fatigue, Tremors, Sensory abnormalities in the limbs, Movement disorders of the extremities, Cough, Sputum, Shortness of breath, Nose and throat pain, Chest pain, Breathing difficulty, Facial pallor, Palpitations, Easy fatigability, Jaundice, Hematuria, Increased urination, Decreased urination, Swelling, Enlargement of cervical or other lymph nodes, Weight loss</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676900">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inhale dust, fumes, or vapors.</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the work area.</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only outdoors or in well‑ventilated environments.</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allow contaminated work clothing to leave the workplace.</a:t>
                      </a:r>
                      <a:r>
                        <a:rPr kumimoji="1" lang="ja-JP" altLang="en-US" sz="800" dirty="0">
                          <a:latin typeface="MS Gothic" charset="-128"/>
                          <a:ea typeface="MS Gothic" charset="-128"/>
                          <a:cs typeface="MS Gothic" charset="-128"/>
                        </a:rPr>
                        <a:t>。</a:t>
                      </a:r>
                      <a:endParaRPr kumimoji="1" lang="en-US" altLang="ja-JP" sz="800" dirty="0">
                        <a:latin typeface="MS Gothic" charset="-128"/>
                        <a:ea typeface="MS Gothic" charset="-128"/>
                        <a:cs typeface="MS Gothic" charset="-128"/>
                      </a:endParaRPr>
                    </a:p>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containers tightly closed.</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release to the environment.</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476821">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endParaRPr kumimoji="1" lang="ja-JP" altLang="en-US" sz="800" dirty="0">
                        <a:latin typeface="MS Gothic" charset="-128"/>
                        <a:ea typeface="MS Gothic" charset="-128"/>
                        <a:cs typeface="MS Gothic" charset="-128"/>
                      </a:endParaRP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a:t>
                      </a:r>
                      <a:endParaRPr kumimoji="1" lang="ja-JP" altLang="en-US" sz="800" dirty="0">
                        <a:latin typeface="MS Gothic" charset="-128"/>
                        <a:ea typeface="MS Gothic" charset="-128"/>
                        <a:cs typeface="MS Gothic" charset="-128"/>
                      </a:endParaRPr>
                    </a:p>
                    <a:p>
                      <a:r>
                        <a:rPr kumimoji="1" lang="en-US" altLang="ja-JP" sz="800" dirty="0">
                          <a:latin typeface="MS Gothic" charset="-128"/>
                          <a:ea typeface="MS Gothic" charset="-128"/>
                          <a:cs typeface="MS Gothic" charset="-128"/>
                        </a:rPr>
                        <a:t>Nitrile: No data, Latex: No data, Chloroprene: No data, Neoprene ×</a:t>
                      </a:r>
                    </a:p>
                    <a:p>
                      <a:r>
                        <a:rPr kumimoji="1" lang="ja-JP" altLang="en-US" sz="800" dirty="0">
                          <a:latin typeface="MS Gothic" charset="-128"/>
                          <a:ea typeface="MS Gothic" charset="-128"/>
                          <a:cs typeface="MS Gothic" charset="-128"/>
                        </a:rPr>
                        <a:t> </a:t>
                      </a:r>
                      <a:r>
                        <a:rPr kumimoji="1" lang="sv-SE" altLang="ja-JP" sz="800" dirty="0">
                          <a:latin typeface="MS Gothic" charset="-128"/>
                          <a:ea typeface="MS Gothic" charset="-128"/>
                          <a:cs typeface="MS Gothic" charset="-128"/>
                        </a:rPr>
                        <a:t>(◎ &gt;240 min, ○ 60–240 min, △ 10–60 min, × &lt;10 min)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where high vapor levels may occur, such as third‑control‑area zones or locations where vapors escape due to leakage.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8265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Organic vapor respirator(Select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180219">
                <a:tc rowSpan="4">
                  <a:txBody>
                    <a:bodyPr/>
                    <a:lstStyle/>
                    <a:p>
                      <a:pPr algn="ctr"/>
                      <a:r>
                        <a:rPr kumimoji="1" lang="en-US" altLang="ja-JP" sz="750" dirty="0">
                          <a:latin typeface="MS Gothic" charset="-128"/>
                          <a:ea typeface="MS Gothic" charset="-128"/>
                          <a:cs typeface="MS Gothic" charset="-128"/>
                        </a:rPr>
                        <a:t>First Aid Measures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the person to fresh air and keep them at rest in a comfortable position. A semi‑sitting posture is recommended.</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Artificial respiration may be required; contact medical services immediately.</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with plenty of water and soap.</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skin irritation or rash occurs: seek medical attention.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104879">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cautiously with water for several minutes. Remove contact lenses if easy to do; continue rinsing.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 if irritation persists.</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gridSpan="2">
                  <a:txBody>
                    <a:bodyPr/>
                    <a:lstStyle/>
                    <a:p>
                      <a:r>
                        <a:rPr kumimoji="1" lang="en-US" altLang="ja-JP" sz="800" dirty="0">
                          <a:latin typeface="MS Gothic" charset="-128"/>
                          <a:ea typeface="MS Gothic" charset="-128"/>
                          <a:cs typeface="MS Gothic" charset="-128"/>
                        </a:rPr>
                        <a:t>Rinse mouth. Do not induce vomiting. Contact medical care immediately.</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7" name="スライド番号プレースホルダー 6"/>
          <p:cNvSpPr>
            <a:spLocks noGrp="1"/>
          </p:cNvSpPr>
          <p:nvPr>
            <p:ph type="sldNum" sz="quarter" idx="12"/>
          </p:nvPr>
        </p:nvSpPr>
        <p:spPr/>
        <p:txBody>
          <a:bodyPr/>
          <a:lstStyle/>
          <a:p>
            <a:fld id="{CE91391B-3798-2947-9D6E-4711C58437E3}" type="slidenum">
              <a:rPr lang="ja-JP" altLang="en-US" smtClean="0"/>
              <a:pPr/>
              <a:t>5</a:t>
            </a:fld>
            <a:endParaRPr lang="ja-JP" altLang="en-US" dirty="0"/>
          </a:p>
        </p:txBody>
      </p:sp>
      <p:sp>
        <p:nvSpPr>
          <p:cNvPr id="8" name="Title 1"/>
          <p:cNvSpPr>
            <a:spLocks noGrp="1"/>
          </p:cNvSpPr>
          <p:nvPr>
            <p:ph type="title" idx="4294967295"/>
          </p:nvPr>
        </p:nvSpPr>
        <p:spPr>
          <a:xfrm>
            <a:off x="366713" y="298450"/>
            <a:ext cx="4592637" cy="360363"/>
          </a:xfrm>
          <a:solidFill>
            <a:srgbClr val="D9222A"/>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600" b="1" dirty="0">
                <a:solidFill>
                  <a:schemeClr val="bg1"/>
                </a:solidFill>
                <a:latin typeface="BIZ UDPゴシック" panose="020B0400000000000000" pitchFamily="50" charset="-128"/>
                <a:ea typeface="BIZ UDPゴシック" panose="020B0400000000000000" pitchFamily="50" charset="-128"/>
              </a:rPr>
              <a:t>Class I Organic Solvents</a:t>
            </a:r>
            <a:endParaRPr lang="en-US" dirty="0"/>
          </a:p>
        </p:txBody>
      </p:sp>
      <p:pic>
        <p:nvPicPr>
          <p:cNvPr id="6" name="図 5">
            <a:extLst>
              <a:ext uri="{FF2B5EF4-FFF2-40B4-BE49-F238E27FC236}">
                <a16:creationId xmlns:a16="http://schemas.microsoft.com/office/drawing/2014/main" id="{5A4CBA3C-2B21-7943-3FDC-84F46ACE2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3687" y="902884"/>
            <a:ext cx="436020" cy="436020"/>
          </a:xfrm>
          <a:prstGeom prst="rect">
            <a:avLst/>
          </a:prstGeom>
        </p:spPr>
      </p:pic>
      <p:pic>
        <p:nvPicPr>
          <p:cNvPr id="9" name="図 8">
            <a:extLst>
              <a:ext uri="{FF2B5EF4-FFF2-40B4-BE49-F238E27FC236}">
                <a16:creationId xmlns:a16="http://schemas.microsoft.com/office/drawing/2014/main" id="{8A71E2BD-6847-F001-D65D-10C6BB01EF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7601" y="903675"/>
            <a:ext cx="436019" cy="434437"/>
          </a:xfrm>
          <a:prstGeom prst="rect">
            <a:avLst/>
          </a:prstGeom>
        </p:spPr>
      </p:pic>
      <p:pic>
        <p:nvPicPr>
          <p:cNvPr id="10" name="図 9">
            <a:extLst>
              <a:ext uri="{FF2B5EF4-FFF2-40B4-BE49-F238E27FC236}">
                <a16:creationId xmlns:a16="http://schemas.microsoft.com/office/drawing/2014/main" id="{121B33F2-E04B-74FA-CCA9-E5FB11023F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7021" y="903675"/>
            <a:ext cx="436020" cy="434437"/>
          </a:xfrm>
          <a:prstGeom prst="rect">
            <a:avLst/>
          </a:prstGeom>
        </p:spPr>
      </p:pic>
    </p:spTree>
    <p:extLst>
      <p:ext uri="{BB962C8B-B14F-4D97-AF65-F5344CB8AC3E}">
        <p14:creationId xmlns:p14="http://schemas.microsoft.com/office/powerpoint/2010/main" val="5197744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50</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65280987"/>
              </p:ext>
            </p:extLst>
          </p:nvPr>
        </p:nvGraphicFramePr>
        <p:xfrm>
          <a:off x="366276" y="734647"/>
          <a:ext cx="4595097" cy="6357971"/>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591233">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Gasoline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solidFill>
                          <a:effectLst/>
                          <a:latin typeface="MS Gothic" charset="-128"/>
                          <a:ea typeface="MS Gothic" charset="-128"/>
                          <a:cs typeface="MS Gothic" charset="-128"/>
                        </a:rPr>
                        <a:t>Chemical formula: not specified</a:t>
                      </a:r>
                      <a:endParaRPr lang="en-US" altLang="ja-JP" sz="900" u="none" strike="noStrike" baseline="-25000" dirty="0">
                        <a:solidFill>
                          <a:schemeClr val="tx1"/>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RN:8006-61-9</a:t>
                      </a:r>
                      <a:endParaRPr lang="en-US" altLang="ja-JP" sz="7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7A5">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20000"/>
                      </a:srgbClr>
                    </a:solidFill>
                  </a:tcPr>
                </a:tc>
                <a:tc gridSpan="2">
                  <a:txBody>
                    <a:bodyPr/>
                    <a:lstStyle/>
                    <a:p>
                      <a:r>
                        <a:rPr kumimoji="1" lang="en-US" altLang="ja-JP" sz="800" dirty="0">
                          <a:latin typeface="MS Gothic" charset="-128"/>
                          <a:ea typeface="MS Gothic" charset="-128"/>
                          <a:cs typeface="MS Gothic" charset="-128"/>
                        </a:rPr>
                        <a:t>Anterior eye disorders, Skin disorders, Central nervous system disorders, Lung disorders, Kidney disorders, Circulatory system disorders, Suspected carcinogenicity</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20000"/>
                      </a:srgbClr>
                    </a:solidFill>
                  </a:tcPr>
                </a:tc>
                <a:tc gridSpan="2">
                  <a:txBody>
                    <a:bodyPr/>
                    <a:lstStyle/>
                    <a:p>
                      <a:r>
                        <a:rPr kumimoji="1" lang="en-US" altLang="ja-JP" sz="800" dirty="0">
                          <a:latin typeface="MS Gothic" charset="-128"/>
                          <a:ea typeface="MS Gothic" charset="-128"/>
                          <a:cs typeface="MS Gothic" charset="-128"/>
                        </a:rPr>
                        <a:t>Eye pain, Tearing, Conjunctival redness, Dermatitis, Pruritus(Itching), Skin redness, Headache, Head heaviness, Dizziness, Drowsiness, Vomiting, General fatigue, Hematuria, Polyuria, Oliguria, Edema, Chest pain, Difficulty breathing, Shortness of breath, Weight loss</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1104281">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the work area.</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away from heat, sparks, open flames and hot surfaces(ignition sources).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Prevent static‐electric discharge or sparks.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personal protective equipment and local exhaust or other ventilation to minimize exposure.</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only outdoors or in a well-ventilated area.</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inhaling vapors.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container tightly closed.</a:t>
                      </a:r>
                      <a:r>
                        <a:rPr kumimoji="1" lang="ja-JP" altLang="en-US" sz="800" dirty="0">
                          <a:latin typeface="MS Gothic" charset="-128"/>
                          <a:ea typeface="MS Gothic" charset="-128"/>
                          <a:cs typeface="MS Gothic" charset="-128"/>
                        </a:rPr>
                        <a:t> </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569406">
                <a:tc rowSpan="3">
                  <a:txBody>
                    <a:bodyPr/>
                    <a:lstStyle/>
                    <a:p>
                      <a:pPr algn="ctr"/>
                      <a:r>
                        <a:rPr kumimoji="1" lang="en-US" altLang="ja-JP" sz="750" dirty="0">
                          <a:latin typeface="MS Gothic" charset="-128"/>
                          <a:ea typeface="MS Gothic" charset="-128"/>
                          <a:cs typeface="MS Gothic" charset="-128"/>
                        </a:rPr>
                        <a:t>Required Protective Equipment</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solidFill>
                            <a:schemeClr val="tx1"/>
                          </a:solidFill>
                          <a:latin typeface="MS Gothic" charset="-128"/>
                          <a:ea typeface="MS Gothic" charset="-128"/>
                          <a:cs typeface="MS Gothic" charset="-128"/>
                        </a:rPr>
                        <a:t>【Glove permeation data (Ministry of Health, </a:t>
                      </a:r>
                      <a:r>
                        <a:rPr kumimoji="1" lang="en-US" altLang="ja-JP" sz="800" dirty="0" err="1">
                          <a:solidFill>
                            <a:schemeClr val="tx1"/>
                          </a:solidFill>
                          <a:latin typeface="MS Gothic" charset="-128"/>
                          <a:ea typeface="MS Gothic" charset="-128"/>
                          <a:cs typeface="MS Gothic" charset="-128"/>
                        </a:rPr>
                        <a:t>Labour</a:t>
                      </a:r>
                      <a:r>
                        <a:rPr kumimoji="1" lang="en-US" altLang="ja-JP" sz="800" dirty="0">
                          <a:solidFill>
                            <a:schemeClr val="tx1"/>
                          </a:solidFill>
                          <a:latin typeface="MS Gothic" charset="-128"/>
                          <a:ea typeface="MS Gothic" charset="-128"/>
                          <a:cs typeface="MS Gothic" charset="-128"/>
                        </a:rPr>
                        <a:t> and Welfare)】 </a:t>
                      </a:r>
                    </a:p>
                    <a:p>
                      <a:r>
                        <a:rPr kumimoji="1" lang="en-US" altLang="ja-JP" sz="800" dirty="0">
                          <a:solidFill>
                            <a:schemeClr val="tx1"/>
                          </a:solidFill>
                          <a:latin typeface="MS Gothic" charset="-128"/>
                          <a:ea typeface="MS Gothic" charset="-128"/>
                          <a:cs typeface="MS Gothic" charset="-128"/>
                        </a:rPr>
                        <a:t>   Nitrile ×, Latex ×, Chloroprene △, Neoprene ○</a:t>
                      </a:r>
                    </a:p>
                    <a:p>
                      <a:r>
                        <a:rPr kumimoji="1" lang="en-US" altLang="ja-JP" sz="800" dirty="0">
                          <a:solidFill>
                            <a:schemeClr val="tx1"/>
                          </a:solidFill>
                          <a:latin typeface="MS Gothic" charset="-128"/>
                          <a:ea typeface="MS Gothic" charset="-128"/>
                          <a:cs typeface="MS Gothic" charset="-128"/>
                        </a:rPr>
                        <a:t> (◎ &gt;240 min, ○ 60–240 min, △ 10–60 min, × &lt;10 min)</a:t>
                      </a:r>
                      <a:endParaRPr kumimoji="1" lang="en-US" altLang="ja-JP"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Required where vapor may leak or accumulate (high-exposure risk locations).</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Organic vapor respirator(Select suitable type based on work conditions or consult the manufacturer.)</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33557">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Measures</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the person to fresh air and have them rest in a position comfortable for breathing. </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feeling unwell, continue to monitor and arrange medical care.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Remove contaminated clothing.</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skin thoroughly with plenty of water and soap immediately.</a:t>
                      </a:r>
                      <a:r>
                        <a:rPr kumimoji="1" lang="ja-JP" altLang="en-US" sz="800" dirty="0">
                          <a:latin typeface="MS Gothic" charset="-128"/>
                          <a:ea typeface="MS Gothic" charset="-128"/>
                          <a:cs typeface="MS Gothic" charset="-128"/>
                        </a:rPr>
                        <a:t> </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 </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contaminated clothing before reuse.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531576">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cautiously with water for several minutes. Remove contact lenses if easy to do, then continue rinsing.</a:t>
                      </a:r>
                      <a:r>
                        <a:rPr kumimoji="1" lang="ja-JP" altLang="en-US" sz="800" dirty="0">
                          <a:latin typeface="MS Gothic" charset="-128"/>
                          <a:ea typeface="MS Gothic" charset="-128"/>
                          <a:cs typeface="MS Gothic" charset="-128"/>
                        </a:rPr>
                        <a:t> </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examination and treatment</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mouth.</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2033" y="966322"/>
            <a:ext cx="436020" cy="436020"/>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5367" y="967113"/>
            <a:ext cx="436020" cy="434437"/>
          </a:xfrm>
          <a:prstGeom prst="rect">
            <a:avLst/>
          </a:prstGeom>
        </p:spPr>
      </p:pic>
      <p:sp>
        <p:nvSpPr>
          <p:cNvPr id="8" name="Title 1"/>
          <p:cNvSpPr>
            <a:spLocks noGrp="1"/>
          </p:cNvSpPr>
          <p:nvPr>
            <p:ph type="title" idx="4294967295"/>
          </p:nvPr>
        </p:nvSpPr>
        <p:spPr>
          <a:xfrm>
            <a:off x="366713" y="298450"/>
            <a:ext cx="4592637" cy="360363"/>
          </a:xfrm>
          <a:solidFill>
            <a:srgbClr val="0067A5"/>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600" b="1" dirty="0">
                <a:solidFill>
                  <a:schemeClr val="bg1"/>
                </a:solidFill>
                <a:latin typeface="BIZ UDPゴシック" panose="020B0400000000000000" pitchFamily="50" charset="-128"/>
                <a:ea typeface="BIZ UDPゴシック" panose="020B0400000000000000" pitchFamily="50" charset="-128"/>
              </a:rPr>
              <a:t>Class III Organic Solvents</a:t>
            </a:r>
            <a:endParaRPr lang="en-US" dirty="0"/>
          </a:p>
        </p:txBody>
      </p:sp>
      <p:pic>
        <p:nvPicPr>
          <p:cNvPr id="2" name="図 1" descr="炎">
            <a:extLst>
              <a:ext uri="{FF2B5EF4-FFF2-40B4-BE49-F238E27FC236}">
                <a16:creationId xmlns:a16="http://schemas.microsoft.com/office/drawing/2014/main" id="{28EA0B34-6F17-7208-5DBD-1A87FAC502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9549" y="966097"/>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5840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51</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519998360"/>
              </p:ext>
            </p:extLst>
          </p:nvPr>
        </p:nvGraphicFramePr>
        <p:xfrm>
          <a:off x="366276" y="734647"/>
          <a:ext cx="4595097" cy="5906447"/>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691817">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Solvent naphtha (coal)</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solidFill>
                          <a:effectLst/>
                          <a:latin typeface="MS Gothic" charset="-128"/>
                          <a:ea typeface="MS Gothic" charset="-128"/>
                          <a:cs typeface="MS Gothic" charset="-128"/>
                        </a:rPr>
                        <a:t>Chemical formula: not specified</a:t>
                      </a:r>
                      <a:endParaRPr lang="en-US" altLang="ja-JP" sz="900" u="none" strike="noStrike" baseline="-25000" dirty="0">
                        <a:solidFill>
                          <a:schemeClr val="tx1"/>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RN:65996-79-4</a:t>
                      </a:r>
                      <a:endParaRPr lang="en-US" altLang="ja-JP" sz="7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7A5">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366252">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20000"/>
                      </a:srgbClr>
                    </a:solidFill>
                  </a:tcPr>
                </a:tc>
                <a:tc gridSpan="2">
                  <a:txBody>
                    <a:bodyPr/>
                    <a:lstStyle/>
                    <a:p>
                      <a:r>
                        <a:rPr kumimoji="1" lang="en-US" altLang="ja-JP" sz="800" dirty="0">
                          <a:latin typeface="MS Gothic" charset="-128"/>
                          <a:ea typeface="MS Gothic" charset="-128"/>
                          <a:cs typeface="MS Gothic" charset="-128"/>
                        </a:rPr>
                        <a:t>Anterior eye disorders, Skin disorders, Central nervous system disorders</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20000"/>
                      </a:srgbClr>
                    </a:solidFill>
                  </a:tcPr>
                </a:tc>
                <a:tc gridSpan="2">
                  <a:txBody>
                    <a:bodyPr/>
                    <a:lstStyle/>
                    <a:p>
                      <a:r>
                        <a:rPr kumimoji="1" lang="en-US" altLang="ja-JP" sz="800" dirty="0">
                          <a:latin typeface="MS Gothic" charset="-128"/>
                          <a:ea typeface="MS Gothic" charset="-128"/>
                          <a:cs typeface="MS Gothic" charset="-128"/>
                        </a:rPr>
                        <a:t>Eye pain, Tearing, Conjunctival redness, Dermatitis, pruritus(Itching), Skin redness, Headache, Head heaviness, Dizziness, Drowsiness, Vomiting, General fatigue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704538">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away from heat, sparks, open flames and hot surfaces.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container tightly closed.</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Take precautions against static-electric discharge.</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tools that do not generate sparks.</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689298">
                <a:tc rowSpan="3">
                  <a:txBody>
                    <a:bodyPr/>
                    <a:lstStyle/>
                    <a:p>
                      <a:pPr algn="ctr"/>
                      <a:r>
                        <a:rPr kumimoji="1" lang="en-US" altLang="ja-JP" sz="750" dirty="0">
                          <a:latin typeface="MS Gothic" charset="-128"/>
                          <a:ea typeface="MS Gothic" charset="-128"/>
                          <a:cs typeface="MS Gothic" charset="-128"/>
                        </a:rPr>
                        <a:t>Required Protective Equipment</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solidFill>
                            <a:schemeClr val="tx1"/>
                          </a:solidFill>
                          <a:latin typeface="MS Gothic" charset="-128"/>
                          <a:ea typeface="MS Gothic" charset="-128"/>
                          <a:cs typeface="MS Gothic" charset="-128"/>
                        </a:rPr>
                        <a:t>【Glove permeation data (Ministry of Health, </a:t>
                      </a:r>
                      <a:r>
                        <a:rPr kumimoji="1" lang="en-US" altLang="ja-JP" sz="800" dirty="0" err="1">
                          <a:solidFill>
                            <a:schemeClr val="tx1"/>
                          </a:solidFill>
                          <a:latin typeface="MS Gothic" charset="-128"/>
                          <a:ea typeface="MS Gothic" charset="-128"/>
                          <a:cs typeface="MS Gothic" charset="-128"/>
                        </a:rPr>
                        <a:t>Labour</a:t>
                      </a:r>
                      <a:r>
                        <a:rPr kumimoji="1" lang="en-US" altLang="ja-JP" sz="800" dirty="0">
                          <a:solidFill>
                            <a:schemeClr val="tx1"/>
                          </a:solidFill>
                          <a:latin typeface="MS Gothic" charset="-128"/>
                          <a:ea typeface="MS Gothic" charset="-128"/>
                          <a:cs typeface="MS Gothic" charset="-128"/>
                        </a:rPr>
                        <a:t> and Welfare)】 </a:t>
                      </a:r>
                    </a:p>
                    <a:p>
                      <a:r>
                        <a:rPr kumimoji="1" lang="en-US" altLang="ja-JP" sz="800" dirty="0">
                          <a:solidFill>
                            <a:schemeClr val="tx1"/>
                          </a:solidFill>
                          <a:latin typeface="MS Gothic" charset="-128"/>
                          <a:ea typeface="MS Gothic" charset="-128"/>
                          <a:cs typeface="MS Gothic" charset="-128"/>
                        </a:rPr>
                        <a:t>   Nitrile △, Latex ×, Chloroprene △, Neoprene ◎</a:t>
                      </a:r>
                    </a:p>
                    <a:p>
                      <a:r>
                        <a:rPr kumimoji="1" lang="en-US" altLang="ja-JP" sz="800" dirty="0">
                          <a:solidFill>
                            <a:schemeClr val="tx1"/>
                          </a:solidFill>
                          <a:latin typeface="MS Gothic" charset="-128"/>
                          <a:ea typeface="MS Gothic" charset="-128"/>
                          <a:cs typeface="MS Gothic" charset="-128"/>
                        </a:rPr>
                        <a:t> (◎ &gt;240 min, ○ 60–240 min, △ 10–60 min, × &lt;10 min)</a:t>
                      </a:r>
                      <a:endParaRPr kumimoji="1" lang="en-US" altLang="ja-JP"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Required where vapor may leak or accumulate (high-exposure risk locations).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Organic vapor respirator(Select suitable type based on work conditions or consult the manufacturer.)</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06460">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Measures</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feeling unwell, 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Immediately remove all contaminated clothing.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affected skin thoroughly with water or shower.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irritation persists, seek medical attention.</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cautiously with water for several minutes. Remove contact lenses if easy to do, then continue rinsing.</a:t>
                      </a:r>
                      <a:r>
                        <a:rPr kumimoji="1" lang="ja-JP" altLang="en-US" sz="800" dirty="0">
                          <a:latin typeface="MS Gothic" charset="-128"/>
                          <a:ea typeface="MS Gothic" charset="-128"/>
                          <a:cs typeface="MS Gothic" charset="-128"/>
                        </a:rPr>
                        <a:t> </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mouth.</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feeling unwell, 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8" name="Title 1"/>
          <p:cNvSpPr>
            <a:spLocks noGrp="1"/>
          </p:cNvSpPr>
          <p:nvPr>
            <p:ph type="title" idx="4294967295"/>
          </p:nvPr>
        </p:nvSpPr>
        <p:spPr>
          <a:xfrm>
            <a:off x="366713" y="298450"/>
            <a:ext cx="4592637" cy="360363"/>
          </a:xfrm>
          <a:solidFill>
            <a:srgbClr val="0067A5"/>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600" b="1" dirty="0">
                <a:solidFill>
                  <a:schemeClr val="bg1"/>
                </a:solidFill>
                <a:latin typeface="BIZ UDPゴシック" panose="020B0400000000000000" pitchFamily="50" charset="-128"/>
                <a:ea typeface="BIZ UDPゴシック" panose="020B0400000000000000" pitchFamily="50" charset="-128"/>
              </a:rPr>
              <a:t>Class III Organic Solvents</a:t>
            </a:r>
            <a:endParaRPr lang="en-US" dirty="0"/>
          </a:p>
        </p:txBody>
      </p:sp>
      <p:pic>
        <p:nvPicPr>
          <p:cNvPr id="12" name="図 11" descr="炎">
            <a:extLst>
              <a:ext uri="{FF2B5EF4-FFF2-40B4-BE49-F238E27FC236}">
                <a16:creationId xmlns:a16="http://schemas.microsoft.com/office/drawing/2014/main" id="{34C515CE-97C4-A87D-FB0F-1627A0D30F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1536" y="918581"/>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2047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52</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422543413"/>
              </p:ext>
            </p:extLst>
          </p:nvPr>
        </p:nvGraphicFramePr>
        <p:xfrm>
          <a:off x="366276" y="734647"/>
          <a:ext cx="4595097" cy="6155448"/>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600377">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Petroleum Ether</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solidFill>
                          <a:effectLst/>
                          <a:latin typeface="MS Gothic" charset="-128"/>
                          <a:ea typeface="MS Gothic" charset="-128"/>
                          <a:cs typeface="MS Gothic" charset="-128"/>
                        </a:rPr>
                        <a:t>Chemical formula: not specified</a:t>
                      </a:r>
                      <a:endParaRPr lang="en-US" altLang="ja-JP" sz="900" u="none" strike="noStrike" baseline="-25000" dirty="0">
                        <a:solidFill>
                          <a:schemeClr val="tx1"/>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 </a:t>
                      </a:r>
                      <a:r>
                        <a:rPr lang="en-US" altLang="ja-JP" sz="800" u="none" strike="noStrike" dirty="0">
                          <a:solidFill>
                            <a:schemeClr val="tx1"/>
                          </a:solidFill>
                          <a:effectLst/>
                          <a:latin typeface="MS Gothic" charset="-128"/>
                          <a:ea typeface="MS Gothic" charset="-128"/>
                          <a:cs typeface="MS Gothic" charset="-128"/>
                        </a:rPr>
                        <a:t>not specified</a:t>
                      </a:r>
                      <a:endParaRPr lang="en-US" altLang="ja-JP" sz="800" u="none" strike="noStrike" baseline="-25000" dirty="0">
                        <a:solidFill>
                          <a:schemeClr val="tx1"/>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7A5">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20000"/>
                      </a:srgbClr>
                    </a:solidFill>
                  </a:tcPr>
                </a:tc>
                <a:tc gridSpan="2">
                  <a:txBody>
                    <a:bodyPr/>
                    <a:lstStyle/>
                    <a:p>
                      <a:r>
                        <a:rPr kumimoji="1" lang="en-US" altLang="ja-JP" sz="800" dirty="0">
                          <a:latin typeface="MS Gothic" charset="-128"/>
                          <a:ea typeface="MS Gothic" charset="-128"/>
                          <a:cs typeface="MS Gothic" charset="-128"/>
                        </a:rPr>
                        <a:t>Anterior eye disorders. Skin disorders, Central nervous system disorders, Peripheral nervous system disorders, Respiratory tract disorders</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20000"/>
                      </a:srgbClr>
                    </a:solidFill>
                  </a:tcPr>
                </a:tc>
                <a:tc gridSpan="2">
                  <a:txBody>
                    <a:bodyPr/>
                    <a:lstStyle/>
                    <a:p>
                      <a:r>
                        <a:rPr kumimoji="1" lang="en-US" altLang="ja-JP" sz="800" dirty="0">
                          <a:latin typeface="MS Gothic" charset="-128"/>
                          <a:ea typeface="MS Gothic" charset="-128"/>
                          <a:cs typeface="MS Gothic" charset="-128"/>
                        </a:rPr>
                        <a:t>Eye pain, Tearing, Conjunctival redness, Dermatitis, Pruritus(Itching), Skin redness, Headache, Head heaviness, Dizziness, Drowsiness, Vomiting, General fatigue, Cough, Shortness of breath, Runny nose, Nasal congestion, Nasal/throat pain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61997">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away from heat, sparks, open flames and hot surfaces.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Take measures to prevent static-electric discharge.</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non-sparking tools.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inhalation of vapors, dust or mist.</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only outdoors or in a well-ventilated area.</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container tightly closed.</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590238">
                <a:tc rowSpan="3">
                  <a:txBody>
                    <a:bodyPr/>
                    <a:lstStyle/>
                    <a:p>
                      <a:pPr algn="ctr"/>
                      <a:r>
                        <a:rPr kumimoji="1" lang="en-US" altLang="ja-JP" sz="750" dirty="0">
                          <a:latin typeface="MS Gothic" charset="-128"/>
                          <a:ea typeface="MS Gothic" charset="-128"/>
                          <a:cs typeface="MS Gothic" charset="-128"/>
                        </a:rPr>
                        <a:t>Required Protective Equipment</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Required where vapor may leak or accumulate (high-exposure risk locations).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Organic vapor respirator(Select suitable type based on work conditions or consult the manufacturer.)</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30497">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Measures</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to fresh air and have rest in a comfortable position for breathing.</a:t>
                      </a:r>
                      <a:r>
                        <a:rPr kumimoji="1" lang="ja-JP" altLang="en-US" sz="800" dirty="0">
                          <a:latin typeface="MS Gothic" charset="-128"/>
                          <a:ea typeface="MS Gothic" charset="-128"/>
                          <a:cs typeface="MS Gothic" charset="-128"/>
                        </a:rPr>
                        <a:t> </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feeling unwell, 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the affected area immediately with plenty of water and soap.</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irritation or discomfort persists, seek medical attention.</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feeling unwell, 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cautiously with water for several minutes. Remove contact lenses if easy to do, then continue rinsing.</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eye irritation continues or if feeling unwell, 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4266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mouth.</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feeling unwell, seek medical attention.</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induce vomiting.</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8174" y="966322"/>
            <a:ext cx="436020" cy="436020"/>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9708" y="967113"/>
            <a:ext cx="436020" cy="434437"/>
          </a:xfrm>
          <a:prstGeom prst="rect">
            <a:avLst/>
          </a:prstGeom>
        </p:spPr>
      </p:pic>
      <p:sp>
        <p:nvSpPr>
          <p:cNvPr id="8" name="Title 1"/>
          <p:cNvSpPr>
            <a:spLocks noGrp="1"/>
          </p:cNvSpPr>
          <p:nvPr>
            <p:ph type="title" idx="4294967295"/>
          </p:nvPr>
        </p:nvSpPr>
        <p:spPr>
          <a:xfrm>
            <a:off x="366713" y="298450"/>
            <a:ext cx="4592637" cy="360363"/>
          </a:xfrm>
          <a:solidFill>
            <a:srgbClr val="0067A5"/>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600" b="1" dirty="0">
                <a:solidFill>
                  <a:schemeClr val="bg1"/>
                </a:solidFill>
                <a:latin typeface="BIZ UDPゴシック" panose="020B0400000000000000" pitchFamily="50" charset="-128"/>
                <a:ea typeface="BIZ UDPゴシック" panose="020B0400000000000000" pitchFamily="50" charset="-128"/>
              </a:rPr>
              <a:t>Class III Organic Solvents</a:t>
            </a:r>
            <a:endParaRPr lang="en-US" dirty="0"/>
          </a:p>
        </p:txBody>
      </p:sp>
      <p:pic>
        <p:nvPicPr>
          <p:cNvPr id="2" name="図 1" descr="炎">
            <a:extLst>
              <a:ext uri="{FF2B5EF4-FFF2-40B4-BE49-F238E27FC236}">
                <a16:creationId xmlns:a16="http://schemas.microsoft.com/office/drawing/2014/main" id="{82A13F92-177D-9543-EE3A-842D552AB7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7170" y="966097"/>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4672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53</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954028900"/>
              </p:ext>
            </p:extLst>
          </p:nvPr>
        </p:nvGraphicFramePr>
        <p:xfrm>
          <a:off x="366276" y="734647"/>
          <a:ext cx="4595097" cy="6082658"/>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35625">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Solvent naphtha (petroleum), light </a:t>
                      </a:r>
                      <a:r>
                        <a:rPr lang="en-US" altLang="ja-JP" sz="1400" u="none" strike="noStrike" dirty="0" err="1">
                          <a:solidFill>
                            <a:schemeClr val="tx1">
                              <a:lumMod val="95000"/>
                              <a:lumOff val="5000"/>
                            </a:schemeClr>
                          </a:solidFill>
                          <a:effectLst/>
                          <a:latin typeface="MS Gothic" charset="-128"/>
                          <a:ea typeface="MS Gothic" charset="-128"/>
                          <a:cs typeface="MS Gothic" charset="-128"/>
                        </a:rPr>
                        <a:t>arom</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solidFill>
                          <a:effectLst/>
                          <a:latin typeface="MS Gothic" charset="-128"/>
                          <a:ea typeface="MS Gothic" charset="-128"/>
                          <a:cs typeface="MS Gothic" charset="-128"/>
                        </a:rPr>
                        <a:t>Chemical formula: not specified</a:t>
                      </a:r>
                      <a:endParaRPr lang="en-US" altLang="ja-JP" sz="900" u="none" strike="noStrike" baseline="-25000" dirty="0">
                        <a:solidFill>
                          <a:schemeClr val="tx1"/>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RN:64742-95-6</a:t>
                      </a:r>
                      <a:endParaRPr lang="en-US" altLang="ja-JP" sz="7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7A5">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20000"/>
                      </a:srgbClr>
                    </a:solidFill>
                  </a:tcPr>
                </a:tc>
                <a:tc gridSpan="2">
                  <a:txBody>
                    <a:bodyPr/>
                    <a:lstStyle/>
                    <a:p>
                      <a:r>
                        <a:rPr kumimoji="1" lang="en-US" altLang="zh-TW" sz="800" dirty="0">
                          <a:latin typeface="MS Gothic" charset="-128"/>
                          <a:ea typeface="MS Gothic" charset="-128"/>
                          <a:cs typeface="MS Gothic" charset="-128"/>
                        </a:rPr>
                        <a:t>Skin disorders, Respiratory tract disorders</a:t>
                      </a:r>
                      <a:endParaRPr kumimoji="1" lang="zh-TW"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20000"/>
                      </a:srgbClr>
                    </a:solidFill>
                  </a:tcPr>
                </a:tc>
                <a:tc gridSpan="2">
                  <a:txBody>
                    <a:bodyPr/>
                    <a:lstStyle/>
                    <a:p>
                      <a:r>
                        <a:rPr kumimoji="1" lang="en-US" altLang="ja-JP" sz="800" dirty="0">
                          <a:latin typeface="MS Gothic" charset="-128"/>
                          <a:ea typeface="MS Gothic" charset="-128"/>
                          <a:cs typeface="MS Gothic" charset="-128"/>
                        </a:rPr>
                        <a:t>Dermatitis, Pruritus, Skin redness, Headache, Cough, Shortness of breath, Runny nose, Nasal congestion, Nasal/throat pain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away from heat, sparks, open flames and hot surfaces (ignition sources).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containers tightly closed.</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Take measures to prevent static‐electric discharge.</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tools that do not generate sparks.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release to the environment.</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534993">
                <a:tc rowSpan="3">
                  <a:txBody>
                    <a:bodyPr/>
                    <a:lstStyle/>
                    <a:p>
                      <a:pPr algn="ctr"/>
                      <a:r>
                        <a:rPr kumimoji="1" lang="en-US" altLang="ja-JP" sz="750" dirty="0">
                          <a:latin typeface="MS Gothic" charset="-128"/>
                          <a:ea typeface="MS Gothic" charset="-128"/>
                          <a:cs typeface="MS Gothic" charset="-128"/>
                        </a:rPr>
                        <a:t>Required Protective Equipment</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Required where vapor may leak or accumulate (high-exposure risk locations).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Organic vapor respirator(Select suitable type based on work conditions or consult the manufacturer.)</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Measures</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gridSpan="2">
                  <a:txBody>
                    <a:bodyPr/>
                    <a:lstStyle/>
                    <a:p>
                      <a:r>
                        <a:rPr kumimoji="1" lang="en-US" altLang="ja-JP" sz="800" dirty="0">
                          <a:latin typeface="MS Gothic" charset="-128"/>
                          <a:ea typeface="MS Gothic" charset="-128"/>
                          <a:cs typeface="MS Gothic" charset="-128"/>
                        </a:rPr>
                        <a:t>If feeling unwell, 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contaminated clothing before reuse.</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Remove contaminated clothing immediately.</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the affected skin with plenty of water and soap.</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skin irritation occurs, seek medical attention for diagnosis and treatment.</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cautiously with water for several minutes. Remove contact lenses if easy to do, then continue rinsing.</a:t>
                      </a:r>
                      <a:r>
                        <a:rPr kumimoji="1" lang="ja-JP" altLang="en-US" sz="800" dirty="0">
                          <a:latin typeface="MS Gothic" charset="-128"/>
                          <a:ea typeface="MS Gothic" charset="-128"/>
                          <a:cs typeface="MS Gothic" charset="-128"/>
                        </a:rPr>
                        <a:t> </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irritation persists, 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Call a doctor immediately.</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induce vomiting.</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3938" y="1208851"/>
            <a:ext cx="436020" cy="436020"/>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6692" y="1209642"/>
            <a:ext cx="436020" cy="434437"/>
          </a:xfrm>
          <a:prstGeom prst="rect">
            <a:avLst/>
          </a:prstGeom>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7272" y="1209642"/>
            <a:ext cx="436019" cy="434437"/>
          </a:xfrm>
          <a:prstGeom prst="rect">
            <a:avLst/>
          </a:prstGeom>
        </p:spPr>
      </p:pic>
      <p:sp>
        <p:nvSpPr>
          <p:cNvPr id="8" name="Title 1"/>
          <p:cNvSpPr>
            <a:spLocks noGrp="1"/>
          </p:cNvSpPr>
          <p:nvPr>
            <p:ph type="title" idx="4294967295"/>
          </p:nvPr>
        </p:nvSpPr>
        <p:spPr>
          <a:xfrm>
            <a:off x="366713" y="298450"/>
            <a:ext cx="4592637" cy="360363"/>
          </a:xfrm>
          <a:solidFill>
            <a:srgbClr val="0067A5"/>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600" b="1" dirty="0">
                <a:solidFill>
                  <a:schemeClr val="bg1"/>
                </a:solidFill>
                <a:latin typeface="BIZ UDPゴシック" panose="020B0400000000000000" pitchFamily="50" charset="-128"/>
                <a:ea typeface="BIZ UDPゴシック" panose="020B0400000000000000" pitchFamily="50" charset="-128"/>
              </a:rPr>
              <a:t>Class III Organic Solvents</a:t>
            </a:r>
            <a:endParaRPr lang="en-US" dirty="0"/>
          </a:p>
        </p:txBody>
      </p:sp>
      <p:pic>
        <p:nvPicPr>
          <p:cNvPr id="2" name="図 1" descr="炎">
            <a:extLst>
              <a:ext uri="{FF2B5EF4-FFF2-40B4-BE49-F238E27FC236}">
                <a16:creationId xmlns:a16="http://schemas.microsoft.com/office/drawing/2014/main" id="{6123A7B6-DDBB-F1CF-D173-8F29F72CD2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6694" y="1208626"/>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6979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54</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149558078"/>
              </p:ext>
            </p:extLst>
          </p:nvPr>
        </p:nvGraphicFramePr>
        <p:xfrm>
          <a:off x="366276" y="734647"/>
          <a:ext cx="4595097" cy="6298138"/>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719249">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Petroleum Benzine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solidFill>
                          <a:effectLst/>
                          <a:latin typeface="MS Gothic" charset="-128"/>
                          <a:ea typeface="MS Gothic" charset="-128"/>
                          <a:cs typeface="MS Gothic" charset="-128"/>
                        </a:rPr>
                        <a:t>Chemical formula: not specified</a:t>
                      </a:r>
                      <a:endParaRPr lang="en-US" altLang="ja-JP" sz="900" u="none" strike="noStrike" baseline="-25000" dirty="0">
                        <a:solidFill>
                          <a:schemeClr val="tx1"/>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RN:8032-32-4</a:t>
                      </a:r>
                      <a:endParaRPr lang="en-US" altLang="ja-JP" sz="7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7A5">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20000"/>
                      </a:srgbClr>
                    </a:solidFill>
                  </a:tcPr>
                </a:tc>
                <a:tc gridSpan="2">
                  <a:txBody>
                    <a:bodyPr/>
                    <a:lstStyle/>
                    <a:p>
                      <a:r>
                        <a:rPr kumimoji="1" lang="en-US" altLang="ja-JP" sz="800" dirty="0">
                          <a:latin typeface="MS Gothic" charset="-128"/>
                          <a:ea typeface="MS Gothic" charset="-128"/>
                          <a:cs typeface="MS Gothic" charset="-128"/>
                        </a:rPr>
                        <a:t>Anterior eye disorders, Skin disorders, Central nervous system disorders, Peripheral nervous system disorders</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20000"/>
                      </a:srgbClr>
                    </a:solidFill>
                  </a:tcPr>
                </a:tc>
                <a:tc gridSpan="2">
                  <a:txBody>
                    <a:bodyPr/>
                    <a:lstStyle/>
                    <a:p>
                      <a:r>
                        <a:rPr kumimoji="1" lang="en-US" altLang="ja-JP" sz="800" dirty="0">
                          <a:latin typeface="MS Gothic" charset="-128"/>
                          <a:ea typeface="MS Gothic" charset="-128"/>
                          <a:cs typeface="MS Gothic" charset="-128"/>
                        </a:rPr>
                        <a:t>Sensory disturbances of the limbs, Motor dysfunction of the limbs, Eye pain, Tearing, Conjunctival redness, Dermatitis, Pruritus(Itching), Skin redness, Headache, Head heaviness, Dizziness, Drowsiness, Vomiting, General fatigue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1049261">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away from heat, sparks, open flames and hot surfaces.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container tightly closed.</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Take precautions against static-electric discharge.</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non-sparking tools.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the work area.</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only outdoors or in a well-ventilated location.</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inhalation of dust or vapors.</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594048">
                <a:tc rowSpan="3">
                  <a:txBody>
                    <a:bodyPr/>
                    <a:lstStyle/>
                    <a:p>
                      <a:pPr algn="ctr"/>
                      <a:r>
                        <a:rPr kumimoji="1" lang="en-US" altLang="ja-JP" sz="750" dirty="0">
                          <a:latin typeface="MS Gothic" charset="-128"/>
                          <a:ea typeface="MS Gothic" charset="-128"/>
                          <a:cs typeface="MS Gothic" charset="-128"/>
                        </a:rPr>
                        <a:t>Required Protective Equipment</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solidFill>
                            <a:schemeClr val="tx1"/>
                          </a:solidFill>
                          <a:latin typeface="MS Gothic" charset="-128"/>
                          <a:ea typeface="MS Gothic" charset="-128"/>
                          <a:cs typeface="MS Gothic" charset="-128"/>
                        </a:rPr>
                        <a:t>【Glove permeation data (Ministry of Health, </a:t>
                      </a:r>
                      <a:r>
                        <a:rPr kumimoji="1" lang="en-US" altLang="ja-JP" sz="800" dirty="0" err="1">
                          <a:solidFill>
                            <a:schemeClr val="tx1"/>
                          </a:solidFill>
                          <a:latin typeface="MS Gothic" charset="-128"/>
                          <a:ea typeface="MS Gothic" charset="-128"/>
                          <a:cs typeface="MS Gothic" charset="-128"/>
                        </a:rPr>
                        <a:t>Labour</a:t>
                      </a:r>
                      <a:r>
                        <a:rPr kumimoji="1" lang="en-US" altLang="ja-JP" sz="800" dirty="0">
                          <a:solidFill>
                            <a:schemeClr val="tx1"/>
                          </a:solidFill>
                          <a:latin typeface="MS Gothic" charset="-128"/>
                          <a:ea typeface="MS Gothic" charset="-128"/>
                          <a:cs typeface="MS Gothic" charset="-128"/>
                        </a:rPr>
                        <a:t> and Welfare)】 </a:t>
                      </a:r>
                    </a:p>
                    <a:p>
                      <a:r>
                        <a:rPr kumimoji="1" lang="en-US" altLang="ja-JP" sz="800" dirty="0">
                          <a:solidFill>
                            <a:schemeClr val="tx1"/>
                          </a:solidFill>
                          <a:latin typeface="MS Gothic" charset="-128"/>
                          <a:ea typeface="MS Gothic" charset="-128"/>
                          <a:cs typeface="MS Gothic" charset="-128"/>
                        </a:rPr>
                        <a:t>   Nitrile △, Latex ×, Chloroprene △, Neoprene ◎</a:t>
                      </a:r>
                    </a:p>
                    <a:p>
                      <a:r>
                        <a:rPr kumimoji="1" lang="en-US" altLang="ja-JP" sz="800" dirty="0">
                          <a:solidFill>
                            <a:schemeClr val="tx1"/>
                          </a:solidFill>
                          <a:latin typeface="MS Gothic" charset="-128"/>
                          <a:ea typeface="MS Gothic" charset="-128"/>
                          <a:cs typeface="MS Gothic" charset="-128"/>
                        </a:rPr>
                        <a:t> (◎ &gt;240 min, ○ 60–240 min, △ 10–60 min, × &lt;10 min)</a:t>
                      </a:r>
                      <a:endParaRPr kumimoji="1" lang="en-US" altLang="ja-JP"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Required where vapor may leak or accumulate (high-exposure risk locations).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Organic vapor respirator(Select suitable type based on work conditions or consult the manufacturer.)</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Measures</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feeling unwell, contact a physician.</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to fresh air and rest in a comfortable breathing position.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Immediately remove all contaminated clothing.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skin with running water or shower; wash with plenty of water and soap.</a:t>
                      </a:r>
                      <a:r>
                        <a:rPr kumimoji="1" lang="ja-JP" altLang="en-US" sz="800" dirty="0">
                          <a:latin typeface="MS Gothic" charset="-128"/>
                          <a:ea typeface="MS Gothic" charset="-128"/>
                          <a:cs typeface="MS Gothic" charset="-128"/>
                        </a:rPr>
                        <a:t> </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contaminated clothing before reuse.</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 Seek medical attention if irritation occurs.</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cautiously with water for several minutes. Remove contact lenses if easy to do, then continue rinsing. </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eye irritation persists, 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Immediately contact a physician.</a:t>
                      </a:r>
                      <a:r>
                        <a:rPr kumimoji="1" lang="ja-JP" altLang="en-US" sz="800" dirty="0">
                          <a:latin typeface="MS Gothic" charset="-128"/>
                          <a:ea typeface="MS Gothic" charset="-128"/>
                          <a:cs typeface="MS Gothic" charset="-128"/>
                        </a:rPr>
                        <a:t> </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induce vomiting.</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0431" y="969228"/>
            <a:ext cx="436020" cy="436020"/>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4665" y="970019"/>
            <a:ext cx="436020" cy="434437"/>
          </a:xfrm>
          <a:prstGeom prst="rect">
            <a:avLst/>
          </a:prstGeom>
        </p:spPr>
      </p:pic>
      <p:sp>
        <p:nvSpPr>
          <p:cNvPr id="8" name="Title 1"/>
          <p:cNvSpPr>
            <a:spLocks noGrp="1"/>
          </p:cNvSpPr>
          <p:nvPr>
            <p:ph type="title" idx="4294967295"/>
          </p:nvPr>
        </p:nvSpPr>
        <p:spPr>
          <a:xfrm>
            <a:off x="366713" y="298450"/>
            <a:ext cx="4592637" cy="360363"/>
          </a:xfrm>
          <a:solidFill>
            <a:srgbClr val="0067A5"/>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600" b="1" dirty="0">
                <a:solidFill>
                  <a:schemeClr val="bg1"/>
                </a:solidFill>
                <a:latin typeface="BIZ UDPゴシック" panose="020B0400000000000000" pitchFamily="50" charset="-128"/>
                <a:ea typeface="BIZ UDPゴシック" panose="020B0400000000000000" pitchFamily="50" charset="-128"/>
              </a:rPr>
              <a:t>Class III Organic Solvents</a:t>
            </a:r>
            <a:endParaRPr lang="en-US" dirty="0"/>
          </a:p>
        </p:txBody>
      </p:sp>
      <p:pic>
        <p:nvPicPr>
          <p:cNvPr id="2" name="図 1" descr="炎">
            <a:extLst>
              <a:ext uri="{FF2B5EF4-FFF2-40B4-BE49-F238E27FC236}">
                <a16:creationId xmlns:a16="http://schemas.microsoft.com/office/drawing/2014/main" id="{20D05EC9-6095-7A36-7588-F92ABFBDD4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4667" y="969003"/>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6095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55</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970912250"/>
              </p:ext>
            </p:extLst>
          </p:nvPr>
        </p:nvGraphicFramePr>
        <p:xfrm>
          <a:off x="366276" y="734647"/>
          <a:ext cx="4595097" cy="6409373"/>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213249">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Turpentine oil</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solidFill>
                          <a:effectLst/>
                          <a:latin typeface="MS Gothic" charset="-128"/>
                          <a:ea typeface="MS Gothic" charset="-128"/>
                          <a:cs typeface="MS Gothic" charset="-128"/>
                        </a:rPr>
                        <a:t>Chemical formula: not specified</a:t>
                      </a:r>
                      <a:endParaRPr lang="en-US" altLang="ja-JP" sz="900" u="none" strike="noStrike" baseline="-25000" dirty="0">
                        <a:solidFill>
                          <a:schemeClr val="tx1"/>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RN:8006-64-2</a:t>
                      </a:r>
                      <a:endParaRPr lang="en-US" altLang="ja-JP" sz="7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7A5">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20000"/>
                      </a:srgbClr>
                    </a:solidFill>
                  </a:tcPr>
                </a:tc>
                <a:tc gridSpan="2">
                  <a:txBody>
                    <a:bodyPr/>
                    <a:lstStyle/>
                    <a:p>
                      <a:r>
                        <a:rPr kumimoji="1" lang="en-US" altLang="zh-TW" sz="800" dirty="0">
                          <a:latin typeface="MS Gothic" charset="-128"/>
                          <a:ea typeface="MS Gothic" charset="-128"/>
                          <a:cs typeface="MS Gothic" charset="-128"/>
                        </a:rPr>
                        <a:t>Anterior eye disorders, Skin disorders, Skin sensitization, Central nervous system disorders, Respiratory tract disorders, Kidney disorders, Hematologic (blood) disorders, Urinary system disorders</a:t>
                      </a:r>
                      <a:endParaRPr kumimoji="1" lang="zh-TW"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1076436">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20000"/>
                      </a:srgbClr>
                    </a:solidFill>
                  </a:tcPr>
                </a:tc>
                <a:tc gridSpan="2">
                  <a:txBody>
                    <a:bodyPr/>
                    <a:lstStyle/>
                    <a:p>
                      <a:r>
                        <a:rPr kumimoji="1" lang="en-US" altLang="ja-JP" sz="800" dirty="0">
                          <a:latin typeface="MS Gothic" charset="-128"/>
                          <a:ea typeface="MS Gothic" charset="-128"/>
                          <a:cs typeface="MS Gothic" charset="-128"/>
                        </a:rPr>
                        <a:t>Eye pain, Tearing, Conjunctival redness, Dermatitis, Pruritus(Itching), Skin redness, Eczema, Urticaria, Hives, Headache, Head heaviness, Dizziness, Drowsiness, Vomiting, General fatigue, Cough, Shortness of breath, Runny nose, Nasal congestion, Nasal/throat pain, Blood in urine, increased or decreased urine output, edema, Polyuria, Oliguria, Edema, Urinary frequency, Dysuria, Lower abdominal pain, Sensation of residual urine, Facial pallor, Rapid heartbeat(Palpitations), Unsteadiness</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1161780">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away from heat, sparks, open flames and hot surfaces.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the container tightly closed.</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tools that do not generate sparks.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Take precautions against static‐electric discharge.</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inhaling vapors or dust.</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the work area.</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only outdoors or in a well-ventilated location.</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remove contaminated work clothing from the work area.</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485124">
                <a:tc rowSpan="3">
                  <a:txBody>
                    <a:bodyPr/>
                    <a:lstStyle/>
                    <a:p>
                      <a:pPr algn="ctr"/>
                      <a:r>
                        <a:rPr kumimoji="1" lang="en-US" altLang="ja-JP" sz="750" dirty="0">
                          <a:latin typeface="MS Gothic" charset="-128"/>
                          <a:ea typeface="MS Gothic" charset="-128"/>
                          <a:cs typeface="MS Gothic" charset="-128"/>
                        </a:rPr>
                        <a:t>Required Protective Equipment</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solidFill>
                            <a:schemeClr val="tx1"/>
                          </a:solidFill>
                          <a:latin typeface="MS Gothic" charset="-128"/>
                          <a:ea typeface="MS Gothic" charset="-128"/>
                          <a:cs typeface="MS Gothic" charset="-128"/>
                        </a:rPr>
                        <a:t>【Glove permeation data (Ministry of Health, </a:t>
                      </a:r>
                      <a:r>
                        <a:rPr kumimoji="1" lang="en-US" altLang="ja-JP" sz="800" dirty="0" err="1">
                          <a:solidFill>
                            <a:schemeClr val="tx1"/>
                          </a:solidFill>
                          <a:latin typeface="MS Gothic" charset="-128"/>
                          <a:ea typeface="MS Gothic" charset="-128"/>
                          <a:cs typeface="MS Gothic" charset="-128"/>
                        </a:rPr>
                        <a:t>Labour</a:t>
                      </a:r>
                      <a:r>
                        <a:rPr kumimoji="1" lang="en-US" altLang="ja-JP" sz="800" dirty="0">
                          <a:solidFill>
                            <a:schemeClr val="tx1"/>
                          </a:solidFill>
                          <a:latin typeface="MS Gothic" charset="-128"/>
                          <a:ea typeface="MS Gothic" charset="-128"/>
                          <a:cs typeface="MS Gothic" charset="-128"/>
                        </a:rPr>
                        <a:t> and Welfare)】 </a:t>
                      </a:r>
                    </a:p>
                    <a:p>
                      <a:r>
                        <a:rPr kumimoji="1" lang="en-US" altLang="ja-JP" sz="800" dirty="0">
                          <a:solidFill>
                            <a:schemeClr val="tx1"/>
                          </a:solidFill>
                          <a:latin typeface="MS Gothic" charset="-128"/>
                          <a:ea typeface="MS Gothic" charset="-128"/>
                          <a:cs typeface="MS Gothic" charset="-128"/>
                        </a:rPr>
                        <a:t>   Nitrile △, Latex ×, Chloroprene ×, Neoprene ○</a:t>
                      </a:r>
                    </a:p>
                    <a:p>
                      <a:r>
                        <a:rPr kumimoji="1" lang="en-US" altLang="ja-JP" sz="800" dirty="0">
                          <a:solidFill>
                            <a:schemeClr val="tx1"/>
                          </a:solidFill>
                          <a:latin typeface="MS Gothic" charset="-128"/>
                          <a:ea typeface="MS Gothic" charset="-128"/>
                          <a:cs typeface="MS Gothic" charset="-128"/>
                        </a:rPr>
                        <a:t> (◎ &gt;240 min, ○ 60–240 min, △ 10–60 min, × &lt;10 min)</a:t>
                      </a:r>
                      <a:endParaRPr kumimoji="1" lang="en-US" altLang="ja-JP"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Required where vapor may leak or accumulate (high-exposure risk locations).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Organic vapor respirator(Select suitable type based on work conditions or consult the manufacturer.)</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74904">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Measures</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to fresh air and keep at rest in a position comfortable for breathing.</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374904">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Immediately remove all contaminated clothing.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affected skin thoroughly with water or shower.</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irritation or rash develops, 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484632">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cautiously with water for several minutes. Remove contact lenses if easy to do, then continue rinsing.</a:t>
                      </a:r>
                      <a:r>
                        <a:rPr kumimoji="1" lang="ja-JP" altLang="en-US" sz="800" dirty="0">
                          <a:latin typeface="MS Gothic" charset="-128"/>
                          <a:ea typeface="MS Gothic" charset="-128"/>
                          <a:cs typeface="MS Gothic" charset="-128"/>
                        </a:rPr>
                        <a:t> </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eye irritation persists, 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213852">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induce vomiting.</a:t>
                      </a:r>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Give one to two cups of water to drink.</a:t>
                      </a:r>
                      <a:r>
                        <a:rPr kumimoji="1" lang="ja-JP" altLang="en-US" sz="800" dirty="0">
                          <a:latin typeface="MS Gothic" charset="-128"/>
                          <a:ea typeface="MS Gothic" charset="-128"/>
                          <a:cs typeface="MS Gothic" charset="-128"/>
                        </a:rPr>
                        <a:t> </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 immediately.</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5313" y="874091"/>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0067A5"/>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600" b="1" dirty="0">
                <a:solidFill>
                  <a:schemeClr val="bg1"/>
                </a:solidFill>
                <a:latin typeface="BIZ UDPゴシック" panose="020B0400000000000000" pitchFamily="50" charset="-128"/>
                <a:ea typeface="BIZ UDPゴシック" panose="020B0400000000000000" pitchFamily="50" charset="-128"/>
              </a:rPr>
              <a:t>Class III Organic Solvents</a:t>
            </a:r>
            <a:endParaRPr lang="en-US" dirty="0"/>
          </a:p>
        </p:txBody>
      </p:sp>
      <p:pic>
        <p:nvPicPr>
          <p:cNvPr id="2" name="図 1" descr="炎">
            <a:extLst>
              <a:ext uri="{FF2B5EF4-FFF2-40B4-BE49-F238E27FC236}">
                <a16:creationId xmlns:a16="http://schemas.microsoft.com/office/drawing/2014/main" id="{DBC64B81-C2D1-36D2-5F11-3F30CD35F2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4309" y="873866"/>
            <a:ext cx="428625" cy="4286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skull">
            <a:extLst>
              <a:ext uri="{FF2B5EF4-FFF2-40B4-BE49-F238E27FC236}">
                <a16:creationId xmlns:a16="http://schemas.microsoft.com/office/drawing/2014/main" id="{85F0DDA1-AC00-7041-D953-9796D623510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9654" y="873719"/>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83152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56</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714679860"/>
              </p:ext>
            </p:extLst>
          </p:nvPr>
        </p:nvGraphicFramePr>
        <p:xfrm>
          <a:off x="366276" y="734647"/>
          <a:ext cx="4595097" cy="6347987"/>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545513">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Mineral spirit</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solidFill>
                          <a:effectLst/>
                          <a:latin typeface="MS Gothic" charset="-128"/>
                          <a:ea typeface="MS Gothic" charset="-128"/>
                          <a:cs typeface="MS Gothic" charset="-128"/>
                        </a:rPr>
                        <a:t>Chemical formula: not specified</a:t>
                      </a:r>
                      <a:endParaRPr lang="en-US" altLang="ja-JP" sz="900" u="none" strike="noStrike" baseline="-25000" dirty="0">
                        <a:solidFill>
                          <a:schemeClr val="tx1"/>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RN:64742-47-8</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8052-41-3</a:t>
                      </a:r>
                      <a:endParaRPr lang="en-US" altLang="ja-JP" sz="7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7A5">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20000"/>
                      </a:srgbClr>
                    </a:solidFill>
                  </a:tcPr>
                </a:tc>
                <a:tc gridSpan="2">
                  <a:txBody>
                    <a:bodyPr/>
                    <a:lstStyle/>
                    <a:p>
                      <a:r>
                        <a:rPr kumimoji="1" lang="en-US" altLang="ja-JP" sz="800" dirty="0">
                          <a:latin typeface="MS Gothic" charset="-128"/>
                          <a:ea typeface="MS Gothic" charset="-128"/>
                          <a:cs typeface="MS Gothic" charset="-128"/>
                        </a:rPr>
                        <a:t>Skin disorders, Central nervous system disorders, Respiratory tract disorders, Liver disorders, Testicular disorders</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20000"/>
                      </a:srgbClr>
                    </a:solidFill>
                  </a:tcPr>
                </a:tc>
                <a:tc gridSpan="2">
                  <a:txBody>
                    <a:bodyPr/>
                    <a:lstStyle/>
                    <a:p>
                      <a:r>
                        <a:rPr kumimoji="1" lang="en-US" altLang="ja-JP" sz="800" dirty="0">
                          <a:latin typeface="MS Gothic" charset="-128"/>
                          <a:ea typeface="MS Gothic" charset="-128"/>
                          <a:cs typeface="MS Gothic" charset="-128"/>
                        </a:rPr>
                        <a:t>Dermatitis, Pruritus(Itching), Skin redness, Headache, Head heaviness, Dizziness, Drowsiness, Vomiting, General fatigue, Cough, Shortness of breath, Runny nose, Nasal congestion, Nasal/throat pain, Easy fatigability, Jaundice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996233">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away from heat, sparks, open flames and hot surfaces.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Take measures to prevent static-electric discharge.</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non-sparking tools.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inhalation of dust or vapors.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only outdoors or in a well-ventilated area.</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container tightly closed.</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release to the environment.</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611193">
                <a:tc rowSpan="3">
                  <a:txBody>
                    <a:bodyPr/>
                    <a:lstStyle/>
                    <a:p>
                      <a:pPr algn="ctr"/>
                      <a:r>
                        <a:rPr kumimoji="1" lang="en-US" altLang="ja-JP" sz="750" dirty="0">
                          <a:latin typeface="MS Gothic" charset="-128"/>
                          <a:ea typeface="MS Gothic" charset="-128"/>
                          <a:cs typeface="MS Gothic" charset="-128"/>
                        </a:rPr>
                        <a:t>Required Protective Equipment</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solidFill>
                            <a:schemeClr val="tx1"/>
                          </a:solidFill>
                          <a:latin typeface="MS Gothic" charset="-128"/>
                          <a:ea typeface="MS Gothic" charset="-128"/>
                          <a:cs typeface="MS Gothic" charset="-128"/>
                        </a:rPr>
                        <a:t>【Glove permeation data (Ministry of Health, </a:t>
                      </a:r>
                      <a:r>
                        <a:rPr kumimoji="1" lang="en-US" altLang="ja-JP" sz="800" dirty="0" err="1">
                          <a:solidFill>
                            <a:schemeClr val="tx1"/>
                          </a:solidFill>
                          <a:latin typeface="MS Gothic" charset="-128"/>
                          <a:ea typeface="MS Gothic" charset="-128"/>
                          <a:cs typeface="MS Gothic" charset="-128"/>
                        </a:rPr>
                        <a:t>Labour</a:t>
                      </a:r>
                      <a:r>
                        <a:rPr kumimoji="1" lang="en-US" altLang="ja-JP" sz="800" dirty="0">
                          <a:solidFill>
                            <a:schemeClr val="tx1"/>
                          </a:solidFill>
                          <a:latin typeface="MS Gothic" charset="-128"/>
                          <a:ea typeface="MS Gothic" charset="-128"/>
                          <a:cs typeface="MS Gothic" charset="-128"/>
                        </a:rPr>
                        <a:t> and Welfare)】 </a:t>
                      </a:r>
                    </a:p>
                    <a:p>
                      <a:r>
                        <a:rPr kumimoji="1" lang="en-US" altLang="ja-JP" sz="800" dirty="0">
                          <a:solidFill>
                            <a:schemeClr val="tx1"/>
                          </a:solidFill>
                          <a:latin typeface="MS Gothic" charset="-128"/>
                          <a:ea typeface="MS Gothic" charset="-128"/>
                          <a:cs typeface="MS Gothic" charset="-128"/>
                        </a:rPr>
                        <a:t>   Nitrile △, Latex ×, Chloroprene △, Neoprene ○</a:t>
                      </a:r>
                    </a:p>
                    <a:p>
                      <a:r>
                        <a:rPr kumimoji="1" lang="en-US" altLang="ja-JP" sz="800" dirty="0">
                          <a:solidFill>
                            <a:schemeClr val="tx1"/>
                          </a:solidFill>
                          <a:latin typeface="MS Gothic" charset="-128"/>
                          <a:ea typeface="MS Gothic" charset="-128"/>
                          <a:cs typeface="MS Gothic" charset="-128"/>
                        </a:rPr>
                        <a:t> (◎ &gt;240 min, ○ 60–240 min, △ 10–60 min, × &lt;10 min)</a:t>
                      </a:r>
                      <a:endParaRPr kumimoji="1" lang="en-US" altLang="ja-JP"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Required where vapor may leak or accumulate (high-exposure risk locations).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Organic vapor respirator(Select suitable type based on work conditions or consult the manufacturer.)</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Measures</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the affected person to fresh air and have them rest in a comfortable position for breathing. </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they feel unwell, 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814342">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Remove contaminated clothing.</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the affected skin promptly with plenty of water and soap.</a:t>
                      </a:r>
                      <a:r>
                        <a:rPr kumimoji="1" lang="ja-JP" altLang="en-US" sz="800" dirty="0">
                          <a:latin typeface="MS Gothic" charset="-128"/>
                          <a:ea typeface="MS Gothic" charset="-128"/>
                          <a:cs typeface="MS Gothic" charset="-128"/>
                        </a:rPr>
                        <a:t> </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irritation occurs or the person feels unwell, seek medical attention.</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Launder contaminated clothing before reuse.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518767">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cautiously with water for several minutes.</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irritation persists or the person feels unwell, 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425768">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induce vomiting.</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mouth.</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feeling unwell, 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8173" y="965306"/>
            <a:ext cx="436020" cy="436020"/>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8647" y="966097"/>
            <a:ext cx="436020" cy="434437"/>
          </a:xfrm>
          <a:prstGeom prst="rect">
            <a:avLst/>
          </a:prstGeom>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9707" y="966097"/>
            <a:ext cx="436019" cy="434437"/>
          </a:xfrm>
          <a:prstGeom prst="rect">
            <a:avLst/>
          </a:prstGeom>
        </p:spPr>
      </p:pic>
      <p:sp>
        <p:nvSpPr>
          <p:cNvPr id="8" name="Title 1"/>
          <p:cNvSpPr>
            <a:spLocks noGrp="1"/>
          </p:cNvSpPr>
          <p:nvPr>
            <p:ph type="title" idx="4294967295"/>
          </p:nvPr>
        </p:nvSpPr>
        <p:spPr>
          <a:xfrm>
            <a:off x="366713" y="298450"/>
            <a:ext cx="4592637" cy="360363"/>
          </a:xfrm>
          <a:solidFill>
            <a:srgbClr val="0067A5"/>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600" b="1" dirty="0">
                <a:solidFill>
                  <a:schemeClr val="bg1"/>
                </a:solidFill>
                <a:latin typeface="BIZ UDPゴシック" panose="020B0400000000000000" pitchFamily="50" charset="-128"/>
                <a:ea typeface="BIZ UDPゴシック" panose="020B0400000000000000" pitchFamily="50" charset="-128"/>
              </a:rPr>
              <a:t>Class III Organic Solvents</a:t>
            </a:r>
            <a:endParaRPr lang="en-US" dirty="0"/>
          </a:p>
        </p:txBody>
      </p:sp>
      <p:pic>
        <p:nvPicPr>
          <p:cNvPr id="11" name="図 10" descr="炎">
            <a:extLst>
              <a:ext uri="{FF2B5EF4-FFF2-40B4-BE49-F238E27FC236}">
                <a16:creationId xmlns:a16="http://schemas.microsoft.com/office/drawing/2014/main" id="{71B42AF5-466A-53D0-160B-ABC3DE7AFBE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0449" y="965081"/>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5171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57</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498412471"/>
              </p:ext>
            </p:extLst>
          </p:nvPr>
        </p:nvGraphicFramePr>
        <p:xfrm>
          <a:off x="366276" y="734647"/>
          <a:ext cx="4595097" cy="6074921"/>
        </p:xfrm>
        <a:graphic>
          <a:graphicData uri="http://schemas.openxmlformats.org/drawingml/2006/table">
            <a:tbl>
              <a:tblPr firstRow="1" bandRow="1">
                <a:tableStyleId>{2D5ABB26-0587-4C30-8999-92F81FD0307C}</a:tableStyleId>
              </a:tblPr>
              <a:tblGrid>
                <a:gridCol w="593844">
                  <a:extLst>
                    <a:ext uri="{9D8B030D-6E8A-4147-A177-3AD203B41FA5}">
                      <a16:colId xmlns:a16="http://schemas.microsoft.com/office/drawing/2014/main" val="20000"/>
                    </a:ext>
                  </a:extLst>
                </a:gridCol>
                <a:gridCol w="580445">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746681">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α-Naphthylamine and its salts</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C₁₀H₆NH₂</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RN:134-32-7,552-46-5,etc.</a:t>
                      </a:r>
                      <a:endParaRPr kumimoji="1" lang="en-US" altLang="ja-JP" sz="700" b="0" u="none" strike="noStrike" kern="1200"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zh-TW" sz="800" dirty="0">
                          <a:latin typeface="MS Gothic" charset="-128"/>
                          <a:ea typeface="MS Gothic" charset="-128"/>
                          <a:cs typeface="MS Gothic" charset="-128"/>
                        </a:rPr>
                        <a:t>Anterior eye disorders, Skin disorders, Hematopoietic(blood) disorders, Urinary system disorders, Urinary tract tumors</a:t>
                      </a:r>
                      <a:endParaRPr kumimoji="1" lang="zh-TW"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Eye pain, Tearing, Conjunctival redness, Dermatitis, Pruritus(Itching), Skin redness, Facial pallor, Palpitations(Tachycardia)</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Headache, Nausea,</a:t>
                      </a:r>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Impaired consciousness, Cyanosis, Dizziness, Unsteadiness,</a:t>
                      </a:r>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Hematuria, Polyuria, Oliguria, Edema, Frequent urination, Dysuria, Discomfort during urination, Discomfort during urination, Sensation of residual urine, General fatigue, Weight loss</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694880">
                <a:tc>
                  <a:txBody>
                    <a:bodyPr/>
                    <a:lstStyle/>
                    <a:p>
                      <a:pPr algn="ctr"/>
                      <a:r>
                        <a:rPr kumimoji="1" lang="en-US" altLang="ja-JP" sz="750" dirty="0">
                          <a:latin typeface="MS Gothic" charset="-128"/>
                          <a:ea typeface="MS Gothic" charset="-128"/>
                          <a:cs typeface="MS Gothic" charset="-128"/>
                        </a:rPr>
                        <a:t>Handling Precautions</a:t>
                      </a:r>
                    </a:p>
                    <a:p>
                      <a:pPr algn="ctr"/>
                      <a:r>
                        <a:rPr kumimoji="1" lang="en-US" altLang="ja-JP" sz="600" dirty="0">
                          <a:latin typeface="MS Gothic" charset="-128"/>
                          <a:ea typeface="MS Gothic" charset="-128"/>
                          <a:cs typeface="MS Gothic" charset="-128"/>
                        </a:rPr>
                        <a:t>(</a:t>
                      </a:r>
                      <a:r>
                        <a:rPr lang="el-GR" altLang="ja-JP" sz="600" u="none" strike="noStrike" dirty="0">
                          <a:solidFill>
                            <a:schemeClr val="tx1">
                              <a:lumMod val="95000"/>
                              <a:lumOff val="5000"/>
                            </a:schemeClr>
                          </a:solidFill>
                          <a:effectLst/>
                          <a:latin typeface="MS Gothic" charset="-128"/>
                          <a:ea typeface="MS Gothic" charset="-128"/>
                          <a:cs typeface="MS Gothic" charset="-128"/>
                        </a:rPr>
                        <a:t>α-</a:t>
                      </a:r>
                      <a:r>
                        <a:rPr lang="en-US" altLang="ja-JP" sz="600" u="none" strike="noStrike" dirty="0">
                          <a:solidFill>
                            <a:schemeClr val="tx1">
                              <a:lumMod val="95000"/>
                              <a:lumOff val="5000"/>
                            </a:schemeClr>
                          </a:solidFill>
                          <a:effectLst/>
                          <a:latin typeface="MS Gothic" charset="-128"/>
                          <a:ea typeface="MS Gothic" charset="-128"/>
                          <a:cs typeface="MS Gothic" charset="-128"/>
                        </a:rPr>
                        <a:t>Naphthylamine)</a:t>
                      </a:r>
                      <a:endParaRPr kumimoji="1" lang="ja-JP" altLang="en-US" sz="6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a:latin typeface="MS Gothic" charset="-128"/>
                          <a:ea typeface="MS Gothic" charset="-128"/>
                          <a:cs typeface="MS Gothic" charset="-128"/>
                        </a:rPr>
                        <a:t>・</a:t>
                      </a:r>
                      <a:r>
                        <a:rPr kumimoji="1" lang="en-US" altLang="ja-JP" sz="800">
                          <a:latin typeface="MS Gothic" charset="-128"/>
                          <a:ea typeface="MS Gothic" charset="-128"/>
                          <a:cs typeface="MS Gothic" charset="-128"/>
                        </a:rPr>
                        <a:t>Avoid inhalation of dust or vapors.</a:t>
                      </a:r>
                    </a:p>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a:latin typeface="MS Gothic" charset="-128"/>
                          <a:ea typeface="MS Gothic" charset="-128"/>
                          <a:cs typeface="MS Gothic" charset="-128"/>
                        </a:rPr>
                        <a:t>・</a:t>
                      </a:r>
                      <a:r>
                        <a:rPr kumimoji="1" lang="en-US" altLang="ja-JP" sz="800">
                          <a:latin typeface="MS Gothic" charset="-128"/>
                          <a:ea typeface="MS Gothic" charset="-128"/>
                          <a:cs typeface="MS Gothic" charset="-128"/>
                        </a:rPr>
                        <a:t>Do not eat, drink or smoke in the work area.</a:t>
                      </a:r>
                    </a:p>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a:latin typeface="MS Gothic" charset="-128"/>
                          <a:ea typeface="MS Gothic" charset="-128"/>
                          <a:cs typeface="MS Gothic" charset="-128"/>
                        </a:rPr>
                        <a:t>・</a:t>
                      </a:r>
                      <a:r>
                        <a:rPr kumimoji="1" lang="en-US" altLang="ja-JP" sz="800">
                          <a:latin typeface="MS Gothic" charset="-128"/>
                          <a:ea typeface="MS Gothic" charset="-128"/>
                          <a:cs typeface="MS Gothic" charset="-128"/>
                        </a:rPr>
                        <a:t>Keep containers tightly closed.</a:t>
                      </a:r>
                    </a:p>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a:latin typeface="MS Gothic" charset="-128"/>
                          <a:ea typeface="MS Gothic" charset="-128"/>
                          <a:cs typeface="MS Gothic" charset="-128"/>
                        </a:rPr>
                        <a:t>・</a:t>
                      </a:r>
                      <a:r>
                        <a:rPr kumimoji="1" lang="en-US" altLang="ja-JP" sz="800">
                          <a:latin typeface="MS Gothic" charset="-128"/>
                          <a:ea typeface="MS Gothic" charset="-128"/>
                          <a:cs typeface="MS Gothic" charset="-128"/>
                        </a:rPr>
                        <a:t>Wash hands thoroughly after handling.</a:t>
                      </a:r>
                    </a:p>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a:latin typeface="MS Gothic" charset="-128"/>
                          <a:ea typeface="MS Gothic" charset="-128"/>
                          <a:cs typeface="MS Gothic" charset="-128"/>
                        </a:rPr>
                        <a:t>・</a:t>
                      </a:r>
                      <a:r>
                        <a:rPr kumimoji="1" lang="en-US" altLang="ja-JP" sz="800">
                          <a:latin typeface="MS Gothic" charset="-128"/>
                          <a:ea typeface="MS Gothic" charset="-128"/>
                          <a:cs typeface="MS Gothic" charset="-128"/>
                        </a:rPr>
                        <a:t>Prevent release to the environment.</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en-US" altLang="ja-JP" sz="750" dirty="0">
                          <a:latin typeface="MS Gothic" charset="-128"/>
                          <a:ea typeface="MS Gothic" charset="-128"/>
                          <a:cs typeface="MS Gothic" charset="-128"/>
                        </a:rPr>
                        <a:t>Required Protective Equipment</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 </a:t>
                      </a:r>
                    </a:p>
                    <a:p>
                      <a:r>
                        <a:rPr kumimoji="1" lang="en-US" altLang="ja-JP" sz="800" dirty="0">
                          <a:latin typeface="MS Gothic" charset="-128"/>
                          <a:ea typeface="MS Gothic" charset="-128"/>
                          <a:cs typeface="MS Gothic" charset="-128"/>
                        </a:rPr>
                        <a:t>   Nitrile </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 Latex </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 Chloroprene </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 Neoprene </a:t>
                      </a:r>
                      <a:r>
                        <a:rPr kumimoji="1" lang="ja-JP" altLang="en-US" sz="800" dirty="0">
                          <a:latin typeface="MS Gothic" charset="-128"/>
                          <a:ea typeface="MS Gothic" charset="-128"/>
                          <a:cs typeface="MS Gothic" charset="-128"/>
                        </a:rPr>
                        <a:t>◎</a:t>
                      </a:r>
                      <a:endParaRPr kumimoji="1" lang="en-US" altLang="ja-JP" sz="800" dirty="0">
                        <a:latin typeface="MS Gothic" charset="-128"/>
                        <a:ea typeface="MS Gothic" charset="-128"/>
                        <a:cs typeface="MS Gothic" charset="-128"/>
                      </a:endParaRPr>
                    </a:p>
                    <a:p>
                      <a:r>
                        <a:rPr kumimoji="1" lang="en-US" altLang="ja-JP" sz="800" dirty="0">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with high dust concentration, such as ‘third control zones,’ or locations where dust is released due to leakage.</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Particulate-filtering(dust) mask(Select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28320">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00" dirty="0">
                          <a:latin typeface="MS Gothic" charset="-128"/>
                          <a:ea typeface="MS Gothic" charset="-128"/>
                          <a:cs typeface="MS Gothic" charset="-128"/>
                        </a:rPr>
                        <a:t>First Aid Measures</a:t>
                      </a:r>
                    </a:p>
                    <a:p>
                      <a:pPr algn="ctr"/>
                      <a:r>
                        <a:rPr kumimoji="1" lang="en-US" altLang="ja-JP" sz="600" dirty="0">
                          <a:latin typeface="MS Gothic" charset="-128"/>
                          <a:ea typeface="MS Gothic" charset="-128"/>
                          <a:cs typeface="MS Gothic" charset="-128"/>
                        </a:rPr>
                        <a:t>(</a:t>
                      </a:r>
                      <a:r>
                        <a:rPr lang="el-GR" altLang="ja-JP" sz="600" u="none" strike="noStrike" dirty="0">
                          <a:solidFill>
                            <a:schemeClr val="tx1">
                              <a:lumMod val="95000"/>
                              <a:lumOff val="5000"/>
                            </a:schemeClr>
                          </a:solidFill>
                          <a:effectLst/>
                          <a:latin typeface="MS Gothic" charset="-128"/>
                          <a:ea typeface="MS Gothic" charset="-128"/>
                          <a:cs typeface="MS Gothic" charset="-128"/>
                        </a:rPr>
                        <a:t>α-</a:t>
                      </a:r>
                      <a:r>
                        <a:rPr lang="en-US" altLang="ja-JP" sz="600" u="none" strike="noStrike" dirty="0">
                          <a:solidFill>
                            <a:schemeClr val="tx1">
                              <a:lumMod val="95000"/>
                              <a:lumOff val="5000"/>
                            </a:schemeClr>
                          </a:solidFill>
                          <a:effectLst/>
                          <a:latin typeface="MS Gothic" charset="-128"/>
                          <a:ea typeface="MS Gothic" charset="-128"/>
                          <a:cs typeface="MS Gothic" charset="-128"/>
                        </a:rPr>
                        <a:t>Naphthylamine)</a:t>
                      </a:r>
                      <a:endParaRPr kumimoji="1" lang="ja-JP" altLang="en-US" sz="6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the person to fresh air; have them rest in a position comfortable for breathing.</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they feel unwell, 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Immediately remove all contaminated clothing.</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the affected skin promptly with plenty of water.</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Gently wash with ample soap and water.</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discomfort persists, seek medical attention.</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Discard contaminated clothing and shoes.</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50116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Remove contact lenses if worn and easy to do, then continue rinsing.</a:t>
                      </a:r>
                      <a:r>
                        <a:rPr kumimoji="1" lang="ja-JP" altLang="en-US" sz="800" dirty="0">
                          <a:latin typeface="MS Gothic" charset="-128"/>
                          <a:ea typeface="MS Gothic" charset="-128"/>
                          <a:cs typeface="MS Gothic" charset="-128"/>
                        </a:rPr>
                        <a:t> </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eyes with water for several minutes, holding eyelids open.</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eye irritation persists, obtain medical advice or treatment.</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Rinse mouth promptly. 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2033" y="945797"/>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400" b="1" dirty="0">
                <a:solidFill>
                  <a:schemeClr val="bg1"/>
                </a:solidFill>
                <a:latin typeface="BIZ UDPゴシック" panose="020B0400000000000000" pitchFamily="50" charset="-128"/>
                <a:ea typeface="BIZ UDPゴシック" panose="020B0400000000000000" pitchFamily="50" charset="-128"/>
              </a:rPr>
              <a:t>Class I Specified Chemical Substances</a:t>
            </a:r>
            <a:endParaRPr lang="en-US" sz="1400" dirty="0"/>
          </a:p>
        </p:txBody>
      </p:sp>
      <p:pic>
        <p:nvPicPr>
          <p:cNvPr id="2" name="Picture 2" descr="skull">
            <a:extLst>
              <a:ext uri="{FF2B5EF4-FFF2-40B4-BE49-F238E27FC236}">
                <a16:creationId xmlns:a16="http://schemas.microsoft.com/office/drawing/2014/main" id="{C87D6370-78FD-28D2-B347-19B8FA4F97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2934" y="945425"/>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89342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58</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073250519"/>
              </p:ext>
            </p:extLst>
          </p:nvPr>
        </p:nvGraphicFramePr>
        <p:xfrm>
          <a:off x="366276" y="734647"/>
          <a:ext cx="4595097" cy="6385481"/>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810689">
                <a:tc gridSpan="4">
                  <a:txBody>
                    <a:bodyPr/>
                    <a:lstStyle/>
                    <a:p>
                      <a:pPr algn="l" fontAlgn="b">
                        <a:lnSpc>
                          <a:spcPct val="150000"/>
                        </a:lnSpc>
                      </a:pPr>
                      <a:r>
                        <a:rPr lang="en-US" altLang="ja-JP" sz="1400" b="0" u="none" strike="noStrike" dirty="0">
                          <a:solidFill>
                            <a:schemeClr val="tx1">
                              <a:lumMod val="95000"/>
                              <a:lumOff val="5000"/>
                            </a:schemeClr>
                          </a:solidFill>
                          <a:effectLst/>
                          <a:latin typeface="MS Gothic" charset="-128"/>
                          <a:ea typeface="MS Gothic" charset="-128"/>
                          <a:cs typeface="MS Gothic" charset="-128"/>
                        </a:rPr>
                        <a:t>Polychlorinated biphenyls (PCB)</a:t>
                      </a:r>
                      <a:br>
                        <a:rPr lang="ja-JP" altLang="en-US" sz="900" b="0" u="none" strike="noStrike" dirty="0">
                          <a:solidFill>
                            <a:schemeClr val="tx1">
                              <a:lumMod val="95000"/>
                              <a:lumOff val="5000"/>
                            </a:schemeClr>
                          </a:solidFill>
                          <a:effectLst/>
                          <a:latin typeface="MS Gothic" charset="-128"/>
                          <a:ea typeface="MS Gothic" charset="-128"/>
                          <a:cs typeface="MS Gothic" charset="-128"/>
                        </a:rPr>
                      </a:br>
                      <a:r>
                        <a:rPr lang="en-US" altLang="ja-JP" sz="900" b="0" u="none" strike="noStrike" dirty="0">
                          <a:solidFill>
                            <a:schemeClr val="tx1">
                              <a:lumMod val="95000"/>
                              <a:lumOff val="5000"/>
                            </a:schemeClr>
                          </a:solidFill>
                          <a:effectLst/>
                          <a:latin typeface="MS Gothic" charset="-128"/>
                          <a:ea typeface="MS Gothic" charset="-128"/>
                          <a:cs typeface="MS Gothic" charset="-128"/>
                        </a:rPr>
                        <a:t>C</a:t>
                      </a:r>
                      <a:r>
                        <a:rPr lang="en-US" altLang="ja-JP" sz="900" b="0" u="none" strike="noStrike" baseline="-25000" dirty="0">
                          <a:solidFill>
                            <a:schemeClr val="tx1">
                              <a:lumMod val="95000"/>
                              <a:lumOff val="5000"/>
                            </a:schemeClr>
                          </a:solidFill>
                          <a:effectLst/>
                          <a:latin typeface="MS Gothic" charset="-128"/>
                          <a:ea typeface="MS Gothic" charset="-128"/>
                          <a:cs typeface="MS Gothic" charset="-128"/>
                        </a:rPr>
                        <a:t>12</a:t>
                      </a:r>
                      <a:r>
                        <a:rPr lang="en-US" altLang="ja-JP" sz="900" b="0" u="none" strike="noStrike" dirty="0">
                          <a:solidFill>
                            <a:schemeClr val="tx1">
                              <a:lumMod val="95000"/>
                              <a:lumOff val="5000"/>
                            </a:schemeClr>
                          </a:solidFill>
                          <a:effectLst/>
                          <a:latin typeface="MS Gothic" charset="-128"/>
                          <a:ea typeface="MS Gothic" charset="-128"/>
                          <a:cs typeface="MS Gothic" charset="-128"/>
                        </a:rPr>
                        <a:t>H</a:t>
                      </a:r>
                      <a:r>
                        <a:rPr lang="en-US" altLang="ja-JP" sz="900" b="0" u="none" strike="noStrike" baseline="-25000" dirty="0">
                          <a:solidFill>
                            <a:schemeClr val="tx1">
                              <a:lumMod val="95000"/>
                              <a:lumOff val="5000"/>
                            </a:schemeClr>
                          </a:solidFill>
                          <a:effectLst/>
                          <a:latin typeface="MS Gothic" charset="-128"/>
                          <a:ea typeface="MS Gothic" charset="-128"/>
                          <a:cs typeface="MS Gothic" charset="-128"/>
                        </a:rPr>
                        <a:t>10</a:t>
                      </a:r>
                      <a:r>
                        <a:rPr lang="en-US" altLang="ja-JP" sz="900" b="0" u="none" strike="noStrike" dirty="0">
                          <a:solidFill>
                            <a:schemeClr val="tx1">
                              <a:lumMod val="95000"/>
                              <a:lumOff val="5000"/>
                            </a:schemeClr>
                          </a:solidFill>
                          <a:effectLst/>
                          <a:latin typeface="MS Gothic" charset="-128"/>
                          <a:ea typeface="MS Gothic" charset="-128"/>
                          <a:cs typeface="MS Gothic" charset="-128"/>
                        </a:rPr>
                        <a:t>-nCl</a:t>
                      </a:r>
                      <a:r>
                        <a:rPr lang="en-US" altLang="ja-JP" sz="900" b="0" u="none" strike="noStrike" baseline="-25000" dirty="0">
                          <a:solidFill>
                            <a:schemeClr val="tx1">
                              <a:lumMod val="95000"/>
                              <a:lumOff val="5000"/>
                            </a:schemeClr>
                          </a:solidFill>
                          <a:effectLst/>
                          <a:latin typeface="MS Gothic" charset="-128"/>
                          <a:ea typeface="MS Gothic" charset="-128"/>
                          <a:cs typeface="MS Gothic" charset="-128"/>
                        </a:rPr>
                        <a:t>n</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RN:1336-36-3,</a:t>
                      </a:r>
                      <a:r>
                        <a:rPr lang="en-US" altLang="ja-JP" sz="700" b="0" i="0" u="none" strike="noStrike" baseline="0" dirty="0">
                          <a:solidFill>
                            <a:schemeClr val="tx1"/>
                          </a:solidFill>
                          <a:effectLst/>
                          <a:latin typeface="MS Gothic" charset="-128"/>
                          <a:ea typeface="MS Gothic" charset="-128"/>
                          <a:cs typeface="MS Gothic" charset="-128"/>
                        </a:rPr>
                        <a:t>11097-69-1,53469-21-9,etc.</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506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Skin disorders(e.g. chloracne), Respiratory tract disorders, Liver disorders, Gastrointestinal disorders, Hematologic(blood) disorders, Immune system disorders, Suspected carcinogenicity, Suspected reproductive toxicity</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662056">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Eye discharge, Conjunctival redness, Nail discoloration and deformity, Dermatitis, Pruritus(Itching), Skin redness, Acne(Pimples), General fatigue, Easy fatigability, Jaundice, Abdominal pain, Diarrhea, Vomiting, Loss of appetite, Facial pallor, Palpitations, Dizziness, Unsteadiness, Weight loss</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990625">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the work area.</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appropriate personal protective equipment and local exhaust or general ventilation to minimize exposure.</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Work only outdoors or in a well-ventilated area.</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inhalation of dust or vapors.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containers tightly closed.</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Prevent release to the environment.</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en-US" altLang="ja-JP" sz="750" dirty="0">
                          <a:latin typeface="MS Gothic" charset="-128"/>
                          <a:ea typeface="MS Gothic" charset="-128"/>
                          <a:cs typeface="MS Gothic" charset="-128"/>
                        </a:rPr>
                        <a:t>Required Protective Equipment</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 </a:t>
                      </a:r>
                    </a:p>
                    <a:p>
                      <a:r>
                        <a:rPr kumimoji="1" lang="en-US" altLang="ja-JP" sz="800" dirty="0">
                          <a:latin typeface="MS Gothic" charset="-128"/>
                          <a:ea typeface="MS Gothic" charset="-128"/>
                          <a:cs typeface="MS Gothic" charset="-128"/>
                        </a:rPr>
                        <a:t>   Nitrile </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 Latex ×, Chloroprene </a:t>
                      </a:r>
                      <a:r>
                        <a:rPr kumimoji="1" lang="ja-JP" altLang="en-US" sz="800" dirty="0">
                          <a:latin typeface="MS Gothic" charset="-128"/>
                          <a:ea typeface="MS Gothic" charset="-128"/>
                          <a:cs typeface="MS Gothic" charset="-128"/>
                        </a:rPr>
                        <a:t>〇</a:t>
                      </a:r>
                      <a:r>
                        <a:rPr kumimoji="1" lang="en-US" altLang="ja-JP" sz="800" dirty="0">
                          <a:latin typeface="MS Gothic" charset="-128"/>
                          <a:ea typeface="MS Gothic" charset="-128"/>
                          <a:cs typeface="MS Gothic" charset="-128"/>
                        </a:rPr>
                        <a:t>, Neoprene </a:t>
                      </a:r>
                      <a:r>
                        <a:rPr kumimoji="1" lang="ja-JP" altLang="en-US" sz="800" dirty="0">
                          <a:latin typeface="MS Gothic" charset="-128"/>
                          <a:ea typeface="MS Gothic" charset="-128"/>
                          <a:cs typeface="MS Gothic" charset="-128"/>
                        </a:rPr>
                        <a:t>〇</a:t>
                      </a:r>
                      <a:endParaRPr kumimoji="1" lang="en-US" altLang="ja-JP" sz="800" dirty="0">
                        <a:latin typeface="MS Gothic" charset="-128"/>
                        <a:ea typeface="MS Gothic" charset="-128"/>
                        <a:cs typeface="MS Gothic" charset="-128"/>
                      </a:endParaRPr>
                    </a:p>
                    <a:p>
                      <a:r>
                        <a:rPr kumimoji="1" lang="en-US" altLang="ja-JP" sz="800" dirty="0">
                          <a:latin typeface="MS Gothic" charset="-128"/>
                          <a:ea typeface="MS Gothic" charset="-128"/>
                          <a:cs typeface="MS Gothic" charset="-128"/>
                        </a:rPr>
                        <a:t> (◎ &gt;240 min, ○ 60–240 min, △ 10–60 min, × &lt;10 min)</a:t>
                      </a:r>
                      <a:r>
                        <a:rPr kumimoji="1" lang="ja-JP" altLang="en-US" sz="800" dirty="0">
                          <a:latin typeface="MS Gothic" charset="-128"/>
                          <a:ea typeface="MS Gothic" charset="-128"/>
                          <a:cs typeface="MS Gothic" charset="-128"/>
                        </a:rPr>
                        <a:t> </a:t>
                      </a:r>
                      <a:endParaRPr kumimoji="1" lang="en-US" altLang="ja-JP"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with high vapor or dust concentrations, such as ‘third control zones,’ or locations where vapors or dust are released due to leakage.</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Use an organic-gas/organic-vapor cartridge respirator with particulate filter (consult the PPE manufacturer for specific models).</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27223">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First Aid Measures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the person to fresh air and have them rest in a comfortable position for breathing.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they feel unwell, summon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41148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Immediately remove all contaminated clothing.</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Gently wash the affected skin with plenty of soap and water.</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feeling unwell, seek medical attention.</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Launder contaminated clothing before reuse.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445008">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Remove contact lenses if easy to do, then continue rinsing.</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eyes cautiously with water for several minutes.</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eye irritation persists, obtain medical advice or treatment.</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2286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Rinse mouth promptly. 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2933" y="1037237"/>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400" b="1" dirty="0">
                <a:solidFill>
                  <a:schemeClr val="bg1"/>
                </a:solidFill>
                <a:latin typeface="BIZ UDPゴシック" panose="020B0400000000000000" pitchFamily="50" charset="-128"/>
                <a:ea typeface="BIZ UDPゴシック" panose="020B0400000000000000" pitchFamily="50" charset="-128"/>
              </a:rPr>
              <a:t>Class I Specified Chemical Substances</a:t>
            </a:r>
            <a:endParaRPr lang="en-US" sz="1400" dirty="0"/>
          </a:p>
        </p:txBody>
      </p:sp>
      <p:pic>
        <p:nvPicPr>
          <p:cNvPr id="2" name="Picture 2" descr="skull">
            <a:extLst>
              <a:ext uri="{FF2B5EF4-FFF2-40B4-BE49-F238E27FC236}">
                <a16:creationId xmlns:a16="http://schemas.microsoft.com/office/drawing/2014/main" id="{C87D6370-78FD-28D2-B347-19B8FA4F97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3834" y="1036865"/>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5">
            <a:extLst>
              <a:ext uri="{FF2B5EF4-FFF2-40B4-BE49-F238E27FC236}">
                <a16:creationId xmlns:a16="http://schemas.microsoft.com/office/drawing/2014/main" id="{684FDCCB-F0D3-3E02-79DF-0CB124D2D4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4467" y="1038028"/>
            <a:ext cx="436019" cy="434437"/>
          </a:xfrm>
          <a:prstGeom prst="rect">
            <a:avLst/>
          </a:prstGeom>
        </p:spPr>
      </p:pic>
    </p:spTree>
    <p:extLst>
      <p:ext uri="{BB962C8B-B14F-4D97-AF65-F5344CB8AC3E}">
        <p14:creationId xmlns:p14="http://schemas.microsoft.com/office/powerpoint/2010/main" val="28441921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59</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945342680"/>
              </p:ext>
            </p:extLst>
          </p:nvPr>
        </p:nvGraphicFramePr>
        <p:xfrm>
          <a:off x="366276" y="734647"/>
          <a:ext cx="4595097" cy="6205866"/>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591233">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o-Tolidine and its salts</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CH₃–C₆H₃(NH₂)₂–CH₃</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RN:119-93-7,612-82-8,etc.</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411972">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Liver disorders, Kidney disorders, Hematologic(blood) disorders, Suspected carcinogenicity</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617352">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Eye pain, Tearing, Conjunctival redness, General fatigue, Easy fatigability, Jaundice, Hematuria, Polyuria, Oliguria, Edema, Facial pallor, Palpitations, Dizziness, Unsteadiness, Shortness of breath, Painful urination, Discomfort during urination, Lower abdominal pain, Sensation of residual urine, Weight loss</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681096">
                <a:tc>
                  <a:txBody>
                    <a:bodyPr/>
                    <a:lstStyle/>
                    <a:p>
                      <a:pPr algn="ctr"/>
                      <a:r>
                        <a:rPr kumimoji="1" lang="en-US" altLang="ja-JP" sz="750" dirty="0">
                          <a:latin typeface="MS Gothic" charset="-128"/>
                          <a:ea typeface="MS Gothic" charset="-128"/>
                          <a:cs typeface="MS Gothic" charset="-128"/>
                        </a:rPr>
                        <a:t>Handling Precautions</a:t>
                      </a:r>
                    </a:p>
                    <a:p>
                      <a:pPr algn="ctr"/>
                      <a:r>
                        <a:rPr kumimoji="1" lang="en-US" altLang="ja-JP" sz="600" dirty="0">
                          <a:latin typeface="MS Gothic" charset="-128"/>
                          <a:ea typeface="MS Gothic" charset="-128"/>
                          <a:cs typeface="MS Gothic" charset="-128"/>
                        </a:rPr>
                        <a:t>(o-Tolidine)</a:t>
                      </a:r>
                      <a:endParaRPr kumimoji="1" lang="ja-JP" altLang="en-US" sz="6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the work area.</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inhalation of dust or vapors.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Prevent release to the environment.</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en-US" altLang="ja-JP" sz="750" dirty="0">
                          <a:latin typeface="MS Gothic" charset="-128"/>
                          <a:ea typeface="MS Gothic" charset="-128"/>
                          <a:cs typeface="MS Gothic" charset="-128"/>
                        </a:rPr>
                        <a:t>Required Protective Equipment</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 </a:t>
                      </a:r>
                    </a:p>
                    <a:p>
                      <a:r>
                        <a:rPr kumimoji="1" lang="en-US" altLang="ja-JP" sz="800" dirty="0">
                          <a:latin typeface="MS Gothic" charset="-128"/>
                          <a:ea typeface="MS Gothic" charset="-128"/>
                          <a:cs typeface="MS Gothic" charset="-128"/>
                        </a:rPr>
                        <a:t>   Nitrile </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 Latex </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 Chloroprene </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 Neoprene </a:t>
                      </a:r>
                      <a:r>
                        <a:rPr kumimoji="1" lang="ja-JP" altLang="en-US" sz="800" dirty="0">
                          <a:latin typeface="MS Gothic" charset="-128"/>
                          <a:ea typeface="MS Gothic" charset="-128"/>
                          <a:cs typeface="MS Gothic" charset="-128"/>
                        </a:rPr>
                        <a:t>◎</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&gt;240 min, ○ 60–240 min, △ 10–60 min, × &lt;10 min)</a:t>
                      </a:r>
                      <a:r>
                        <a:rPr kumimoji="1" lang="ja-JP" altLang="en-US" sz="800" dirty="0">
                          <a:latin typeface="MS Gothic" charset="-128"/>
                          <a:ea typeface="MS Gothic" charset="-128"/>
                          <a:cs typeface="MS Gothic" charset="-128"/>
                        </a:rPr>
                        <a:t> </a:t>
                      </a:r>
                      <a:endParaRPr kumimoji="1" lang="en-US" altLang="ja-JP"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with high dust concentration, such as ‘third control zones,’ or locations where dust is released due to leakage.</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Particulate-filtering(dust) mask(Select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00" dirty="0">
                          <a:latin typeface="MS Gothic" charset="-128"/>
                          <a:ea typeface="MS Gothic" charset="-128"/>
                          <a:cs typeface="MS Gothic" charset="-128"/>
                        </a:rPr>
                        <a:t>First Aid Measures</a:t>
                      </a:r>
                      <a:endParaRPr kumimoji="1" lang="en-US" altLang="ja-JP" sz="750" dirty="0">
                        <a:latin typeface="MS Gothic" charset="-128"/>
                        <a:ea typeface="MS Gothic" charset="-128"/>
                        <a:cs typeface="MS Gothic" charset="-128"/>
                      </a:endParaRPr>
                    </a:p>
                    <a:p>
                      <a:pPr algn="ctr"/>
                      <a:r>
                        <a:rPr kumimoji="1" lang="en-US" altLang="ja-JP" sz="600" dirty="0">
                          <a:latin typeface="MS Gothic" charset="-128"/>
                          <a:ea typeface="MS Gothic" charset="-128"/>
                          <a:cs typeface="MS Gothic" charset="-128"/>
                        </a:rPr>
                        <a:t>(o-Tolidine)</a:t>
                      </a:r>
                      <a:endParaRPr kumimoji="1" lang="ja-JP" altLang="en-US" sz="6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the person to fresh air and have them rest in a position comfortable for breathing.</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Obtain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affected skin promptly with water.</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a:t>
                      </a:r>
                      <a:r>
                        <a:rPr kumimoji="1" lang="ja-JP" altLang="en-US" sz="800" dirty="0">
                          <a:latin typeface="MS Gothic" charset="-128"/>
                          <a:ea typeface="MS Gothic" charset="-128"/>
                          <a:cs typeface="MS Gothic" charset="-128"/>
                        </a:rPr>
                        <a:t> </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Launder contaminated clothing before reuse.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501769">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Remove contact lenses if easy to do, then continue rinsing. </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cautiously with water for several minutes.</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Obtain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Rinse mouth immediately. Obtain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0181" y="874091"/>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400" b="1" dirty="0">
                <a:solidFill>
                  <a:schemeClr val="bg1"/>
                </a:solidFill>
                <a:latin typeface="BIZ UDPゴシック" panose="020B0400000000000000" pitchFamily="50" charset="-128"/>
                <a:ea typeface="BIZ UDPゴシック" panose="020B0400000000000000" pitchFamily="50" charset="-128"/>
              </a:rPr>
              <a:t>Class I Specified Chemical Substances</a:t>
            </a:r>
            <a:endParaRPr lang="en-US" sz="1400" dirty="0"/>
          </a:p>
        </p:txBody>
      </p:sp>
      <p:pic>
        <p:nvPicPr>
          <p:cNvPr id="6" name="図 5">
            <a:extLst>
              <a:ext uri="{FF2B5EF4-FFF2-40B4-BE49-F238E27FC236}">
                <a16:creationId xmlns:a16="http://schemas.microsoft.com/office/drawing/2014/main" id="{684FDCCB-F0D3-3E02-79DF-0CB124D2D4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1715" y="874882"/>
            <a:ext cx="436019" cy="434437"/>
          </a:xfrm>
          <a:prstGeom prst="rect">
            <a:avLst/>
          </a:prstGeom>
        </p:spPr>
      </p:pic>
      <p:pic>
        <p:nvPicPr>
          <p:cNvPr id="7" name="図 6">
            <a:extLst>
              <a:ext uri="{FF2B5EF4-FFF2-40B4-BE49-F238E27FC236}">
                <a16:creationId xmlns:a16="http://schemas.microsoft.com/office/drawing/2014/main" id="{78CB7A02-D600-F23B-9F32-5593D0619B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5895" y="874882"/>
            <a:ext cx="436020" cy="434437"/>
          </a:xfrm>
          <a:prstGeom prst="rect">
            <a:avLst/>
          </a:prstGeom>
        </p:spPr>
      </p:pic>
    </p:spTree>
    <p:extLst>
      <p:ext uri="{BB962C8B-B14F-4D97-AF65-F5344CB8AC3E}">
        <p14:creationId xmlns:p14="http://schemas.microsoft.com/office/powerpoint/2010/main" val="301551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2728281911"/>
              </p:ext>
            </p:extLst>
          </p:nvPr>
        </p:nvGraphicFramePr>
        <p:xfrm>
          <a:off x="366276" y="734647"/>
          <a:ext cx="4595097" cy="6058603"/>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750121">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1,2-Dichloroethylene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err="1">
                          <a:solidFill>
                            <a:schemeClr val="tx1">
                              <a:lumMod val="95000"/>
                              <a:lumOff val="5000"/>
                            </a:schemeClr>
                          </a:solidFill>
                          <a:effectLst/>
                          <a:latin typeface="MS Gothic" charset="-128"/>
                          <a:ea typeface="MS Gothic" charset="-128"/>
                          <a:cs typeface="MS Gothic" charset="-128"/>
                        </a:rPr>
                        <a:t>CHCl</a:t>
                      </a:r>
                      <a:r>
                        <a:rPr lang="en-US" altLang="ja-JP" sz="900" u="none" strike="noStrike" dirty="0">
                          <a:solidFill>
                            <a:schemeClr val="tx1">
                              <a:lumMod val="95000"/>
                              <a:lumOff val="5000"/>
                            </a:schemeClr>
                          </a:solidFill>
                          <a:effectLst/>
                          <a:latin typeface="MS Gothic" charset="-128"/>
                          <a:ea typeface="MS Gothic" charset="-128"/>
                          <a:cs typeface="MS Gothic" charset="-128"/>
                        </a:rPr>
                        <a:t>=</a:t>
                      </a:r>
                      <a:r>
                        <a:rPr lang="en-US" altLang="ja-JP" sz="900" u="none" strike="noStrike" dirty="0" err="1">
                          <a:solidFill>
                            <a:schemeClr val="tx1">
                              <a:lumMod val="95000"/>
                              <a:lumOff val="5000"/>
                            </a:schemeClr>
                          </a:solidFill>
                          <a:effectLst/>
                          <a:latin typeface="MS Gothic" charset="-128"/>
                          <a:ea typeface="MS Gothic" charset="-128"/>
                          <a:cs typeface="MS Gothic" charset="-128"/>
                        </a:rPr>
                        <a:t>CHCl</a:t>
                      </a:r>
                      <a:endParaRPr lang="en-US" altLang="ja-JP" sz="900" u="none" strike="noStrike" baseline="-25000"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RN:540-59-0</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156-59-2</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156-60-5</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222A">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20000"/>
                      </a:srgbClr>
                    </a:solidFill>
                  </a:tcPr>
                </a:tc>
                <a:tc gridSpan="2">
                  <a:txBody>
                    <a:bodyPr/>
                    <a:lstStyle/>
                    <a:p>
                      <a:r>
                        <a:rPr kumimoji="1" lang="en-US" altLang="ja-JP" sz="800" dirty="0">
                          <a:latin typeface="MS Gothic" charset="-128"/>
                          <a:ea typeface="MS Gothic" charset="-128"/>
                          <a:cs typeface="MS Gothic" charset="-128"/>
                        </a:rPr>
                        <a:t>Anterior eye disorders, Skin disorders, Central nervous system disorders</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20000"/>
                      </a:srgbClr>
                    </a:solidFill>
                  </a:tcPr>
                </a:tc>
                <a:tc gridSpan="2">
                  <a:txBody>
                    <a:bodyPr/>
                    <a:lstStyle/>
                    <a:p>
                      <a:r>
                        <a:rPr kumimoji="1" lang="en-US" altLang="ja-JP" sz="800" dirty="0">
                          <a:latin typeface="MS Gothic" charset="-128"/>
                          <a:ea typeface="MS Gothic" charset="-128"/>
                          <a:cs typeface="MS Gothic" charset="-128"/>
                        </a:rPr>
                        <a:t>Eye pain, Tearing, Conjunctival redness, Dermatitis, Skin itching, Skin redness, Headache, Heaviness in the head, Dizziness, Drowsiness, Vomiting, General fatigue.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extLst>
                  <a:ext uri="{0D108BD9-81ED-4DB2-BD59-A6C34878D82A}">
                    <a16:rowId xmlns:a16="http://schemas.microsoft.com/office/drawing/2014/main" val="10003"/>
                  </a:ext>
                </a:extLst>
              </a:tr>
              <a:tr h="936299">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away from heat, sparks, open flames, and other ignition sources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container tightly closed.</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Ground/bond container and receiving equipment.</a:t>
                      </a:r>
                      <a:r>
                        <a:rPr kumimoji="1" lang="ja-JP" altLang="en-US" sz="800" dirty="0">
                          <a:latin typeface="MS Gothic" charset="-128"/>
                          <a:ea typeface="MS Gothic" charset="-128"/>
                          <a:cs typeface="MS Gothic" charset="-128"/>
                        </a:rPr>
                        <a:t> </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non‑sparking tools.</a:t>
                      </a:r>
                      <a:r>
                        <a:rPr kumimoji="1" lang="ja-JP" altLang="en-US" sz="800" dirty="0">
                          <a:latin typeface="MS Gothic" charset="-128"/>
                          <a:ea typeface="MS Gothic" charset="-128"/>
                          <a:cs typeface="MS Gothic" charset="-128"/>
                        </a:rPr>
                        <a:t> </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Take precautionary measures against static discharge.</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inhale dust or vapors.</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the work area.</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only outdoors or in a well‑ventilated place.</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release to the environment.</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443553">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where high vapor levels may occur, such as third‑control‑area zones or locations where vapors escape due to leakage.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Organic vapor respirator(Select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35129">
                <a:tc rowSpan="4">
                  <a:txBody>
                    <a:bodyPr/>
                    <a:lstStyle/>
                    <a:p>
                      <a:pPr algn="ctr"/>
                      <a:r>
                        <a:rPr kumimoji="1" lang="en-US" altLang="ja-JP" sz="750" dirty="0">
                          <a:latin typeface="MS Gothic" charset="-128"/>
                          <a:ea typeface="MS Gothic" charset="-128"/>
                          <a:cs typeface="MS Gothic" charset="-128"/>
                        </a:rPr>
                        <a:t>First Aid Measures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the person to fresh air and allow rest in a position comfortable for breathing.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 if symptoms persist.</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skin immediately.</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thoroughly with plenty of water and soap.</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advice if irritation occurs.</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Remove contaminated clothing and wash before reuse.</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cautiously with water for several minutes. Remove contact lenses if easily possible and continue rinsing.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 immediately.</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mouth.</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 if feeling unwell.</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8173" y="1038686"/>
            <a:ext cx="436020" cy="436020"/>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9127" y="1039477"/>
            <a:ext cx="436020" cy="434437"/>
          </a:xfrm>
          <a:prstGeom prst="rect">
            <a:avLst/>
          </a:prstGeom>
        </p:spPr>
      </p:pic>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9707" y="1039477"/>
            <a:ext cx="436019" cy="434437"/>
          </a:xfrm>
          <a:prstGeom prst="rect">
            <a:avLst/>
          </a:prstGeom>
        </p:spPr>
      </p:pic>
      <p:sp>
        <p:nvSpPr>
          <p:cNvPr id="7" name="スライド番号プレースホルダー 6"/>
          <p:cNvSpPr>
            <a:spLocks noGrp="1"/>
          </p:cNvSpPr>
          <p:nvPr>
            <p:ph type="sldNum" sz="quarter" idx="12"/>
          </p:nvPr>
        </p:nvSpPr>
        <p:spPr/>
        <p:txBody>
          <a:bodyPr/>
          <a:lstStyle/>
          <a:p>
            <a:fld id="{CE91391B-3798-2947-9D6E-4711C58437E3}" type="slidenum">
              <a:rPr lang="ja-JP" altLang="en-US" smtClean="0"/>
              <a:pPr/>
              <a:t>6</a:t>
            </a:fld>
            <a:endParaRPr lang="ja-JP" altLang="en-US" dirty="0"/>
          </a:p>
        </p:txBody>
      </p:sp>
      <p:sp>
        <p:nvSpPr>
          <p:cNvPr id="8" name="Title 1"/>
          <p:cNvSpPr>
            <a:spLocks noGrp="1"/>
          </p:cNvSpPr>
          <p:nvPr>
            <p:ph type="title" idx="4294967295"/>
          </p:nvPr>
        </p:nvSpPr>
        <p:spPr>
          <a:xfrm>
            <a:off x="366713" y="298450"/>
            <a:ext cx="4592637" cy="360363"/>
          </a:xfrm>
          <a:solidFill>
            <a:srgbClr val="D9222A"/>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600" b="1" dirty="0">
                <a:solidFill>
                  <a:schemeClr val="bg1"/>
                </a:solidFill>
                <a:latin typeface="BIZ UDPゴシック" panose="020B0400000000000000" pitchFamily="50" charset="-128"/>
                <a:ea typeface="BIZ UDPゴシック" panose="020B0400000000000000" pitchFamily="50" charset="-128"/>
              </a:rPr>
              <a:t>Class I Organic Solvents</a:t>
            </a:r>
            <a:endParaRPr lang="en-US" dirty="0"/>
          </a:p>
        </p:txBody>
      </p:sp>
      <p:pic>
        <p:nvPicPr>
          <p:cNvPr id="2" name="図 1" descr="炎">
            <a:extLst>
              <a:ext uri="{FF2B5EF4-FFF2-40B4-BE49-F238E27FC236}">
                <a16:creationId xmlns:a16="http://schemas.microsoft.com/office/drawing/2014/main" id="{F6C8062D-1648-97CF-6A7C-604A540952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3309" y="1046081"/>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9417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60</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095808649"/>
              </p:ext>
            </p:extLst>
          </p:nvPr>
        </p:nvGraphicFramePr>
        <p:xfrm>
          <a:off x="366276" y="734647"/>
          <a:ext cx="4595097" cy="6168425"/>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655241">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Dianisidine and its salts</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H₃CO–C₆H₃(NH₂)–OCH₃</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RN:119-90-4,</a:t>
                      </a:r>
                      <a:r>
                        <a:rPr lang="en-US" altLang="ja-JP" sz="700" b="0" u="none" strike="noStrike" baseline="0" dirty="0">
                          <a:solidFill>
                            <a:schemeClr val="tx1"/>
                          </a:solidFill>
                          <a:effectLst/>
                          <a:latin typeface="MS Gothic" charset="-128"/>
                          <a:ea typeface="MS Gothic" charset="-128"/>
                          <a:cs typeface="MS Gothic" charset="-128"/>
                        </a:rPr>
                        <a:t>20325-40-0,etc.</a:t>
                      </a:r>
                      <a:endParaRPr lang="en-US" altLang="ja-JP" sz="700" b="0" i="0" u="none" strike="noStrike" baseline="0" dirty="0">
                        <a:solidFill>
                          <a:schemeClr val="tx1"/>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zh-TW" sz="800" dirty="0">
                          <a:latin typeface="MS Gothic" charset="-128"/>
                          <a:ea typeface="MS Gothic" charset="-128"/>
                          <a:cs typeface="MS Gothic" charset="-128"/>
                        </a:rPr>
                        <a:t>Skin disorders, Respiratory tract disorders, Liver disorders, Hematologic(blood) disorders, Urinary system disorders, Urinary tract tumors</a:t>
                      </a:r>
                      <a:endParaRPr kumimoji="1" lang="zh-TW"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Dermatitis, Pruritus(Itching), Skin redness,</a:t>
                      </a:r>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Mucous-membrane irritation, Cough, General fatigue, Easy fatigability, Jaundice, Facial pallor, Palpitations(Tachycardia),</a:t>
                      </a:r>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Dizziness, Unsteadiness, Shortness of breath, Hematuria, Frequent urination, Painful urination, Lower abdominal pain, Dysuria, Sensation of residual urine,</a:t>
                      </a:r>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Weight loss</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en-US" altLang="ja-JP" sz="750" dirty="0">
                          <a:latin typeface="MS Gothic" charset="-128"/>
                          <a:ea typeface="MS Gothic" charset="-128"/>
                          <a:cs typeface="MS Gothic" charset="-128"/>
                        </a:rPr>
                        <a:t>Handling Precautions</a:t>
                      </a:r>
                    </a:p>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(Dianisidine)</a:t>
                      </a:r>
                      <a:endParaRPr kumimoji="1" lang="ja-JP" altLang="en-US"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inhalation of dust or vapors.</a:t>
                      </a:r>
                    </a:p>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the work area.</a:t>
                      </a:r>
                    </a:p>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containers tightly closed.</a:t>
                      </a:r>
                    </a:p>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Prevent release to the environment.</a:t>
                      </a:r>
                      <a:r>
                        <a:rPr kumimoji="1" lang="ja-JP" altLang="en-US" sz="800" dirty="0">
                          <a:latin typeface="MS Gothic" charset="-128"/>
                          <a:ea typeface="MS Gothic" charset="-128"/>
                          <a:cs typeface="MS Gothic" charset="-128"/>
                        </a:rPr>
                        <a:t> </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en-US" altLang="ja-JP" sz="750" dirty="0">
                          <a:latin typeface="MS Gothic" charset="-128"/>
                          <a:ea typeface="MS Gothic" charset="-128"/>
                          <a:cs typeface="MS Gothic" charset="-128"/>
                        </a:rPr>
                        <a:t>Required Protective Equipment</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 </a:t>
                      </a:r>
                    </a:p>
                    <a:p>
                      <a:r>
                        <a:rPr kumimoji="1" lang="en-US" altLang="ja-JP" sz="800" dirty="0">
                          <a:latin typeface="MS Gothic" charset="-128"/>
                          <a:ea typeface="MS Gothic" charset="-128"/>
                          <a:cs typeface="MS Gothic" charset="-128"/>
                        </a:rPr>
                        <a:t>   Nitrile ◎, Latex ◎, Chloroprene ◎, Neoprene ◎</a:t>
                      </a:r>
                    </a:p>
                    <a:p>
                      <a:r>
                        <a:rPr kumimoji="1" lang="en-US" altLang="ja-JP" sz="800" dirty="0">
                          <a:latin typeface="MS Gothic" charset="-128"/>
                          <a:ea typeface="MS Gothic" charset="-128"/>
                          <a:cs typeface="MS Gothic" charset="-128"/>
                        </a:rPr>
                        <a:t> (◎ &gt;240 min, ○ 60–240 min, △ 10–60 min, × &lt;10 min)</a:t>
                      </a:r>
                      <a:r>
                        <a:rPr kumimoji="1" lang="ja-JP" altLang="en-US" sz="800" dirty="0">
                          <a:latin typeface="MS Gothic" charset="-128"/>
                          <a:ea typeface="MS Gothic" charset="-128"/>
                          <a:cs typeface="MS Gothic" charset="-128"/>
                        </a:rPr>
                        <a:t> </a:t>
                      </a:r>
                      <a:endParaRPr kumimoji="1" lang="en-US" altLang="ja-JP"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with high dust concentration, such as ‘third control zones,’ or locations where dust is released due to leakage.</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Particulate-filtering(dust) mask(Select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92241">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First Aid Measure</a:t>
                      </a:r>
                    </a:p>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(Dianisidine)</a:t>
                      </a:r>
                      <a:endParaRPr kumimoji="1" lang="en-US" altLang="ja-JP"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 Move the person to fresh air and have them rest in a position comfortable for breathing.</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50292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Remove contaminated clothing.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the affected skin, then wash thoroughly with soap and water.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530352">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Rinse cautiously with plenty of water for several minutes, removing contact lenses if easy to do. Obtain medical evaluation if irritation persists.</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mouth.</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feeling unwell, 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2033" y="966322"/>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400" b="1" dirty="0">
                <a:solidFill>
                  <a:schemeClr val="bg1"/>
                </a:solidFill>
                <a:latin typeface="BIZ UDPゴシック" panose="020B0400000000000000" pitchFamily="50" charset="-128"/>
                <a:ea typeface="BIZ UDPゴシック" panose="020B0400000000000000" pitchFamily="50" charset="-128"/>
              </a:rPr>
              <a:t>Class I Specified Chemical Substances</a:t>
            </a:r>
            <a:endParaRPr lang="en-US" sz="1400" dirty="0"/>
          </a:p>
        </p:txBody>
      </p:sp>
      <p:pic>
        <p:nvPicPr>
          <p:cNvPr id="9" name="図 8">
            <a:extLst>
              <a:ext uri="{FF2B5EF4-FFF2-40B4-BE49-F238E27FC236}">
                <a16:creationId xmlns:a16="http://schemas.microsoft.com/office/drawing/2014/main" id="{7B9DAFDA-F135-7B7C-8A92-FD85F773DE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7747" y="967113"/>
            <a:ext cx="436020" cy="434437"/>
          </a:xfrm>
          <a:prstGeom prst="rect">
            <a:avLst/>
          </a:prstGeom>
        </p:spPr>
      </p:pic>
    </p:spTree>
    <p:extLst>
      <p:ext uri="{BB962C8B-B14F-4D97-AF65-F5344CB8AC3E}">
        <p14:creationId xmlns:p14="http://schemas.microsoft.com/office/powerpoint/2010/main" val="11157680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61</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48673739"/>
              </p:ext>
            </p:extLst>
          </p:nvPr>
        </p:nvGraphicFramePr>
        <p:xfrm>
          <a:off x="366276" y="734647"/>
          <a:ext cx="4595097" cy="6229312"/>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9">
                  <a:extLst>
                    <a:ext uri="{9D8B030D-6E8A-4147-A177-3AD203B41FA5}">
                      <a16:colId xmlns:a16="http://schemas.microsoft.com/office/drawing/2014/main" val="20002"/>
                    </a:ext>
                  </a:extLst>
                </a:gridCol>
                <a:gridCol w="3008859">
                  <a:extLst>
                    <a:ext uri="{9D8B030D-6E8A-4147-A177-3AD203B41FA5}">
                      <a16:colId xmlns:a16="http://schemas.microsoft.com/office/drawing/2014/main" val="20003"/>
                    </a:ext>
                  </a:extLst>
                </a:gridCol>
              </a:tblGrid>
              <a:tr h="719249">
                <a:tc gridSpan="4">
                  <a:txBody>
                    <a:bodyPr/>
                    <a:lstStyle/>
                    <a:p>
                      <a:pPr algn="l" fontAlgn="b">
                        <a:lnSpc>
                          <a:spcPct val="150000"/>
                        </a:lnSpc>
                      </a:pPr>
                      <a:r>
                        <a:rPr lang="en-US" altLang="ja-JP" sz="1400" u="none" strike="noStrike" dirty="0" err="1">
                          <a:solidFill>
                            <a:schemeClr val="tx1">
                              <a:lumMod val="95000"/>
                              <a:lumOff val="5000"/>
                            </a:schemeClr>
                          </a:solidFill>
                          <a:effectLst/>
                          <a:latin typeface="MS Gothic" charset="-128"/>
                          <a:ea typeface="MS Gothic" charset="-128"/>
                          <a:cs typeface="MS Gothic" charset="-128"/>
                        </a:rPr>
                        <a:t>Dichlorobenzidine</a:t>
                      </a:r>
                      <a:r>
                        <a:rPr lang="en-US" altLang="ja-JP" sz="1400" u="none" strike="noStrike" dirty="0">
                          <a:solidFill>
                            <a:schemeClr val="tx1">
                              <a:lumMod val="95000"/>
                              <a:lumOff val="5000"/>
                            </a:schemeClr>
                          </a:solidFill>
                          <a:effectLst/>
                          <a:latin typeface="MS Gothic" charset="-128"/>
                          <a:ea typeface="MS Gothic" charset="-128"/>
                          <a:cs typeface="MS Gothic" charset="-128"/>
                        </a:rPr>
                        <a:t> and its salts</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NH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2</a:t>
                      </a:r>
                      <a:r>
                        <a:rPr lang="en-US" altLang="ja-JP" sz="900" u="none" strike="noStrike" dirty="0">
                          <a:solidFill>
                            <a:schemeClr val="tx1">
                              <a:lumMod val="95000"/>
                              <a:lumOff val="5000"/>
                            </a:schemeClr>
                          </a:solidFill>
                          <a:effectLst/>
                          <a:latin typeface="MS Gothic" charset="-128"/>
                          <a:ea typeface="MS Gothic" charset="-128"/>
                          <a:cs typeface="MS Gothic" charset="-128"/>
                        </a:rPr>
                        <a:t>ClC</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6</a:t>
                      </a:r>
                      <a:r>
                        <a:rPr lang="en-US" altLang="ja-JP" sz="900" u="none" strike="noStrike" dirty="0">
                          <a:solidFill>
                            <a:schemeClr val="tx1">
                              <a:lumMod val="95000"/>
                              <a:lumOff val="5000"/>
                            </a:schemeClr>
                          </a:solidFill>
                          <a:effectLst/>
                          <a:latin typeface="MS Gothic" charset="-128"/>
                          <a:ea typeface="MS Gothic" charset="-128"/>
                          <a:cs typeface="MS Gothic" charset="-128"/>
                        </a:rPr>
                        <a:t>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3</a:t>
                      </a:r>
                      <a:r>
                        <a:rPr lang="en-US" altLang="ja-JP" sz="900" u="none" strike="noStrike" dirty="0">
                          <a:solidFill>
                            <a:schemeClr val="tx1">
                              <a:lumMod val="95000"/>
                              <a:lumOff val="5000"/>
                            </a:schemeClr>
                          </a:solidFill>
                          <a:effectLst/>
                          <a:latin typeface="MS Gothic" charset="-128"/>
                          <a:ea typeface="MS Gothic" charset="-128"/>
                          <a:cs typeface="MS Gothic" charset="-128"/>
                        </a:rPr>
                        <a:t>C</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6</a:t>
                      </a:r>
                      <a:r>
                        <a:rPr lang="en-US" altLang="ja-JP" sz="900" u="none" strike="noStrike" dirty="0">
                          <a:solidFill>
                            <a:schemeClr val="tx1">
                              <a:lumMod val="95000"/>
                              <a:lumOff val="5000"/>
                            </a:schemeClr>
                          </a:solidFill>
                          <a:effectLst/>
                          <a:latin typeface="MS Gothic" charset="-128"/>
                          <a:ea typeface="MS Gothic" charset="-128"/>
                          <a:cs typeface="MS Gothic" charset="-128"/>
                        </a:rPr>
                        <a:t>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3</a:t>
                      </a:r>
                      <a:r>
                        <a:rPr lang="en-US" altLang="ja-JP" sz="900" u="none" strike="noStrike" dirty="0">
                          <a:solidFill>
                            <a:schemeClr val="tx1">
                              <a:lumMod val="95000"/>
                              <a:lumOff val="5000"/>
                            </a:schemeClr>
                          </a:solidFill>
                          <a:effectLst/>
                          <a:latin typeface="MS Gothic" charset="-128"/>
                          <a:ea typeface="MS Gothic" charset="-128"/>
                          <a:cs typeface="MS Gothic" charset="-128"/>
                        </a:rPr>
                        <a:t>ClNH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2</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RN:91-94-1,612-83-9,etc.</a:t>
                      </a:r>
                      <a:endParaRPr lang="en-US" altLang="ja-JP" sz="7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Urinary tract disorders, Urinary tract tumors</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Dermatitis, Headache, Dizziness, Cough, Respiratory irritation, Sore throat,</a:t>
                      </a:r>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Hematuria, Polyuria, Oliguria, Edema, Frequent urination, Painful urination, Dysuria, Lower abdominal pain, Sensation of residual urine, General fatigue, Weight loss</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en-US" altLang="ja-JP" sz="750" dirty="0">
                          <a:latin typeface="MS Gothic" charset="-128"/>
                          <a:ea typeface="MS Gothic" charset="-128"/>
                          <a:cs typeface="MS Gothic" charset="-128"/>
                        </a:rPr>
                        <a:t>Handling Precautions</a:t>
                      </a:r>
                    </a:p>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a:t>
                      </a:r>
                      <a:r>
                        <a:rPr kumimoji="1" lang="en-US" altLang="ja-JP" sz="600" b="0" i="0" u="none" strike="noStrike" kern="1200" cap="none" spc="0" normalizeH="0" baseline="0" noProof="0" dirty="0" err="1">
                          <a:ln>
                            <a:noFill/>
                          </a:ln>
                          <a:solidFill>
                            <a:prstClr val="black"/>
                          </a:solidFill>
                          <a:effectLst/>
                          <a:uLnTx/>
                          <a:uFillTx/>
                          <a:latin typeface="MS Gothic" charset="-128"/>
                          <a:ea typeface="MS Gothic" charset="-128"/>
                          <a:cs typeface="MS Gothic" charset="-128"/>
                        </a:rPr>
                        <a:t>Dichlorobenzidine</a:t>
                      </a:r>
                      <a:r>
                        <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a:t>
                      </a:r>
                      <a:endParaRPr kumimoji="1" lang="ja-JP" altLang="en-US"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appropriate personal protective equipment and local exhaust or general ventilation to avoid exposure.</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Handle only outdoors or in a well-ventilated area.</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inhalation of dust.</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Prevent release to the environment.</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en-US" altLang="ja-JP" sz="750" dirty="0">
                          <a:latin typeface="MS Gothic" charset="-128"/>
                          <a:ea typeface="MS Gothic" charset="-128"/>
                          <a:cs typeface="MS Gothic" charset="-128"/>
                        </a:rPr>
                        <a:t>Required Protective Equipment</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 </a:t>
                      </a:r>
                    </a:p>
                    <a:p>
                      <a:r>
                        <a:rPr kumimoji="1" lang="en-US" altLang="ja-JP" sz="800" dirty="0">
                          <a:latin typeface="MS Gothic" charset="-128"/>
                          <a:ea typeface="MS Gothic" charset="-128"/>
                          <a:cs typeface="MS Gothic" charset="-128"/>
                        </a:rPr>
                        <a:t>   Nitrile ◎, Latex ◎, Chloroprene ◎, Neoprene ◎</a:t>
                      </a:r>
                    </a:p>
                    <a:p>
                      <a:r>
                        <a:rPr kumimoji="1" lang="en-US" altLang="ja-JP" sz="800" dirty="0">
                          <a:latin typeface="MS Gothic" charset="-128"/>
                          <a:ea typeface="MS Gothic" charset="-128"/>
                          <a:cs typeface="MS Gothic" charset="-128"/>
                        </a:rPr>
                        <a:t> (◎ &gt;240 min, ○ 60–240 min, △ 10–60 min, × &lt;10 min)</a:t>
                      </a:r>
                      <a:r>
                        <a:rPr kumimoji="1" lang="ja-JP" altLang="en-US" sz="800" dirty="0">
                          <a:latin typeface="MS Gothic" charset="-128"/>
                          <a:ea typeface="MS Gothic" charset="-128"/>
                          <a:cs typeface="MS Gothic" charset="-128"/>
                        </a:rPr>
                        <a:t> </a:t>
                      </a:r>
                      <a:endParaRPr kumimoji="1" lang="en-US" altLang="ja-JP"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with high dust concentration, such as ‘third control zones,’ or locations where dust is released due to leakage.</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Particulate-filtering(dust) mask(Select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00" dirty="0">
                          <a:latin typeface="MS Gothic" charset="-128"/>
                          <a:ea typeface="MS Gothic" charset="-128"/>
                          <a:cs typeface="MS Gothic" charset="-128"/>
                        </a:rPr>
                        <a:t>First Aid Measure</a:t>
                      </a:r>
                    </a:p>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a:t>
                      </a:r>
                      <a:r>
                        <a:rPr kumimoji="1" lang="en-US" altLang="ja-JP" sz="600" b="0" i="0" u="none" strike="noStrike" kern="1200" cap="none" spc="0" normalizeH="0" baseline="0" noProof="0" dirty="0" err="1">
                          <a:ln>
                            <a:noFill/>
                          </a:ln>
                          <a:solidFill>
                            <a:prstClr val="black"/>
                          </a:solidFill>
                          <a:effectLst/>
                          <a:uLnTx/>
                          <a:uFillTx/>
                          <a:latin typeface="MS Gothic" charset="-128"/>
                          <a:ea typeface="MS Gothic" charset="-128"/>
                          <a:cs typeface="MS Gothic" charset="-128"/>
                        </a:rPr>
                        <a:t>Dichlorobenzidine</a:t>
                      </a:r>
                      <a:r>
                        <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a:t>
                      </a:r>
                      <a:endParaRPr kumimoji="1" lang="ja-JP" altLang="en-US"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Move the person to fresh air and have them rest in a position comfortable for breathing.</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Immediately remove all contaminated clothing.</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the affected skin promptly with plenty of water.</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feeling unwell or irritation persists, seek medical attention.</a:t>
                      </a:r>
                      <a:r>
                        <a:rPr kumimoji="1" lang="ja-JP" altLang="en-US" sz="800" dirty="0">
                          <a:latin typeface="MS Gothic" charset="-128"/>
                          <a:ea typeface="MS Gothic" charset="-128"/>
                          <a:cs typeface="MS Gothic" charset="-128"/>
                        </a:rPr>
                        <a:t> </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Launder contaminated clothing before reuse.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Remove contact lenses if easy to do, then continue rinsing. </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cautiously with water for several minutes.</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eye irritation persists, obtain medical advice or treatment.</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Rinse mouth promptly. 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2153" y="966322"/>
            <a:ext cx="436020" cy="436020"/>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3687" y="967113"/>
            <a:ext cx="436020" cy="434437"/>
          </a:xfrm>
          <a:prstGeom prst="rect">
            <a:avLst/>
          </a:prstGeom>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8027" y="967113"/>
            <a:ext cx="436019" cy="434437"/>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400" b="1" dirty="0">
                <a:solidFill>
                  <a:schemeClr val="bg1"/>
                </a:solidFill>
                <a:latin typeface="BIZ UDPゴシック" panose="020B0400000000000000" pitchFamily="50" charset="-128"/>
                <a:ea typeface="BIZ UDPゴシック" panose="020B0400000000000000" pitchFamily="50" charset="-128"/>
              </a:rPr>
              <a:t>Class I Specified Chemical Substances</a:t>
            </a:r>
            <a:endParaRPr lang="en-US" sz="1400" dirty="0"/>
          </a:p>
        </p:txBody>
      </p:sp>
    </p:spTree>
    <p:extLst>
      <p:ext uri="{BB962C8B-B14F-4D97-AF65-F5344CB8AC3E}">
        <p14:creationId xmlns:p14="http://schemas.microsoft.com/office/powerpoint/2010/main" val="7290965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62</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552513307"/>
              </p:ext>
            </p:extLst>
          </p:nvPr>
        </p:nvGraphicFramePr>
        <p:xfrm>
          <a:off x="366276" y="734647"/>
          <a:ext cx="4595097" cy="6205001"/>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710105">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Beryllium and its compounds</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Be</a:t>
                      </a:r>
                      <a:endParaRPr lang="en-US" altLang="ja-JP" sz="900" u="none" strike="noStrike" baseline="-25000"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RN:7440-41-7,1304-56-9,</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 </a:t>
                      </a: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13327-32-7,7787-56-6,7787-49-7,etc.</a:t>
                      </a:r>
                      <a:endParaRPr lang="en-US" altLang="ja-JP" sz="7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zh-TW" sz="800" dirty="0">
                          <a:latin typeface="MS Gothic" charset="-128"/>
                          <a:ea typeface="MS Gothic" charset="-128"/>
                          <a:cs typeface="MS Gothic" charset="-128"/>
                        </a:rPr>
                        <a:t>Anterior eye disorders</a:t>
                      </a:r>
                      <a:r>
                        <a:rPr kumimoji="1" lang="en-US" altLang="ja-JP" sz="800" dirty="0">
                          <a:latin typeface="MS Gothic" charset="-128"/>
                          <a:ea typeface="MS Gothic" charset="-128"/>
                          <a:cs typeface="MS Gothic" charset="-128"/>
                        </a:rPr>
                        <a:t>, Skin disorders, Skin sensitization, Airway and pulmonary disorders(e.g. berylliosis)</a:t>
                      </a:r>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Respiratory sensitization, Respiratory tract tumors(e.g. lung cancer)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535548">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Eye pain, Tearing, Conjunctival redness, Dermatitis, Pruritus(Itching), Skin redness, Skin ulcers, Eczema, Hives, Cough, Shortness of breath, Chest pain, Difficulty breathing, Asthma-like attacks, Chest discomfort, Runny nose, Nasal congestion, Nasal/throat pain, General fatigue, Weight loss</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en-US" altLang="ja-JP" sz="750" dirty="0">
                          <a:latin typeface="MS Gothic" charset="-128"/>
                          <a:ea typeface="MS Gothic" charset="-128"/>
                          <a:cs typeface="MS Gothic" charset="-128"/>
                        </a:rPr>
                        <a:t>Handling Precautions</a:t>
                      </a:r>
                    </a:p>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(Beryllium)</a:t>
                      </a:r>
                      <a:endParaRPr kumimoji="1" lang="ja-JP" altLang="en-US"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the work area.</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ventilation is inadequate, wear respiratory protective equipment.</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personal protective equipment and local/exhaust ventilation to minimize exposure.</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inhaling dust or fumes.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remove contaminated work clothing from the work area.</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Prevent release to the environment.</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en-US" altLang="ja-JP" sz="750" dirty="0">
                          <a:latin typeface="MS Gothic" charset="-128"/>
                          <a:ea typeface="MS Gothic" charset="-128"/>
                          <a:cs typeface="MS Gothic" charset="-128"/>
                        </a:rPr>
                        <a:t>Required Protective Equipment</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 </a:t>
                      </a:r>
                    </a:p>
                    <a:p>
                      <a:r>
                        <a:rPr kumimoji="1" lang="en-US" altLang="ja-JP" sz="800" dirty="0">
                          <a:latin typeface="MS Gothic" charset="-128"/>
                          <a:ea typeface="MS Gothic" charset="-128"/>
                          <a:cs typeface="MS Gothic" charset="-128"/>
                        </a:rPr>
                        <a:t>   Nitrile ◎, Latex ◎, Chloroprene ◎, Neoprene ◎</a:t>
                      </a:r>
                    </a:p>
                    <a:p>
                      <a:r>
                        <a:rPr kumimoji="1" lang="en-US" altLang="ja-JP" sz="800" dirty="0">
                          <a:latin typeface="MS Gothic" charset="-128"/>
                          <a:ea typeface="MS Gothic" charset="-128"/>
                          <a:cs typeface="MS Gothic" charset="-128"/>
                        </a:rPr>
                        <a:t> (◎ &gt;240 min, ○ 60–240 min, △ 10–60 min, × &lt;10 min)</a:t>
                      </a:r>
                      <a:r>
                        <a:rPr kumimoji="1" lang="ja-JP" altLang="en-US" sz="800" dirty="0">
                          <a:latin typeface="MS Gothic" charset="-128"/>
                          <a:ea typeface="MS Gothic" charset="-128"/>
                          <a:cs typeface="MS Gothic" charset="-128"/>
                        </a:rPr>
                        <a:t> </a:t>
                      </a:r>
                      <a:endParaRPr kumimoji="1" lang="en-US" altLang="ja-JP"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with high dust concentration, such as ‘third control zones,’ or locations where dust is released due to leakage.</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Particulate-filtering(dust) mask(Select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First Aid Measure</a:t>
                      </a:r>
                    </a:p>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(Beryllium)</a:t>
                      </a:r>
                      <a:endParaRPr kumimoji="1" lang="ja-JP" altLang="en-US" sz="7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breathing is difficult, move the person to fresh air and have them rest in a comfortable position.</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Obtain medical examination and treatment.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respiratory symptoms appear, contact a physician.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48798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the affected area thoroughly with plenty of water and soap.</a:t>
                      </a:r>
                      <a:r>
                        <a:rPr kumimoji="1" lang="ja-JP" altLang="en-US" sz="800" dirty="0">
                          <a:latin typeface="MS Gothic" charset="-128"/>
                          <a:ea typeface="MS Gothic" charset="-128"/>
                          <a:cs typeface="MS Gothic" charset="-128"/>
                        </a:rPr>
                        <a:t> </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Obtain medical examination and treatment.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skin irritation or rash occurs, 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420624">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cautiously with water for several minutes.</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feeling unwell, obtain medical examination and treatment.</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mouth.</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Obtain medical examination and treatment.</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7958" y="965531"/>
            <a:ext cx="436020" cy="436020"/>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9492" y="966322"/>
            <a:ext cx="436020" cy="434437"/>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400" b="1" dirty="0">
                <a:solidFill>
                  <a:schemeClr val="bg1"/>
                </a:solidFill>
                <a:latin typeface="BIZ UDPゴシック" panose="020B0400000000000000" pitchFamily="50" charset="-128"/>
                <a:ea typeface="BIZ UDPゴシック" panose="020B0400000000000000" pitchFamily="50" charset="-128"/>
              </a:rPr>
              <a:t>Class I Specified Chemical Substances</a:t>
            </a:r>
            <a:endParaRPr lang="en-US" sz="1400" dirty="0"/>
          </a:p>
        </p:txBody>
      </p:sp>
    </p:spTree>
    <p:extLst>
      <p:ext uri="{BB962C8B-B14F-4D97-AF65-F5344CB8AC3E}">
        <p14:creationId xmlns:p14="http://schemas.microsoft.com/office/powerpoint/2010/main" val="38140629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63</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923621228"/>
              </p:ext>
            </p:extLst>
          </p:nvPr>
        </p:nvGraphicFramePr>
        <p:xfrm>
          <a:off x="374903" y="658813"/>
          <a:ext cx="4617721" cy="6479477"/>
        </p:xfrm>
        <a:graphic>
          <a:graphicData uri="http://schemas.openxmlformats.org/drawingml/2006/table">
            <a:tbl>
              <a:tblPr firstRow="1" bandRow="1">
                <a:tableStyleId>{2D5ABB26-0587-4C30-8999-92F81FD0307C}</a:tableStyleId>
              </a:tblPr>
              <a:tblGrid>
                <a:gridCol w="574690">
                  <a:extLst>
                    <a:ext uri="{9D8B030D-6E8A-4147-A177-3AD203B41FA5}">
                      <a16:colId xmlns:a16="http://schemas.microsoft.com/office/drawing/2014/main" val="20000"/>
                    </a:ext>
                  </a:extLst>
                </a:gridCol>
                <a:gridCol w="605381">
                  <a:extLst>
                    <a:ext uri="{9D8B030D-6E8A-4147-A177-3AD203B41FA5}">
                      <a16:colId xmlns:a16="http://schemas.microsoft.com/office/drawing/2014/main" val="20001"/>
                    </a:ext>
                  </a:extLst>
                </a:gridCol>
                <a:gridCol w="413976">
                  <a:extLst>
                    <a:ext uri="{9D8B030D-6E8A-4147-A177-3AD203B41FA5}">
                      <a16:colId xmlns:a16="http://schemas.microsoft.com/office/drawing/2014/main" val="20002"/>
                    </a:ext>
                  </a:extLst>
                </a:gridCol>
                <a:gridCol w="3023674">
                  <a:extLst>
                    <a:ext uri="{9D8B030D-6E8A-4147-A177-3AD203B41FA5}">
                      <a16:colId xmlns:a16="http://schemas.microsoft.com/office/drawing/2014/main" val="20003"/>
                    </a:ext>
                  </a:extLst>
                </a:gridCol>
              </a:tblGrid>
              <a:tr h="0">
                <a:tc gridSpan="4">
                  <a:txBody>
                    <a:bodyPr/>
                    <a:lstStyle/>
                    <a:p>
                      <a:pPr algn="l" fontAlgn="b">
                        <a:lnSpc>
                          <a:spcPct val="150000"/>
                        </a:lnSpc>
                      </a:pPr>
                      <a:r>
                        <a:rPr lang="en-US" altLang="ja-JP" sz="1400" u="none" strike="noStrike" dirty="0" err="1">
                          <a:solidFill>
                            <a:schemeClr val="tx1">
                              <a:lumMod val="95000"/>
                              <a:lumOff val="5000"/>
                            </a:schemeClr>
                          </a:solidFill>
                          <a:effectLst/>
                          <a:latin typeface="MS Gothic" charset="-128"/>
                          <a:ea typeface="MS Gothic" charset="-128"/>
                          <a:cs typeface="MS Gothic" charset="-128"/>
                        </a:rPr>
                        <a:t>Benzotrichloride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6</a:t>
                      </a:r>
                      <a:r>
                        <a:rPr lang="en-US" altLang="ja-JP" sz="900" u="none" strike="noStrike" dirty="0">
                          <a:solidFill>
                            <a:schemeClr val="tx1">
                              <a:lumMod val="95000"/>
                              <a:lumOff val="5000"/>
                            </a:schemeClr>
                          </a:solidFill>
                          <a:effectLst/>
                          <a:latin typeface="MS Gothic" charset="-128"/>
                          <a:ea typeface="MS Gothic" charset="-128"/>
                          <a:cs typeface="MS Gothic" charset="-128"/>
                        </a:rPr>
                        <a:t>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5</a:t>
                      </a:r>
                      <a:r>
                        <a:rPr lang="en-US" altLang="ja-JP" sz="900" u="none" strike="noStrike" dirty="0">
                          <a:solidFill>
                            <a:schemeClr val="tx1">
                              <a:lumMod val="95000"/>
                              <a:lumOff val="5000"/>
                            </a:schemeClr>
                          </a:solidFill>
                          <a:effectLst/>
                          <a:latin typeface="MS Gothic" charset="-128"/>
                          <a:ea typeface="MS Gothic" charset="-128"/>
                          <a:cs typeface="MS Gothic" charset="-128"/>
                        </a:rPr>
                        <a:t>CCl</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3</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RN:98-07-7</a:t>
                      </a:r>
                      <a:endParaRPr lang="en-US" altLang="ja-JP" sz="700" b="0" i="0" u="none" strike="noStrike" baseline="0" dirty="0">
                        <a:solidFill>
                          <a:schemeClr val="tx1"/>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zh-TW" sz="700" dirty="0">
                          <a:latin typeface="MS Gothic" charset="-128"/>
                          <a:ea typeface="MS Gothic" charset="-128"/>
                          <a:cs typeface="MS Gothic" charset="-128"/>
                        </a:rPr>
                        <a:t>Anterior eye disorders</a:t>
                      </a:r>
                      <a:r>
                        <a:rPr kumimoji="1" lang="en-US" altLang="ja-JP" sz="700" dirty="0">
                          <a:latin typeface="MS Gothic" charset="-128"/>
                          <a:ea typeface="MS Gothic" charset="-128"/>
                          <a:cs typeface="MS Gothic" charset="-128"/>
                        </a:rPr>
                        <a:t>, Skin disorders, Central nervous system disorders, Respiratory tract disorders, Sinusitis, Liver disorders, Kidney disorders, Hematologic disorders, Lung cancer, Endocrine disorders(thyroid), Suspected reproductive toxicity</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700" dirty="0">
                          <a:latin typeface="MS Gothic" charset="-128"/>
                          <a:ea typeface="MS Gothic" charset="-128"/>
                          <a:cs typeface="MS Gothic" charset="-128"/>
                        </a:rPr>
                        <a:t>Eye pain, Tearing, Conjunctival redness, Dermatitis, Pruritus(Itching), Skin redness, Nosebleed, Loss of smell, Pain around cheeks, nose, forehead, Facial or eyelid swelling, Fever, Nasal polyps, Headache, Head heaviness, Dizziness, Drowsiness, Vomiting, Cough, Sputum, Shortness of breath, Runny nose, Nasal congestion, Nasal/throat pain, General fatigue, Easy fatigability, Jaundice, Hematuria, Polyuria, Oliguria, Edema, Facial pallor, Palpitations, Chest pain, Enlarged cervical lymph nodes, Weight loss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55589">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Wash hands thoroughly after handling.</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Do not eat, drink, or smoke in the work area.</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Avoid inhalation of dust or vapor.</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Use only outdoors or in a well-ventilated area.</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If ventilation is inadequate, wear respiratory protection.</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Do not remove contaminated work clothing from the work area.</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Prevent release to the environment.</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0">
                <a:tc rowSpan="3">
                  <a:txBody>
                    <a:bodyPr/>
                    <a:lstStyle/>
                    <a:p>
                      <a:pPr algn="ctr"/>
                      <a:r>
                        <a:rPr kumimoji="1" lang="en-US" altLang="ja-JP" sz="750" dirty="0">
                          <a:latin typeface="MS Gothic" charset="-128"/>
                          <a:ea typeface="MS Gothic" charset="-128"/>
                          <a:cs typeface="MS Gothic" charset="-128"/>
                        </a:rPr>
                        <a:t>Required Protective Equipment</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en-US" altLang="ja-JP" sz="700" dirty="0">
                          <a:latin typeface="MS Gothic" charset="-128"/>
                          <a:ea typeface="MS Gothic" charset="-128"/>
                          <a:cs typeface="MS Gothic" charset="-128"/>
                        </a:rPr>
                        <a:t>Laboratory coat or work clothing, protective goggles, protective gloves.</a:t>
                      </a:r>
                    </a:p>
                    <a:p>
                      <a:r>
                        <a:rPr kumimoji="1" lang="ja-JP" altLang="en-US" sz="700" dirty="0">
                          <a:latin typeface="MS Gothic" charset="-128"/>
                          <a:ea typeface="MS Gothic" charset="-128"/>
                          <a:cs typeface="MS Gothic" charset="-128"/>
                        </a:rPr>
                        <a:t>　</a:t>
                      </a:r>
                      <a:r>
                        <a:rPr kumimoji="1" lang="en-US" altLang="ja-JP" sz="7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700" dirty="0">
                          <a:latin typeface="MS Gothic" charset="-128"/>
                          <a:ea typeface="MS Gothic" charset="-128"/>
                          <a:cs typeface="MS Gothic" charset="-128"/>
                        </a:rPr>
                        <a:t>【Glove permeation data (Ministry of Health, </a:t>
                      </a:r>
                      <a:r>
                        <a:rPr kumimoji="1" lang="en-US" altLang="ja-JP" sz="700" dirty="0" err="1">
                          <a:latin typeface="MS Gothic" charset="-128"/>
                          <a:ea typeface="MS Gothic" charset="-128"/>
                          <a:cs typeface="MS Gothic" charset="-128"/>
                        </a:rPr>
                        <a:t>Labour</a:t>
                      </a:r>
                      <a:r>
                        <a:rPr kumimoji="1" lang="en-US" altLang="ja-JP" sz="700" dirty="0">
                          <a:latin typeface="MS Gothic" charset="-128"/>
                          <a:ea typeface="MS Gothic" charset="-128"/>
                          <a:cs typeface="MS Gothic" charset="-128"/>
                        </a:rPr>
                        <a:t> and Welfare)】 </a:t>
                      </a:r>
                    </a:p>
                    <a:p>
                      <a:r>
                        <a:rPr kumimoji="1" lang="en-US" altLang="ja-JP" sz="700" dirty="0">
                          <a:latin typeface="MS Gothic" charset="-128"/>
                          <a:ea typeface="MS Gothic" charset="-128"/>
                          <a:cs typeface="MS Gothic" charset="-128"/>
                        </a:rPr>
                        <a:t>   Nitrile: no data, Latex: no data, Chloroprene: no data, Neoprene </a:t>
                      </a:r>
                      <a:r>
                        <a:rPr kumimoji="1" lang="ja-JP" altLang="en-US" sz="700" dirty="0">
                          <a:latin typeface="MS Gothic" charset="-128"/>
                          <a:ea typeface="MS Gothic" charset="-128"/>
                          <a:cs typeface="MS Gothic" charset="-128"/>
                        </a:rPr>
                        <a:t>△</a:t>
                      </a:r>
                      <a:endParaRPr kumimoji="1" lang="en-US" altLang="ja-JP" sz="700" dirty="0">
                        <a:latin typeface="MS Gothic" charset="-128"/>
                        <a:ea typeface="MS Gothic" charset="-128"/>
                        <a:cs typeface="MS Gothic" charset="-128"/>
                      </a:endParaRPr>
                    </a:p>
                    <a:p>
                      <a:r>
                        <a:rPr kumimoji="1" lang="en-US" altLang="ja-JP" sz="700" dirty="0">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700" dirty="0">
                          <a:latin typeface="MS Gothic" charset="-128"/>
                          <a:ea typeface="MS Gothic" charset="-128"/>
                          <a:cs typeface="MS Gothic" charset="-128"/>
                        </a:rPr>
                        <a:t>Areas with high vapor concentration such as “third control zones” or locations where vapors are released due to leakage.</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700" dirty="0">
                          <a:latin typeface="MS Gothic" charset="-128"/>
                          <a:ea typeface="MS Gothic" charset="-128"/>
                          <a:cs typeface="MS Gothic" charset="-128"/>
                        </a:rPr>
                        <a:t>Use an organic-gas/vapor respirator(Select suitable type based on work conditions or consult the manufacturer.)</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97066">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00" dirty="0">
                          <a:latin typeface="MS Gothic" charset="-128"/>
                          <a:ea typeface="MS Gothic" charset="-128"/>
                          <a:cs typeface="MS Gothic" charset="-128"/>
                        </a:rPr>
                        <a:t>First Aid Measure</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Call a physician.</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If unconscious but breathing, place on their side in a stable position and protect from hypothermia. </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If breathing is difficult, administer oxygen.</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If respiratory irritation occurs, consider inhaled glucocorticoid spray(per medical advice). </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Move to fresh air and have them rest in a comfortable position.</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Seek medical attention if symptoms develop.</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Seek medical attention if irritation or rash occurs.</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Protect yourself and remove the victim from the source.</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Immediately remove all contaminated clothing.</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Rinse exposed skin under running water or shower, then wash thoroughly with soap and water. </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Do not use alcohol, gasoline or other solvents.</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Protect the uninjured eye, then flush the injured eye with water for at least 10 minutes, holding the eyelids open.</a:t>
                      </a:r>
                      <a:r>
                        <a:rPr kumimoji="1" lang="ja-JP" altLang="en-US" sz="700" dirty="0">
                          <a:latin typeface="MS Gothic" charset="-128"/>
                          <a:ea typeface="MS Gothic" charset="-128"/>
                          <a:cs typeface="MS Gothic" charset="-128"/>
                        </a:rPr>
                        <a:t> </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Seek medical attention if irritation persists.</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Continue rinsing with saline or water during transport to medical care.</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191699">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Poisoning symptoms may be delayed.</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If vomiting occurs spontaneously, prevent aspiration by placing the head lower than the chest in a prone position.</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Rinse mouth and spit out any liquid; do not induce vomiting. If conscious, give 1–2 cups of water.</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6658" y="846869"/>
            <a:ext cx="436020" cy="436020"/>
          </a:xfrm>
          <a:prstGeom prst="rect">
            <a:avLst/>
          </a:prstGeom>
        </p:spPr>
      </p:pic>
      <p:sp>
        <p:nvSpPr>
          <p:cNvPr id="8" name="Title 1"/>
          <p:cNvSpPr>
            <a:spLocks noGrp="1"/>
          </p:cNvSpPr>
          <p:nvPr>
            <p:ph type="title" idx="4294967295"/>
          </p:nvPr>
        </p:nvSpPr>
        <p:spPr>
          <a:xfrm>
            <a:off x="374902" y="241203"/>
            <a:ext cx="4617721"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400" b="1" dirty="0">
                <a:solidFill>
                  <a:schemeClr val="bg1"/>
                </a:solidFill>
                <a:latin typeface="BIZ UDPゴシック" panose="020B0400000000000000" pitchFamily="50" charset="-128"/>
                <a:ea typeface="BIZ UDPゴシック" panose="020B0400000000000000" pitchFamily="50" charset="-128"/>
              </a:rPr>
              <a:t>Class I Specified Chemical Substances</a:t>
            </a:r>
            <a:endParaRPr lang="en-US" sz="1400" dirty="0"/>
          </a:p>
        </p:txBody>
      </p:sp>
      <p:pic>
        <p:nvPicPr>
          <p:cNvPr id="2" name="Picture 2" descr="skull">
            <a:extLst>
              <a:ext uri="{FF2B5EF4-FFF2-40B4-BE49-F238E27FC236}">
                <a16:creationId xmlns:a16="http://schemas.microsoft.com/office/drawing/2014/main" id="{C87D6370-78FD-28D2-B347-19B8FA4F97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7559" y="846497"/>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80167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64</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721595159"/>
              </p:ext>
            </p:extLst>
          </p:nvPr>
        </p:nvGraphicFramePr>
        <p:xfrm>
          <a:off x="366276" y="734647"/>
          <a:ext cx="4595097" cy="6132497"/>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636953">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Acrylamide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CH₂=CH–CONH₂</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RN:79-06-1</a:t>
                      </a:r>
                      <a:endParaRPr lang="en-US" altLang="ja-JP" sz="700" b="0" i="0" u="none" strike="noStrike" baseline="0" dirty="0">
                        <a:solidFill>
                          <a:schemeClr val="tx1"/>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zh-TW" sz="800" dirty="0">
                          <a:latin typeface="MS Gothic" charset="-128"/>
                          <a:ea typeface="MS Gothic" charset="-128"/>
                          <a:cs typeface="MS Gothic" charset="-128"/>
                        </a:rPr>
                        <a:t>Anterior eye disorders</a:t>
                      </a:r>
                      <a:r>
                        <a:rPr kumimoji="1" lang="en-US" altLang="ja-JP" sz="800" dirty="0">
                          <a:latin typeface="MS Gothic" charset="-128"/>
                          <a:ea typeface="MS Gothic" charset="-128"/>
                          <a:cs typeface="MS Gothic" charset="-128"/>
                        </a:rPr>
                        <a:t>, Skin disorders, Skin sensitization, Central nervous system disorders, Peripheral neuropathy, Hematologic(blood) disorders, Carcinogenicity, Suspected reproductive toxicity(male)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Eye pain, Tearing, Conjunctival redness, Dermatitis, Pruritus(Itching), Skin redness, Eczema, Hives, Headache, Head heaviness, Dizziness, Drowsiness, Vomiting, General fatigue, Sensory loss or motor dysfunction in the limbs,</a:t>
                      </a:r>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Facial pallor, Palpitations, Unsteadiness, Weight loss</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512556">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inhale dust or vapor.</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the work area.</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remove contaminated work clothing from the workplace.</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Prevent release to the environment.</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698484">
                <a:tc rowSpan="3">
                  <a:txBody>
                    <a:bodyPr/>
                    <a:lstStyle/>
                    <a:p>
                      <a:pPr algn="ctr"/>
                      <a:r>
                        <a:rPr kumimoji="1" lang="en-US" altLang="ja-JP" sz="750" dirty="0">
                          <a:latin typeface="MS Gothic" charset="-128"/>
                          <a:ea typeface="MS Gothic" charset="-128"/>
                          <a:cs typeface="MS Gothic" charset="-128"/>
                        </a:rPr>
                        <a:t>Required Protective Equipment</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 </a:t>
                      </a:r>
                    </a:p>
                    <a:p>
                      <a:r>
                        <a:rPr kumimoji="1" lang="en-US" altLang="ja-JP" sz="800" dirty="0">
                          <a:latin typeface="MS Gothic" charset="-128"/>
                          <a:ea typeface="MS Gothic" charset="-128"/>
                          <a:cs typeface="MS Gothic" charset="-128"/>
                        </a:rPr>
                        <a:t>   Nitrile: no data, Latex: no data, Chloroprene: no data, Neoprene </a:t>
                      </a:r>
                      <a:r>
                        <a:rPr kumimoji="1" lang="ja-JP" altLang="en-US" sz="800" dirty="0">
                          <a:latin typeface="MS Gothic" charset="-128"/>
                          <a:ea typeface="MS Gothic" charset="-128"/>
                          <a:cs typeface="MS Gothic" charset="-128"/>
                        </a:rPr>
                        <a:t>◎</a:t>
                      </a:r>
                      <a:endParaRPr kumimoji="1" lang="en-US" altLang="ja-JP" sz="800" dirty="0">
                        <a:latin typeface="MS Gothic" charset="-128"/>
                        <a:ea typeface="MS Gothic" charset="-128"/>
                        <a:cs typeface="MS Gothic" charset="-128"/>
                      </a:endParaRPr>
                    </a:p>
                    <a:p>
                      <a:r>
                        <a:rPr kumimoji="1" lang="en-US" altLang="ja-JP" sz="800" dirty="0">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with high vapor or dust concentrations, such as ‘third control zones,’ or locations where vapors or dust are released due to leakage.</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Use an organic-gas/vapor respirator equipped with particulate (dust)-filter capability.(Select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36263">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00" dirty="0">
                          <a:latin typeface="MS Gothic" charset="-128"/>
                          <a:ea typeface="MS Gothic" charset="-128"/>
                          <a:cs typeface="MS Gothic" charset="-128"/>
                        </a:rPr>
                        <a:t>First Aid Measure</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exposure has occurred or is suspected, seek medical attention.</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feeling unwell, seek medical attention.</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Special medical intervention may be required.</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76554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the affected area with plenty of water and soap.</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feeling unwell, contact a physician.</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Special medical intervention may be required.</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irritation or rash develops, seek medical attention.</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Remove all contaminated clothing immediately; launder before reuse.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177276">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cautiously with water for several minutes, removing contact lenses if easy to do.</a:t>
                      </a:r>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Continue flushing.</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eye irritation persists, 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137652">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immediate medical attention.</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Special medical intervention may be required.</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mouth thoroughly.</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2033" y="927509"/>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400" b="1" dirty="0">
                <a:latin typeface="BIZ UDPゴシック" panose="020B0400000000000000" pitchFamily="50" charset="-128"/>
                <a:ea typeface="BIZ UDPゴシック" panose="020B0400000000000000" pitchFamily="50" charset="-128"/>
              </a:rPr>
              <a:t>Class II </a:t>
            </a:r>
            <a:r>
              <a:rPr kumimoji="1" lang="en-US" altLang="ja-JP" sz="1400" b="1" dirty="0">
                <a:solidFill>
                  <a:schemeClr val="bg1"/>
                </a:solidFill>
                <a:latin typeface="BIZ UDPゴシック" panose="020B0400000000000000" pitchFamily="50" charset="-128"/>
                <a:ea typeface="BIZ UDPゴシック" panose="020B0400000000000000" pitchFamily="50" charset="-128"/>
              </a:rPr>
              <a:t>Specified Chemical Substances</a:t>
            </a:r>
            <a:endParaRPr lang="en-US" sz="1400" dirty="0"/>
          </a:p>
        </p:txBody>
      </p:sp>
      <p:pic>
        <p:nvPicPr>
          <p:cNvPr id="2" name="Picture 2" descr="skull">
            <a:extLst>
              <a:ext uri="{FF2B5EF4-FFF2-40B4-BE49-F238E27FC236}">
                <a16:creationId xmlns:a16="http://schemas.microsoft.com/office/drawing/2014/main" id="{C87D6370-78FD-28D2-B347-19B8FA4F97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2934" y="927137"/>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74207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65</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011371462"/>
              </p:ext>
            </p:extLst>
          </p:nvPr>
        </p:nvGraphicFramePr>
        <p:xfrm>
          <a:off x="366276" y="658813"/>
          <a:ext cx="4595097" cy="6464237"/>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481505">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Acrylonitrile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CH₂=CH–CN</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RN:107-13-1</a:t>
                      </a:r>
                      <a:endParaRPr lang="en-US" altLang="ja-JP" sz="700" b="0" i="0" u="none" strike="noStrike" baseline="0" dirty="0">
                        <a:solidFill>
                          <a:schemeClr val="tx1"/>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zh-TW" sz="800" dirty="0">
                          <a:latin typeface="MS Gothic" charset="-128"/>
                          <a:ea typeface="MS Gothic" charset="-128"/>
                          <a:cs typeface="MS Gothic" charset="-128"/>
                        </a:rPr>
                        <a:t>Anterior eye disorders</a:t>
                      </a:r>
                      <a:r>
                        <a:rPr kumimoji="1" lang="en-US" altLang="ja-JP" sz="800" dirty="0">
                          <a:latin typeface="MS Gothic" charset="-128"/>
                          <a:ea typeface="MS Gothic" charset="-128"/>
                          <a:cs typeface="MS Gothic" charset="-128"/>
                        </a:rPr>
                        <a:t>, Skin disorders, Skin sensitization, Central nervous system disorders, Respiratory tract disorders, Liver disorders, Kidney disorders, Hematologic disorders, Carcinogenicity, Suspected reproductive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Eye pain, Tearing, Conjunctival redness, Dermatitis, Pruritus(Itching), Skin redness, Eczema, Urticaria, Headache, Head heaviness, Dizziness, Drowsiness, Nausea, Vomiting, General fatigue, Cough, Shortness of breath, Runny nose, Nasal congestion, Nasal/throat pain, Nosebleed, Easy fatigability</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Jaundice, hematuria, Polyuria, Oliguria,</a:t>
                      </a:r>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Edema, Facial pallor, Palpitations, Unsteadiness, Weight loss</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941464">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away from heat, sparks, open flame and other ignition sources.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containers tightly closed.</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Take measures to prevent static‐electricity discharge.</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inhale dust or vapor.</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contact with eyes, skin or clothing.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the work area.</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only outdoors or in a well-ventilated location.</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remove contaminated work clothes from the workplace.</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Prevent release to the environment.</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ventilation is inadequate, wear appropriate respiratory protection.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79866">
                <a:tc rowSpan="3">
                  <a:txBody>
                    <a:bodyPr/>
                    <a:lstStyle/>
                    <a:p>
                      <a:pPr algn="ctr"/>
                      <a:r>
                        <a:rPr kumimoji="1" lang="en-US" altLang="ja-JP" sz="750" dirty="0">
                          <a:latin typeface="MS Gothic" charset="-128"/>
                          <a:ea typeface="MS Gothic" charset="-128"/>
                          <a:cs typeface="MS Gothic" charset="-128"/>
                        </a:rPr>
                        <a:t>Required Protective Equipment</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 </a:t>
                      </a:r>
                    </a:p>
                    <a:p>
                      <a:r>
                        <a:rPr kumimoji="1" lang="en-US" altLang="ja-JP" sz="800" dirty="0">
                          <a:latin typeface="MS Gothic" charset="-128"/>
                          <a:ea typeface="MS Gothic" charset="-128"/>
                          <a:cs typeface="MS Gothic" charset="-128"/>
                        </a:rPr>
                        <a:t>   Nitrile ×, Latex ×, Chloroprene ×, Neoprene ×</a:t>
                      </a:r>
                    </a:p>
                    <a:p>
                      <a:r>
                        <a:rPr kumimoji="1" lang="en-US" altLang="ja-JP" sz="800" dirty="0">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with high vapor concentration such as “third control zones” or locations where vapors are released due to leakage.</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Organic vapor respirator(Select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0">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00" dirty="0">
                          <a:latin typeface="MS Gothic" charset="-128"/>
                          <a:ea typeface="MS Gothic" charset="-128"/>
                          <a:cs typeface="MS Gothic" charset="-128"/>
                        </a:rPr>
                        <a:t>First Aid Measure</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the affected person to fresh air and have them rest in a comfortable position.</a:t>
                      </a:r>
                      <a:r>
                        <a:rPr kumimoji="1" lang="ja-JP" altLang="en-US" sz="800" dirty="0">
                          <a:latin typeface="MS Gothic" charset="-128"/>
                          <a:ea typeface="MS Gothic" charset="-128"/>
                          <a:cs typeface="MS Gothic" charset="-128"/>
                        </a:rPr>
                        <a:t> </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Obtain medical examination and treatment without delay.</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26262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Immediately remove all contaminated clothing.</a:t>
                      </a:r>
                      <a:endParaRPr kumimoji="1" lang="ja-JP" altLang="en-US" sz="800" dirty="0">
                        <a:latin typeface="MS Gothic" charset="-128"/>
                        <a:ea typeface="MS Gothic" charset="-128"/>
                        <a:cs typeface="MS Gothic" charset="-128"/>
                      </a:endParaRPr>
                    </a:p>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Obtain medical examination and treatment.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affected skin promptly with plenty of water, then wash with soap.</a:t>
                      </a:r>
                      <a:r>
                        <a:rPr kumimoji="1" lang="ja-JP" altLang="en-US" sz="800" dirty="0">
                          <a:latin typeface="MS Gothic" charset="-128"/>
                          <a:ea typeface="MS Gothic" charset="-128"/>
                          <a:cs typeface="MS Gothic" charset="-128"/>
                        </a:rPr>
                        <a:t> </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Launder clothing before reuse.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cautiously with water for several minutes, removing contact lenses if easy to do.</a:t>
                      </a:r>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Continue flushing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Obtain medical examination and treatment.</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46212">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Obtain medical examination and treatment immediately.</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mouth thoroughly.</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2033" y="965741"/>
            <a:ext cx="436020" cy="436020"/>
          </a:xfrm>
          <a:prstGeom prst="rect">
            <a:avLst/>
          </a:prstGeom>
        </p:spPr>
      </p:pic>
      <p:sp>
        <p:nvSpPr>
          <p:cNvPr id="8" name="Title 1"/>
          <p:cNvSpPr>
            <a:spLocks noGrp="1"/>
          </p:cNvSpPr>
          <p:nvPr>
            <p:ph type="title" idx="4294967295"/>
          </p:nvPr>
        </p:nvSpPr>
        <p:spPr>
          <a:xfrm>
            <a:off x="368736" y="256443"/>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400" b="1" dirty="0">
                <a:latin typeface="BIZ UDPゴシック" panose="020B0400000000000000" pitchFamily="50" charset="-128"/>
                <a:ea typeface="BIZ UDPゴシック" panose="020B0400000000000000" pitchFamily="50" charset="-128"/>
              </a:rPr>
              <a:t>Class II </a:t>
            </a:r>
            <a:r>
              <a:rPr kumimoji="1" lang="en-US" altLang="ja-JP" sz="1400" b="1" dirty="0">
                <a:solidFill>
                  <a:schemeClr val="bg1"/>
                </a:solidFill>
                <a:latin typeface="BIZ UDPゴシック" panose="020B0400000000000000" pitchFamily="50" charset="-128"/>
                <a:ea typeface="BIZ UDPゴシック" panose="020B0400000000000000" pitchFamily="50" charset="-128"/>
              </a:rPr>
              <a:t>Specified Chemical Substances</a:t>
            </a:r>
            <a:endParaRPr lang="en-US" sz="1400" dirty="0"/>
          </a:p>
        </p:txBody>
      </p:sp>
      <p:pic>
        <p:nvPicPr>
          <p:cNvPr id="2" name="Picture 2" descr="skull">
            <a:extLst>
              <a:ext uri="{FF2B5EF4-FFF2-40B4-BE49-F238E27FC236}">
                <a16:creationId xmlns:a16="http://schemas.microsoft.com/office/drawing/2014/main" id="{C87D6370-78FD-28D2-B347-19B8FA4F97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2934" y="965369"/>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5" descr="炎">
            <a:extLst>
              <a:ext uri="{FF2B5EF4-FFF2-40B4-BE49-F238E27FC236}">
                <a16:creationId xmlns:a16="http://schemas.microsoft.com/office/drawing/2014/main" id="{EDB8D53B-6DB9-1579-DD3B-DB6529ADEE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0449" y="965516"/>
            <a:ext cx="428625" cy="428625"/>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descr="腐食性">
            <a:extLst>
              <a:ext uri="{FF2B5EF4-FFF2-40B4-BE49-F238E27FC236}">
                <a16:creationId xmlns:a16="http://schemas.microsoft.com/office/drawing/2014/main" id="{CDDABFEE-E024-95A3-EC91-DC5F2064FE3C}"/>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91982" y="971667"/>
            <a:ext cx="435600" cy="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76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66</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481087936"/>
              </p:ext>
            </p:extLst>
          </p:nvPr>
        </p:nvGraphicFramePr>
        <p:xfrm>
          <a:off x="366276" y="734647"/>
          <a:ext cx="4595097" cy="6432377"/>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563801">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Alkyl mercury compounds</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n</a:t>
                      </a:r>
                      <a:r>
                        <a:rPr lang="en-US" altLang="ja-JP" sz="900" u="none" strike="noStrike" dirty="0">
                          <a:solidFill>
                            <a:schemeClr val="tx1">
                              <a:lumMod val="95000"/>
                              <a:lumOff val="5000"/>
                            </a:schemeClr>
                          </a:solidFill>
                          <a:effectLst/>
                          <a:latin typeface="MS Gothic" charset="-128"/>
                          <a:ea typeface="MS Gothic" charset="-128"/>
                          <a:cs typeface="MS Gothic" charset="-128"/>
                        </a:rPr>
                        <a:t>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2n+1</a:t>
                      </a:r>
                      <a:r>
                        <a:rPr lang="en-US" altLang="ja-JP" sz="900" u="none" strike="noStrike" dirty="0">
                          <a:solidFill>
                            <a:schemeClr val="tx1">
                              <a:lumMod val="95000"/>
                              <a:lumOff val="5000"/>
                            </a:schemeClr>
                          </a:solidFill>
                          <a:effectLst/>
                          <a:latin typeface="MS Gothic" charset="-128"/>
                          <a:ea typeface="MS Gothic" charset="-128"/>
                          <a:cs typeface="MS Gothic" charset="-128"/>
                        </a:rPr>
                        <a:t>Hg</a:t>
                      </a:r>
                      <a:endParaRPr lang="en-US" altLang="ja-JP" sz="900" u="none" strike="noStrike" baseline="-25000"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RN:593-74-8,627-44-1,etc.</a:t>
                      </a:r>
                      <a:endParaRPr lang="en-US" altLang="ja-JP" sz="7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50292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Skin disorders, Central nervous system disorders, Peripheral neuropathy(sensory disturbances of the extremities or perioral area; ataxia; balance disorders; speech disorders; visual or hearing impairment; etc.)</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988044">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Dermatitis, Pruritus(Itching), Skin erythema, Headache, Head heaviness, Dizziness, Nausea, Vomiting, General fatigue, Loss of appetite, Poor handwriting(Dysgraphia), </a:t>
                      </a:r>
                      <a:r>
                        <a:rPr kumimoji="1" lang="en-US" altLang="ja-JP" sz="800" dirty="0" err="1">
                          <a:latin typeface="MS Gothic" charset="-128"/>
                          <a:ea typeface="MS Gothic" charset="-128"/>
                          <a:cs typeface="MS Gothic" charset="-128"/>
                        </a:rPr>
                        <a:t>Micrographia</a:t>
                      </a:r>
                      <a:r>
                        <a:rPr kumimoji="1" lang="en-US" altLang="ja-JP" sz="800" dirty="0">
                          <a:latin typeface="MS Gothic" charset="-128"/>
                          <a:ea typeface="MS Gothic" charset="-128"/>
                          <a:cs typeface="MS Gothic" charset="-128"/>
                        </a:rPr>
                        <a:t>, Nightmares, Visual impairment, Hearing impairment, Speech disorders, Impaired concentration and memory, Joint pain, Insomnia, Hypersomnia, Depression, Anxiety, Motor and sensory dysfunction, Weight loss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692388">
                <a:tc>
                  <a:txBody>
                    <a:bodyPr/>
                    <a:lstStyle/>
                    <a:p>
                      <a:pPr algn="ctr"/>
                      <a:r>
                        <a:rPr kumimoji="1" lang="en-US" altLang="ja-JP" sz="750" dirty="0">
                          <a:latin typeface="MS Gothic" charset="-128"/>
                          <a:ea typeface="MS Gothic" charset="-128"/>
                          <a:cs typeface="MS Gothic" charset="-128"/>
                        </a:rPr>
                        <a:t>Handling Precautions</a:t>
                      </a:r>
                    </a:p>
                    <a:p>
                      <a:pPr algn="ctr"/>
                      <a:r>
                        <a:rPr kumimoji="1" lang="en-US" altLang="ja-JP" sz="600" dirty="0">
                          <a:latin typeface="MS Gothic" charset="-128"/>
                          <a:ea typeface="MS Gothic" charset="-128"/>
                          <a:cs typeface="MS Gothic" charset="-128"/>
                        </a:rPr>
                        <a:t>(</a:t>
                      </a:r>
                      <a:r>
                        <a:rPr kumimoji="1" lang="ja-JP" altLang="en-US" sz="600" dirty="0">
                          <a:latin typeface="MS Gothic" charset="-128"/>
                          <a:ea typeface="MS Gothic" charset="-128"/>
                          <a:cs typeface="MS Gothic" charset="-128"/>
                        </a:rPr>
                        <a:t>ジメチル水銀</a:t>
                      </a:r>
                      <a:r>
                        <a:rPr kumimoji="1" lang="en-US" altLang="ja-JP" sz="600" dirty="0">
                          <a:latin typeface="MS Gothic" charset="-128"/>
                          <a:ea typeface="MS Gothic" charset="-128"/>
                          <a:cs typeface="MS Gothic" charset="-128"/>
                        </a:rPr>
                        <a:t>)</a:t>
                      </a:r>
                      <a:endParaRPr kumimoji="1" lang="ja-JP" altLang="en-US" sz="6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away from heat, sparks, open flame and high-temperature sources.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containers tightly closed.</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Take measures to prevent static-electricity discharge.</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inhalation of dust or vapor.</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the work area.</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Prevent release to the environment.</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en-US" altLang="ja-JP" sz="750" dirty="0">
                          <a:latin typeface="MS Gothic" charset="-128"/>
                          <a:ea typeface="MS Gothic" charset="-128"/>
                          <a:cs typeface="MS Gothic" charset="-128"/>
                        </a:rPr>
                        <a:t>Required Protective Equipment</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en-US" altLang="ja-JP" sz="800" dirty="0">
                          <a:solidFill>
                            <a:schemeClr val="tx1"/>
                          </a:solidFill>
                          <a:latin typeface="MS Gothic" charset="-128"/>
                          <a:ea typeface="MS Gothic" charset="-128"/>
                          <a:cs typeface="MS Gothic" charset="-128"/>
                        </a:rPr>
                        <a:t>Laboratory coat or work clothing, protective goggles, protective gloves.</a:t>
                      </a:r>
                    </a:p>
                    <a:p>
                      <a:r>
                        <a:rPr kumimoji="1" lang="ja-JP" altLang="en-US" sz="800" dirty="0">
                          <a:solidFill>
                            <a:schemeClr val="tx1"/>
                          </a:solidFill>
                          <a:latin typeface="MS Gothic" charset="-128"/>
                          <a:ea typeface="MS Gothic" charset="-128"/>
                          <a:cs typeface="MS Gothic" charset="-128"/>
                        </a:rPr>
                        <a:t>　</a:t>
                      </a:r>
                      <a:r>
                        <a:rPr kumimoji="1" lang="en-US" altLang="ja-JP" sz="800" dirty="0">
                          <a:solidFill>
                            <a:schemeClr val="tx1"/>
                          </a:solidFill>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solidFill>
                            <a:schemeClr val="tx1"/>
                          </a:solidFill>
                          <a:latin typeface="MS Gothic" charset="-128"/>
                          <a:ea typeface="MS Gothic" charset="-128"/>
                          <a:cs typeface="MS Gothic" charset="-128"/>
                        </a:rPr>
                        <a:t>【Glove permeation data (Ministry of Health, </a:t>
                      </a:r>
                      <a:r>
                        <a:rPr kumimoji="1" lang="en-US" altLang="ja-JP" sz="800" dirty="0" err="1">
                          <a:solidFill>
                            <a:schemeClr val="tx1"/>
                          </a:solidFill>
                          <a:latin typeface="MS Gothic" charset="-128"/>
                          <a:ea typeface="MS Gothic" charset="-128"/>
                          <a:cs typeface="MS Gothic" charset="-128"/>
                        </a:rPr>
                        <a:t>Labour</a:t>
                      </a:r>
                      <a:r>
                        <a:rPr kumimoji="1" lang="en-US" altLang="ja-JP" sz="800" dirty="0">
                          <a:solidFill>
                            <a:schemeClr val="tx1"/>
                          </a:solidFill>
                          <a:latin typeface="MS Gothic" charset="-128"/>
                          <a:ea typeface="MS Gothic" charset="-128"/>
                          <a:cs typeface="MS Gothic" charset="-128"/>
                        </a:rPr>
                        <a:t> and Welfare)】 </a:t>
                      </a:r>
                    </a:p>
                    <a:p>
                      <a:r>
                        <a:rPr kumimoji="1" lang="en-US" altLang="ja-JP" sz="800" dirty="0">
                          <a:solidFill>
                            <a:schemeClr val="tx1"/>
                          </a:solidFill>
                          <a:latin typeface="MS Gothic" charset="-128"/>
                          <a:ea typeface="MS Gothic" charset="-128"/>
                          <a:cs typeface="MS Gothic" charset="-128"/>
                        </a:rPr>
                        <a:t>   Nitrile ×, Latex ×, Chloroprene ×, Neoprene</a:t>
                      </a:r>
                      <a:r>
                        <a:rPr kumimoji="1" lang="en-US" altLang="ja-JP" sz="800" dirty="0">
                          <a:latin typeface="MS Gothic" charset="-128"/>
                          <a:ea typeface="MS Gothic" charset="-128"/>
                          <a:cs typeface="MS Gothic" charset="-128"/>
                        </a:rPr>
                        <a:t>: no data</a:t>
                      </a:r>
                      <a:endParaRPr kumimoji="1" lang="en-US" altLang="ja-JP" sz="800" dirty="0">
                        <a:solidFill>
                          <a:schemeClr val="tx1"/>
                        </a:solidFill>
                        <a:latin typeface="MS Gothic" charset="-128"/>
                        <a:ea typeface="MS Gothic" charset="-128"/>
                        <a:cs typeface="MS Gothic" charset="-128"/>
                      </a:endParaRPr>
                    </a:p>
                    <a:p>
                      <a:r>
                        <a:rPr kumimoji="1" lang="en-US" altLang="ja-JP" sz="800" dirty="0">
                          <a:solidFill>
                            <a:schemeClr val="tx1"/>
                          </a:solidFill>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with high vapor concentration such as “third control zones” or locations where vapors are released due to leakage.</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Organic vapor respirator(Select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19700">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First Aid Measure</a:t>
                      </a:r>
                    </a:p>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a:t>
                      </a:r>
                      <a:r>
                        <a:rPr kumimoji="1" lang="ja-JP" altLang="en-US"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ジメチル水銀</a:t>
                      </a:r>
                      <a:r>
                        <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feeling unwell, seek immediate medical examination and treatment.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symptoms persist, contact a physician.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322596">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the affected area thoroughly with copious water.</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symptoms persist, contact a physician.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the eye gently under running water for 15–20 minutes, removing contact lenses if easy to do.</a:t>
                      </a:r>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Continue flushing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irritation persists, contact a physician.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Rinse mouth with water. Seek immediate medical examination and treatment.</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0283" y="969453"/>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400" b="1" dirty="0">
                <a:latin typeface="BIZ UDPゴシック" panose="020B0400000000000000" pitchFamily="50" charset="-128"/>
                <a:ea typeface="BIZ UDPゴシック" panose="020B0400000000000000" pitchFamily="50" charset="-128"/>
              </a:rPr>
              <a:t>Class II </a:t>
            </a:r>
            <a:r>
              <a:rPr kumimoji="1" lang="en-US" altLang="ja-JP" sz="1400" b="1" dirty="0">
                <a:solidFill>
                  <a:schemeClr val="bg1"/>
                </a:solidFill>
                <a:latin typeface="BIZ UDPゴシック" panose="020B0400000000000000" pitchFamily="50" charset="-128"/>
                <a:ea typeface="BIZ UDPゴシック" panose="020B0400000000000000" pitchFamily="50" charset="-128"/>
              </a:rPr>
              <a:t>Specified Chemical Substances</a:t>
            </a:r>
            <a:endParaRPr lang="en-US" sz="1400" dirty="0"/>
          </a:p>
        </p:txBody>
      </p:sp>
      <p:pic>
        <p:nvPicPr>
          <p:cNvPr id="2" name="図 1" descr="炎">
            <a:extLst>
              <a:ext uri="{FF2B5EF4-FFF2-40B4-BE49-F238E27FC236}">
                <a16:creationId xmlns:a16="http://schemas.microsoft.com/office/drawing/2014/main" id="{67D01B5D-2A06-0A22-BE1A-314B02B4A3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7849" y="969228"/>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8252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67</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662646752"/>
              </p:ext>
            </p:extLst>
          </p:nvPr>
        </p:nvGraphicFramePr>
        <p:xfrm>
          <a:off x="366276" y="734647"/>
          <a:ext cx="4595097" cy="6445312"/>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527225">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Indium compounds</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In</a:t>
                      </a:r>
                      <a:endParaRPr lang="en-US" altLang="ja-JP" sz="900" u="none" strike="noStrike" baseline="-25000"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RN:1312-41-0,10025-82-8,1312-43-2,13464-82-9,128008-30-0,etc.</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zh-TW" sz="800" dirty="0">
                          <a:latin typeface="MS Gothic" charset="-128"/>
                          <a:ea typeface="MS Gothic" charset="-128"/>
                          <a:cs typeface="MS Gothic" charset="-128"/>
                        </a:rPr>
                        <a:t>Anterior eye disorders</a:t>
                      </a:r>
                      <a:r>
                        <a:rPr kumimoji="1" lang="en-US" altLang="ja-JP" sz="800" dirty="0">
                          <a:latin typeface="MS Gothic" charset="-128"/>
                          <a:ea typeface="MS Gothic" charset="-128"/>
                          <a:cs typeface="MS Gothic" charset="-128"/>
                        </a:rPr>
                        <a:t>, Skin disorders, Pulmonary disorders(e.g. interstitial pneumonia), Suspected carcinogenicity</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Dermatitis, Pruritus(Itching), Skin erythema, Eye pain, Tearing, Conjunctival redness, Cough, Sputum production, Shortness of breath, Chest pain, General fatigue, Weight loss</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en-US" altLang="ja-JP" sz="750" dirty="0">
                          <a:latin typeface="MS Gothic" charset="-128"/>
                          <a:ea typeface="MS Gothic" charset="-128"/>
                          <a:cs typeface="MS Gothic" charset="-128"/>
                        </a:rPr>
                        <a:t>Handling Precautions</a:t>
                      </a:r>
                    </a:p>
                    <a:p>
                      <a:pPr algn="ctr"/>
                      <a:r>
                        <a:rPr kumimoji="1" lang="en-US" altLang="ja-JP" sz="600" dirty="0">
                          <a:latin typeface="MS Gothic" charset="-128"/>
                          <a:ea typeface="MS Gothic" charset="-128"/>
                          <a:cs typeface="MS Gothic" charset="-128"/>
                        </a:rPr>
                        <a:t>(</a:t>
                      </a:r>
                      <a:r>
                        <a:rPr kumimoji="1" lang="ja-JP" altLang="en-US" sz="600" dirty="0">
                          <a:latin typeface="MS Gothic" charset="-128"/>
                          <a:ea typeface="MS Gothic" charset="-128"/>
                          <a:cs typeface="MS Gothic" charset="-128"/>
                        </a:rPr>
                        <a:t>酸化インジウム</a:t>
                      </a:r>
                      <a:r>
                        <a:rPr kumimoji="1" lang="en-US" altLang="ja-JP" sz="600" dirty="0">
                          <a:latin typeface="MS Gothic" charset="-128"/>
                          <a:ea typeface="MS Gothic" charset="-128"/>
                          <a:cs typeface="MS Gothic" charset="-128"/>
                        </a:rPr>
                        <a:t>)</a:t>
                      </a:r>
                      <a:endParaRPr kumimoji="1" lang="ja-JP" altLang="en-US" sz="6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inhale dust or vapor.</a:t>
                      </a:r>
                    </a:p>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the work area.</a:t>
                      </a:r>
                    </a:p>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containers tightly closed.</a:t>
                      </a:r>
                    </a:p>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Prevent release to the environment.</a:t>
                      </a:r>
                      <a:r>
                        <a:rPr kumimoji="1" lang="ja-JP" altLang="en-US" sz="800" dirty="0">
                          <a:latin typeface="MS Gothic" charset="-128"/>
                          <a:ea typeface="MS Gothic" charset="-128"/>
                          <a:cs typeface="MS Gothic" charset="-128"/>
                        </a:rPr>
                        <a:t> </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en-US" altLang="ja-JP" sz="750" dirty="0">
                          <a:latin typeface="MS Gothic" charset="-128"/>
                          <a:ea typeface="MS Gothic" charset="-128"/>
                          <a:cs typeface="MS Gothic" charset="-128"/>
                        </a:rPr>
                        <a:t>Required Protective Equipment</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solidFill>
                            <a:schemeClr val="tx1"/>
                          </a:solidFill>
                          <a:latin typeface="MS Gothic" charset="-128"/>
                          <a:ea typeface="MS Gothic" charset="-128"/>
                          <a:cs typeface="MS Gothic" charset="-128"/>
                        </a:rPr>
                        <a:t>【Glove permeation data (Ministry of Health, </a:t>
                      </a:r>
                      <a:r>
                        <a:rPr kumimoji="1" lang="en-US" altLang="ja-JP" sz="800" dirty="0" err="1">
                          <a:solidFill>
                            <a:schemeClr val="tx1"/>
                          </a:solidFill>
                          <a:latin typeface="MS Gothic" charset="-128"/>
                          <a:ea typeface="MS Gothic" charset="-128"/>
                          <a:cs typeface="MS Gothic" charset="-128"/>
                        </a:rPr>
                        <a:t>Labour</a:t>
                      </a:r>
                      <a:r>
                        <a:rPr kumimoji="1" lang="en-US" altLang="ja-JP" sz="800" dirty="0">
                          <a:solidFill>
                            <a:schemeClr val="tx1"/>
                          </a:solidFill>
                          <a:latin typeface="MS Gothic" charset="-128"/>
                          <a:ea typeface="MS Gothic" charset="-128"/>
                          <a:cs typeface="MS Gothic" charset="-128"/>
                        </a:rPr>
                        <a:t> and Welfare)】 </a:t>
                      </a:r>
                    </a:p>
                    <a:p>
                      <a:r>
                        <a:rPr kumimoji="1" lang="en-US" altLang="ja-JP" sz="800" dirty="0">
                          <a:solidFill>
                            <a:schemeClr val="tx1"/>
                          </a:solidFill>
                          <a:latin typeface="MS Gothic" charset="-128"/>
                          <a:ea typeface="MS Gothic" charset="-128"/>
                          <a:cs typeface="MS Gothic" charset="-128"/>
                        </a:rPr>
                        <a:t>   Nitrile ◎, Latex ◎, Chloroprene ◎, Neoprene ◎</a:t>
                      </a:r>
                    </a:p>
                    <a:p>
                      <a:r>
                        <a:rPr kumimoji="1" lang="en-US" altLang="ja-JP" sz="800" dirty="0">
                          <a:solidFill>
                            <a:schemeClr val="tx1"/>
                          </a:solidFill>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Required where airborne dust may exceed 0.3 µg/m³ (as determined by workplace monitoring) or during leaks.</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Use a replaceable‐cartridge particulate respirator rated at RL3 or higher.(It varies depending on the concentration in the air.) (Select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algn="ctr"/>
                      <a:r>
                        <a:rPr kumimoji="1" lang="en-US" altLang="ja-JP" sz="750" dirty="0">
                          <a:latin typeface="MS Gothic" charset="-128"/>
                          <a:ea typeface="MS Gothic" charset="-128"/>
                          <a:cs typeface="MS Gothic" charset="-128"/>
                        </a:rPr>
                        <a:t>First Aid Measure</a:t>
                      </a:r>
                    </a:p>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a:t>
                      </a:r>
                      <a:r>
                        <a:rPr kumimoji="1" lang="ja-JP" altLang="en-US"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酸化インジウム</a:t>
                      </a:r>
                      <a:r>
                        <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the affected person to fresh air and have them rest in a position that eases breathing.</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symptoms persist, 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the affected area with plenty of water and soap.</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symptoms persist, 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carefully with running water for several minutes, removing contact lenses if easily done. Continue flushing.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irritation persists, 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Rinse mouth with water. Obtain medical examination and treatment without delay.</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400" b="1" dirty="0">
                <a:latin typeface="BIZ UDPゴシック" panose="020B0400000000000000" pitchFamily="50" charset="-128"/>
                <a:ea typeface="BIZ UDPゴシック" panose="020B0400000000000000" pitchFamily="50" charset="-128"/>
              </a:rPr>
              <a:t>Class II </a:t>
            </a:r>
            <a:r>
              <a:rPr kumimoji="1" lang="en-US" altLang="ja-JP" sz="1400" b="1" dirty="0">
                <a:solidFill>
                  <a:schemeClr val="bg1"/>
                </a:solidFill>
                <a:latin typeface="BIZ UDPゴシック" panose="020B0400000000000000" pitchFamily="50" charset="-128"/>
                <a:ea typeface="BIZ UDPゴシック" panose="020B0400000000000000" pitchFamily="50" charset="-128"/>
              </a:rPr>
              <a:t>Specified Chemical Substances</a:t>
            </a:r>
            <a:endParaRPr lang="en-US" sz="1400" dirty="0"/>
          </a:p>
        </p:txBody>
      </p:sp>
      <p:pic>
        <p:nvPicPr>
          <p:cNvPr id="12" name="図 11">
            <a:extLst>
              <a:ext uri="{FF2B5EF4-FFF2-40B4-BE49-F238E27FC236}">
                <a16:creationId xmlns:a16="http://schemas.microsoft.com/office/drawing/2014/main" id="{D79C7755-D41D-C120-5B50-D17FBC42F4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9333" y="965531"/>
            <a:ext cx="436020" cy="436020"/>
          </a:xfrm>
          <a:prstGeom prst="rect">
            <a:avLst/>
          </a:prstGeom>
        </p:spPr>
      </p:pic>
      <p:pic>
        <p:nvPicPr>
          <p:cNvPr id="13" name="図 12">
            <a:extLst>
              <a:ext uri="{FF2B5EF4-FFF2-40B4-BE49-F238E27FC236}">
                <a16:creationId xmlns:a16="http://schemas.microsoft.com/office/drawing/2014/main" id="{8951F96A-40DF-1C31-224E-543A480EBC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5367" y="966322"/>
            <a:ext cx="436020" cy="434437"/>
          </a:xfrm>
          <a:prstGeom prst="rect">
            <a:avLst/>
          </a:prstGeom>
        </p:spPr>
      </p:pic>
    </p:spTree>
    <p:extLst>
      <p:ext uri="{BB962C8B-B14F-4D97-AF65-F5344CB8AC3E}">
        <p14:creationId xmlns:p14="http://schemas.microsoft.com/office/powerpoint/2010/main" val="38814985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68</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519748898"/>
              </p:ext>
            </p:extLst>
          </p:nvPr>
        </p:nvGraphicFramePr>
        <p:xfrm>
          <a:off x="402336" y="740275"/>
          <a:ext cx="4562858" cy="6446909"/>
        </p:xfrm>
        <a:graphic>
          <a:graphicData uri="http://schemas.openxmlformats.org/drawingml/2006/table">
            <a:tbl>
              <a:tblPr firstRow="1" bandRow="1">
                <a:tableStyleId>{2D5ABB26-0587-4C30-8999-92F81FD0307C}</a:tableStyleId>
              </a:tblPr>
              <a:tblGrid>
                <a:gridCol w="567862">
                  <a:extLst>
                    <a:ext uri="{9D8B030D-6E8A-4147-A177-3AD203B41FA5}">
                      <a16:colId xmlns:a16="http://schemas.microsoft.com/office/drawing/2014/main" val="20000"/>
                    </a:ext>
                  </a:extLst>
                </a:gridCol>
                <a:gridCol w="598188">
                  <a:extLst>
                    <a:ext uri="{9D8B030D-6E8A-4147-A177-3AD203B41FA5}">
                      <a16:colId xmlns:a16="http://schemas.microsoft.com/office/drawing/2014/main" val="20001"/>
                    </a:ext>
                  </a:extLst>
                </a:gridCol>
                <a:gridCol w="409058">
                  <a:extLst>
                    <a:ext uri="{9D8B030D-6E8A-4147-A177-3AD203B41FA5}">
                      <a16:colId xmlns:a16="http://schemas.microsoft.com/office/drawing/2014/main" val="20002"/>
                    </a:ext>
                  </a:extLst>
                </a:gridCol>
                <a:gridCol w="2987750">
                  <a:extLst>
                    <a:ext uri="{9D8B030D-6E8A-4147-A177-3AD203B41FA5}">
                      <a16:colId xmlns:a16="http://schemas.microsoft.com/office/drawing/2014/main" val="20003"/>
                    </a:ext>
                  </a:extLst>
                </a:gridCol>
              </a:tblGrid>
              <a:tr h="463217">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Ethyleneimine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(CH₂–CH₂)NH</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RN:151-56-4</a:t>
                      </a:r>
                      <a:endParaRPr lang="en-US" altLang="ja-JP" sz="700" b="0" i="0" u="none" strike="noStrike" baseline="0" dirty="0">
                        <a:solidFill>
                          <a:schemeClr val="tx1"/>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402828">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zh-TW" sz="700" dirty="0">
                          <a:latin typeface="MS Gothic" charset="-128"/>
                          <a:ea typeface="MS Gothic" charset="-128"/>
                          <a:cs typeface="MS Gothic" charset="-128"/>
                        </a:rPr>
                        <a:t>Anterior eye disorders</a:t>
                      </a:r>
                      <a:r>
                        <a:rPr kumimoji="1" lang="en-US" altLang="ja-JP" sz="700" dirty="0">
                          <a:latin typeface="MS Gothic" charset="-128"/>
                          <a:ea typeface="MS Gothic" charset="-128"/>
                          <a:cs typeface="MS Gothic" charset="-128"/>
                        </a:rPr>
                        <a:t>, Skin disorders, Central nervous system disorders, Respiratory tract disorders, Liver disorders, Kidney disorders, Suspected carcinogenicity, Suspected reproductive toxicity</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576072">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700" dirty="0">
                          <a:latin typeface="MS Gothic" charset="-128"/>
                          <a:ea typeface="MS Gothic" charset="-128"/>
                          <a:cs typeface="MS Gothic" charset="-128"/>
                        </a:rPr>
                        <a:t>Dermatitis, Pruritus(Itching), Skin redness, Eye pain, Tearing, Conjunctival redness, Headache, Head heaviness, Dizziness, drowsiness, Vomiting, General fatigue, Cough, Sputum, Shortness of breath, Runny nose, Nasal congestion, Nasal/throat pain, Chest pain, Easy fatigability,</a:t>
                      </a:r>
                      <a:r>
                        <a:rPr kumimoji="1" lang="ja-JP" altLang="en-US" sz="700" dirty="0">
                          <a:latin typeface="MS Gothic" charset="-128"/>
                          <a:ea typeface="MS Gothic" charset="-128"/>
                          <a:cs typeface="MS Gothic" charset="-128"/>
                        </a:rPr>
                        <a:t> </a:t>
                      </a:r>
                      <a:r>
                        <a:rPr kumimoji="1" lang="en-US" altLang="ja-JP" sz="700" dirty="0">
                          <a:latin typeface="MS Gothic" charset="-128"/>
                          <a:ea typeface="MS Gothic" charset="-128"/>
                          <a:cs typeface="MS Gothic" charset="-128"/>
                        </a:rPr>
                        <a:t>Jaundice, Hematuria, Polyuria, Oliguria, Edema, Weight loss </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1182624">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Keep away from heat, hot surfaces, sparks, open flame and other ignition sources.</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Keep container tightly closed; store in a cool place.</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Take measures to prevent static‐electricity discharge.</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Do not inhale dust or vapor.</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Avoid contact with eyes, skin and clothing.</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Wash hands thoroughly after handling.</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Do not eat, drink or smoke in the work area.</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Use only outdoors or in a well-ventilated location.</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Prevent release to the environment.</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Wear appropriate respiratory protection.</a:t>
                      </a:r>
                      <a:r>
                        <a:rPr kumimoji="1" lang="ja-JP" altLang="en-US" sz="700" dirty="0">
                          <a:latin typeface="MS Gothic" charset="-128"/>
                          <a:ea typeface="MS Gothic" charset="-128"/>
                          <a:cs typeface="MS Gothic" charset="-128"/>
                        </a:rPr>
                        <a:t> </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719328">
                <a:tc rowSpan="3">
                  <a:txBody>
                    <a:bodyPr/>
                    <a:lstStyle/>
                    <a:p>
                      <a:pPr algn="ctr"/>
                      <a:r>
                        <a:rPr kumimoji="1" lang="en-US" altLang="ja-JP" sz="750" dirty="0">
                          <a:latin typeface="MS Gothic" charset="-128"/>
                          <a:ea typeface="MS Gothic" charset="-128"/>
                          <a:cs typeface="MS Gothic" charset="-128"/>
                        </a:rPr>
                        <a:t>Required Protective Equipment</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en-US" altLang="ja-JP" sz="700" dirty="0">
                          <a:latin typeface="MS Gothic" charset="-128"/>
                          <a:ea typeface="MS Gothic" charset="-128"/>
                          <a:cs typeface="MS Gothic" charset="-128"/>
                        </a:rPr>
                        <a:t>Laboratory coat or work clothing, protective goggles, protective gloves.</a:t>
                      </a:r>
                    </a:p>
                    <a:p>
                      <a:r>
                        <a:rPr kumimoji="1" lang="ja-JP" altLang="en-US" sz="700" dirty="0">
                          <a:latin typeface="MS Gothic" charset="-128"/>
                          <a:ea typeface="MS Gothic" charset="-128"/>
                          <a:cs typeface="MS Gothic" charset="-128"/>
                        </a:rPr>
                        <a:t>　</a:t>
                      </a:r>
                      <a:r>
                        <a:rPr kumimoji="1" lang="en-US" altLang="ja-JP" sz="7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700" dirty="0">
                          <a:latin typeface="MS Gothic" charset="-128"/>
                          <a:ea typeface="MS Gothic" charset="-128"/>
                          <a:cs typeface="MS Gothic" charset="-128"/>
                        </a:rPr>
                        <a:t>【Glove permeation data (Ministry of Health, </a:t>
                      </a:r>
                      <a:r>
                        <a:rPr kumimoji="1" lang="en-US" altLang="ja-JP" sz="700" dirty="0" err="1">
                          <a:latin typeface="MS Gothic" charset="-128"/>
                          <a:ea typeface="MS Gothic" charset="-128"/>
                          <a:cs typeface="MS Gothic" charset="-128"/>
                        </a:rPr>
                        <a:t>Labour</a:t>
                      </a:r>
                      <a:r>
                        <a:rPr kumimoji="1" lang="en-US" altLang="ja-JP" sz="700" dirty="0">
                          <a:latin typeface="MS Gothic" charset="-128"/>
                          <a:ea typeface="MS Gothic" charset="-128"/>
                          <a:cs typeface="MS Gothic" charset="-128"/>
                        </a:rPr>
                        <a:t> and Welfare)】 </a:t>
                      </a:r>
                    </a:p>
                    <a:p>
                      <a:r>
                        <a:rPr kumimoji="1" lang="en-US" altLang="ja-JP" sz="700" dirty="0">
                          <a:latin typeface="MS Gothic" charset="-128"/>
                          <a:ea typeface="MS Gothic" charset="-128"/>
                          <a:cs typeface="MS Gothic" charset="-128"/>
                        </a:rPr>
                        <a:t>   Nitrile ×, Latex ×, Chloroprene ×, Neoprene ×</a:t>
                      </a:r>
                    </a:p>
                    <a:p>
                      <a:r>
                        <a:rPr kumimoji="1" lang="en-US" altLang="ja-JP" sz="700" dirty="0">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700" dirty="0">
                          <a:latin typeface="MS Gothic" charset="-128"/>
                          <a:ea typeface="MS Gothic" charset="-128"/>
                          <a:cs typeface="MS Gothic" charset="-128"/>
                        </a:rPr>
                        <a:t>Areas with high vapor concentration such as “third control zones” or locations where vapors are released due to leakage.</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61052">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700" dirty="0">
                          <a:latin typeface="MS Gothic" charset="-128"/>
                          <a:ea typeface="MS Gothic" charset="-128"/>
                          <a:cs typeface="MS Gothic" charset="-128"/>
                        </a:rPr>
                        <a:t>Organic–gas cartridge respirator with dust filter(Select suitable type based on work conditions or consult the manufacturer.)</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727431">
                <a:tc rowSpan="4">
                  <a:txBody>
                    <a:bodyPr/>
                    <a:lstStyle/>
                    <a:p>
                      <a:pPr algn="ctr"/>
                      <a:r>
                        <a:rPr kumimoji="1" lang="en-US" altLang="ja-JP" sz="750" dirty="0">
                          <a:latin typeface="MS Gothic" charset="-128"/>
                          <a:ea typeface="MS Gothic" charset="-128"/>
                          <a:cs typeface="MS Gothic" charset="-128"/>
                        </a:rPr>
                        <a:t>First Aid Measure</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Move the affected person to fresh air and have them rest in a position that eases breathing.</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Call a physician immediately.</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Keep them in a semi-recumbent position.</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Artificial respiration may be required.</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505437">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Immediately remove all contaminated clothing. Wash the affected skin with water(or shower).</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Call a physician immediately.</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439896">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Rinse cautiously with water for several minutes, removing contact lenses if easy to do. Continue rinsing. </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Call a physician immediately.</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427776">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Call a physician immediately.</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Rinse mouth; do not induce vomiting.</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If conscious, give 1–2 cups of water.</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2033" y="965741"/>
            <a:ext cx="436020" cy="436020"/>
          </a:xfrm>
          <a:prstGeom prst="rect">
            <a:avLst/>
          </a:prstGeom>
        </p:spPr>
      </p:pic>
      <p:sp>
        <p:nvSpPr>
          <p:cNvPr id="8" name="Title 1"/>
          <p:cNvSpPr>
            <a:spLocks noGrp="1"/>
          </p:cNvSpPr>
          <p:nvPr>
            <p:ph type="title" idx="4294967295"/>
          </p:nvPr>
        </p:nvSpPr>
        <p:spPr>
          <a:xfrm>
            <a:off x="402337" y="298450"/>
            <a:ext cx="4562856"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400" b="1" dirty="0">
                <a:latin typeface="BIZ UDPゴシック" panose="020B0400000000000000" pitchFamily="50" charset="-128"/>
                <a:ea typeface="BIZ UDPゴシック" panose="020B0400000000000000" pitchFamily="50" charset="-128"/>
              </a:rPr>
              <a:t>Class II </a:t>
            </a:r>
            <a:r>
              <a:rPr kumimoji="1" lang="en-US" altLang="ja-JP" sz="1400" b="1" dirty="0">
                <a:solidFill>
                  <a:schemeClr val="bg1"/>
                </a:solidFill>
                <a:latin typeface="BIZ UDPゴシック" panose="020B0400000000000000" pitchFamily="50" charset="-128"/>
                <a:ea typeface="BIZ UDPゴシック" panose="020B0400000000000000" pitchFamily="50" charset="-128"/>
              </a:rPr>
              <a:t>Specified Chemical Substances</a:t>
            </a:r>
            <a:endParaRPr lang="en-US" sz="1400" dirty="0"/>
          </a:p>
        </p:txBody>
      </p:sp>
      <p:pic>
        <p:nvPicPr>
          <p:cNvPr id="2" name="Picture 2" descr="skull">
            <a:extLst>
              <a:ext uri="{FF2B5EF4-FFF2-40B4-BE49-F238E27FC236}">
                <a16:creationId xmlns:a16="http://schemas.microsoft.com/office/drawing/2014/main" id="{C87D6370-78FD-28D2-B347-19B8FA4F97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6534" y="965369"/>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5" descr="炎">
            <a:extLst>
              <a:ext uri="{FF2B5EF4-FFF2-40B4-BE49-F238E27FC236}">
                <a16:creationId xmlns:a16="http://schemas.microsoft.com/office/drawing/2014/main" id="{EDB8D53B-6DB9-1579-DD3B-DB6529ADEE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0449" y="965516"/>
            <a:ext cx="428625" cy="428625"/>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descr="腐食性">
            <a:extLst>
              <a:ext uri="{FF2B5EF4-FFF2-40B4-BE49-F238E27FC236}">
                <a16:creationId xmlns:a16="http://schemas.microsoft.com/office/drawing/2014/main" id="{CDDABFEE-E024-95A3-EC91-DC5F2064FE3C}"/>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4732" y="971667"/>
            <a:ext cx="435600" cy="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9519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69</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78030206"/>
              </p:ext>
            </p:extLst>
          </p:nvPr>
        </p:nvGraphicFramePr>
        <p:xfrm>
          <a:off x="438913" y="546429"/>
          <a:ext cx="4520437" cy="6654737"/>
        </p:xfrm>
        <a:graphic>
          <a:graphicData uri="http://schemas.openxmlformats.org/drawingml/2006/table">
            <a:tbl>
              <a:tblPr firstRow="1" bandRow="1">
                <a:tableStyleId>{2D5ABB26-0587-4C30-8999-92F81FD0307C}</a:tableStyleId>
              </a:tblPr>
              <a:tblGrid>
                <a:gridCol w="585215">
                  <a:extLst>
                    <a:ext uri="{9D8B030D-6E8A-4147-A177-3AD203B41FA5}">
                      <a16:colId xmlns:a16="http://schemas.microsoft.com/office/drawing/2014/main" val="20000"/>
                    </a:ext>
                  </a:extLst>
                </a:gridCol>
                <a:gridCol w="569994">
                  <a:extLst>
                    <a:ext uri="{9D8B030D-6E8A-4147-A177-3AD203B41FA5}">
                      <a16:colId xmlns:a16="http://schemas.microsoft.com/office/drawing/2014/main" val="20001"/>
                    </a:ext>
                  </a:extLst>
                </a:gridCol>
                <a:gridCol w="405255">
                  <a:extLst>
                    <a:ext uri="{9D8B030D-6E8A-4147-A177-3AD203B41FA5}">
                      <a16:colId xmlns:a16="http://schemas.microsoft.com/office/drawing/2014/main" val="20002"/>
                    </a:ext>
                  </a:extLst>
                </a:gridCol>
                <a:gridCol w="2959973">
                  <a:extLst>
                    <a:ext uri="{9D8B030D-6E8A-4147-A177-3AD203B41FA5}">
                      <a16:colId xmlns:a16="http://schemas.microsoft.com/office/drawing/2014/main" val="20003"/>
                    </a:ext>
                  </a:extLst>
                </a:gridCol>
              </a:tblGrid>
              <a:tr h="138510">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Ethylene oxide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(CH₂–CH₂)O</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RN:75-21-8</a:t>
                      </a:r>
                      <a:endParaRPr lang="en-US" altLang="ja-JP" sz="700" b="0" i="0" u="none" strike="noStrike" baseline="0" dirty="0">
                        <a:solidFill>
                          <a:schemeClr val="tx1"/>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en-US" altLang="ja-JP" sz="75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zh-TW" sz="700" dirty="0">
                          <a:latin typeface="MS Gothic" charset="-128"/>
                          <a:ea typeface="MS Gothic" charset="-128"/>
                          <a:cs typeface="MS Gothic" charset="-128"/>
                        </a:rPr>
                        <a:t>Anterior eye disorders</a:t>
                      </a:r>
                      <a:r>
                        <a:rPr kumimoji="1" lang="en-US" altLang="ja-JP" sz="700" dirty="0">
                          <a:latin typeface="MS Gothic" charset="-128"/>
                          <a:ea typeface="MS Gothic" charset="-128"/>
                          <a:cs typeface="MS Gothic" charset="-128"/>
                        </a:rPr>
                        <a:t>, Skin disorders, Skin sensitization, Central nervous system disorders, Peripheral neuropathy, Respiratory tract disorders, Pulmonary disorders, Kidney disorders, Hematologic disorders, Carcinogenicity, Reproductive toxicity</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75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700" dirty="0">
                          <a:latin typeface="MS Gothic" charset="-128"/>
                          <a:ea typeface="MS Gothic" charset="-128"/>
                          <a:cs typeface="MS Gothic" charset="-128"/>
                        </a:rPr>
                        <a:t>Eye pain, Tearing, Conjunctival redness, Dermatitis, Pruritus, Skin erythema, Eczema, Urticaria, Headache, Head heaviness, Dizziness, Drowsiness, Vomiting, General fatigue, Paresthesia and motor dysfunction of the limbs, Cough, Shortness of breath, Runny nose, Nasal congestion, Nasal/throat pain, Chest pain, Respiratory distress, Easy fatigability, Jaundice, Hematuria, Polyuria, Oliguria, Edema, Facial pallor, Palpitations, Unsteadiness, Weight loss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0">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Keep away from heat, hot surfaces, sparks, open flame and other ignition sources.</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Wash hands thoroughly after handling.</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Do not eat, drink or smoke in the work area.</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Use only outdoors or in a well-ventilated location.</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Do not inhale dust or vapor.</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Do not remove contaminated work clothing from the workplace.</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Prevent release to the environment.</a:t>
                      </a:r>
                      <a:r>
                        <a:rPr kumimoji="1" lang="ja-JP" altLang="en-US" sz="700" dirty="0">
                          <a:latin typeface="MS Gothic" charset="-128"/>
                          <a:ea typeface="MS Gothic" charset="-128"/>
                          <a:cs typeface="MS Gothic" charset="-128"/>
                        </a:rPr>
                        <a:t> </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0">
                <a:tc rowSpan="3">
                  <a:txBody>
                    <a:bodyPr/>
                    <a:lstStyle/>
                    <a:p>
                      <a:pPr algn="ctr"/>
                      <a:r>
                        <a:rPr kumimoji="1" lang="en-US" altLang="ja-JP" sz="750" dirty="0">
                          <a:latin typeface="MS Gothic" charset="-128"/>
                          <a:ea typeface="MS Gothic" charset="-128"/>
                          <a:cs typeface="MS Gothic" charset="-128"/>
                        </a:rPr>
                        <a:t>Required Protective Equipment</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en-US" altLang="ja-JP" sz="700" dirty="0">
                          <a:latin typeface="MS Gothic" charset="-128"/>
                          <a:ea typeface="MS Gothic" charset="-128"/>
                          <a:cs typeface="MS Gothic" charset="-128"/>
                        </a:rPr>
                        <a:t>Laboratory coat or work clothing, protective goggles, protective gloves.</a:t>
                      </a:r>
                    </a:p>
                    <a:p>
                      <a:r>
                        <a:rPr kumimoji="1" lang="ja-JP" altLang="en-US" sz="700" dirty="0">
                          <a:latin typeface="MS Gothic" charset="-128"/>
                          <a:ea typeface="MS Gothic" charset="-128"/>
                          <a:cs typeface="MS Gothic" charset="-128"/>
                        </a:rPr>
                        <a:t>　</a:t>
                      </a:r>
                      <a:r>
                        <a:rPr kumimoji="1" lang="en-US" altLang="ja-JP" sz="7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700" dirty="0">
                          <a:latin typeface="MS Gothic" charset="-128"/>
                          <a:ea typeface="MS Gothic" charset="-128"/>
                          <a:cs typeface="MS Gothic" charset="-128"/>
                        </a:rPr>
                        <a:t>【Glove permeation data (Ministry of Health, </a:t>
                      </a:r>
                      <a:r>
                        <a:rPr kumimoji="1" lang="en-US" altLang="ja-JP" sz="700" dirty="0" err="1">
                          <a:latin typeface="MS Gothic" charset="-128"/>
                          <a:ea typeface="MS Gothic" charset="-128"/>
                          <a:cs typeface="MS Gothic" charset="-128"/>
                        </a:rPr>
                        <a:t>Labour</a:t>
                      </a:r>
                      <a:r>
                        <a:rPr kumimoji="1" lang="en-US" altLang="ja-JP" sz="700" dirty="0">
                          <a:latin typeface="MS Gothic" charset="-128"/>
                          <a:ea typeface="MS Gothic" charset="-128"/>
                          <a:cs typeface="MS Gothic" charset="-128"/>
                        </a:rPr>
                        <a:t> and Welfare)】 </a:t>
                      </a:r>
                    </a:p>
                    <a:p>
                      <a:r>
                        <a:rPr kumimoji="1" lang="en-US" altLang="ja-JP" sz="700" dirty="0">
                          <a:latin typeface="MS Gothic" charset="-128"/>
                          <a:ea typeface="MS Gothic" charset="-128"/>
                          <a:cs typeface="MS Gothic" charset="-128"/>
                        </a:rPr>
                        <a:t>   Nitrile ×, Latex ×, Chloroprene ×, Neoprene ×</a:t>
                      </a:r>
                    </a:p>
                    <a:p>
                      <a:r>
                        <a:rPr kumimoji="1" lang="en-US" altLang="ja-JP" sz="700" dirty="0">
                          <a:latin typeface="MS Gothic" charset="-128"/>
                          <a:ea typeface="MS Gothic" charset="-128"/>
                          <a:cs typeface="MS Gothic" charset="-128"/>
                        </a:rPr>
                        <a:t> (◎ &gt;240 min, ○ 60–240 min, △ 10–60 min, × &lt;10 min)</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75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700" dirty="0">
                          <a:latin typeface="MS Gothic" charset="-128"/>
                          <a:ea typeface="MS Gothic" charset="-128"/>
                          <a:cs typeface="MS Gothic" charset="-128"/>
                        </a:rPr>
                        <a:t>Areas with high vapor concentration such as “third control zones” or locations where vapors are released due to leakage.</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5136">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750" dirty="0">
                          <a:latin typeface="MS Gothic" charset="-128"/>
                          <a:ea typeface="MS Gothic" charset="-128"/>
                          <a:cs typeface="MS Gothic" charset="-128"/>
                        </a:rPr>
                        <a:t>Type of respiratory protection</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700" dirty="0">
                          <a:latin typeface="MS Gothic" charset="-128"/>
                          <a:ea typeface="MS Gothic" charset="-128"/>
                          <a:cs typeface="MS Gothic" charset="-128"/>
                        </a:rPr>
                        <a:t>Use an ethylene-oxide-rated gas mask.(Select suitable type based on work conditions or consult the manufacturer.)</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0">
                <a:tc rowSpan="4">
                  <a:txBody>
                    <a:bodyPr/>
                    <a:lstStyle/>
                    <a:p>
                      <a:pPr algn="ctr"/>
                      <a:r>
                        <a:rPr kumimoji="1" lang="en-US" altLang="ja-JP" sz="750" dirty="0">
                          <a:latin typeface="MS Gothic" charset="-128"/>
                          <a:ea typeface="MS Gothic" charset="-128"/>
                          <a:cs typeface="MS Gothic" charset="-128"/>
                        </a:rPr>
                        <a:t>First Aid Measure</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75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If the person is unconscious but breathing, place them in the recovery (lateral) position and protect against hypothermia.</a:t>
                      </a:r>
                      <a:r>
                        <a:rPr kumimoji="1" lang="ja-JP" altLang="en-US" sz="700" dirty="0">
                          <a:latin typeface="MS Gothic" charset="-128"/>
                          <a:ea typeface="MS Gothic" charset="-128"/>
                          <a:cs typeface="MS Gothic" charset="-128"/>
                        </a:rPr>
                        <a:t> </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If feeling unwell or experience any respiratory symptoms, seek medical attention.</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If breathing difficulty occurs, administer oxygen.</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If breathing stops, perform artificial respiration with a resuscitation bag or by mouth-to-nose/mouth method(only in emergencies).</a:t>
                      </a:r>
                      <a:r>
                        <a:rPr kumimoji="1" lang="ja-JP" altLang="en-US" sz="700" dirty="0">
                          <a:latin typeface="MS Gothic" charset="-128"/>
                          <a:ea typeface="MS Gothic" charset="-128"/>
                          <a:cs typeface="MS Gothic" charset="-128"/>
                        </a:rPr>
                        <a:t> </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Be aware that symptoms may be delayed.</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Move to fresh air and keep in a comfortable position.</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Seek medical attention immediately.</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75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Protect yourself and remove the victim from the source of exposure.</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Immediately flush affected skin with water or shower for at least 20 minutes.</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Lay the victim in a warm, quiet place to prevent hypothermia.</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Remove all contaminated clothing without delay.</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Hold eyelids open and rinse with running water for at least 10 minutes, removing contact lenses if easily done.</a:t>
                      </a:r>
                      <a:r>
                        <a:rPr kumimoji="1" lang="ja-JP" altLang="en-US" sz="700" dirty="0">
                          <a:latin typeface="MS Gothic" charset="-128"/>
                          <a:ea typeface="MS Gothic" charset="-128"/>
                          <a:cs typeface="MS Gothic" charset="-128"/>
                        </a:rPr>
                        <a:t> </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If irritation persists, seek medical attention.</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45878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Rinse mouth and have the victim spit out any liquid.</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If conscious, give 1–2 cups of water to drink.</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Do not induce vomiting.</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If vomiting occurs naturally, position the head lower than the chest and lie prone to prevent aspiration.</a:t>
                      </a:r>
                      <a:r>
                        <a:rPr kumimoji="1" lang="ja-JP" altLang="en-US" sz="700" dirty="0">
                          <a:latin typeface="MS Gothic" charset="-128"/>
                          <a:ea typeface="MS Gothic" charset="-128"/>
                          <a:cs typeface="MS Gothic" charset="-128"/>
                        </a:rPr>
                        <a:t> </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Do not give anything further by mouth.</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Be aware that symptoms may be delayed.</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3330" y="755428"/>
            <a:ext cx="436020" cy="436020"/>
          </a:xfrm>
          <a:prstGeom prst="rect">
            <a:avLst/>
          </a:prstGeom>
        </p:spPr>
      </p:pic>
      <p:sp>
        <p:nvSpPr>
          <p:cNvPr id="8" name="Title 1"/>
          <p:cNvSpPr>
            <a:spLocks noGrp="1"/>
          </p:cNvSpPr>
          <p:nvPr>
            <p:ph type="title" idx="4294967295"/>
          </p:nvPr>
        </p:nvSpPr>
        <p:spPr>
          <a:xfrm>
            <a:off x="438913" y="155467"/>
            <a:ext cx="4520438"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400" b="1" dirty="0">
                <a:latin typeface="BIZ UDPゴシック" panose="020B0400000000000000" pitchFamily="50" charset="-128"/>
                <a:ea typeface="BIZ UDPゴシック" panose="020B0400000000000000" pitchFamily="50" charset="-128"/>
              </a:rPr>
              <a:t>Class II </a:t>
            </a:r>
            <a:r>
              <a:rPr kumimoji="1" lang="en-US" altLang="ja-JP" sz="1400" b="1" dirty="0">
                <a:solidFill>
                  <a:schemeClr val="bg1"/>
                </a:solidFill>
                <a:latin typeface="BIZ UDPゴシック" panose="020B0400000000000000" pitchFamily="50" charset="-128"/>
                <a:ea typeface="BIZ UDPゴシック" panose="020B0400000000000000" pitchFamily="50" charset="-128"/>
              </a:rPr>
              <a:t>Specified Chemical Substances</a:t>
            </a:r>
            <a:endParaRPr lang="en-US" sz="1400" dirty="0"/>
          </a:p>
        </p:txBody>
      </p:sp>
      <p:pic>
        <p:nvPicPr>
          <p:cNvPr id="2" name="Picture 2" descr="skull">
            <a:extLst>
              <a:ext uri="{FF2B5EF4-FFF2-40B4-BE49-F238E27FC236}">
                <a16:creationId xmlns:a16="http://schemas.microsoft.com/office/drawing/2014/main" id="{C87D6370-78FD-28D2-B347-19B8FA4F97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97831" y="755056"/>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5" descr="炎">
            <a:extLst>
              <a:ext uri="{FF2B5EF4-FFF2-40B4-BE49-F238E27FC236}">
                <a16:creationId xmlns:a16="http://schemas.microsoft.com/office/drawing/2014/main" id="{EDB8D53B-6DB9-1579-DD3B-DB6529ADEE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1696" y="755203"/>
            <a:ext cx="428625" cy="428625"/>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descr="腐食性">
            <a:extLst>
              <a:ext uri="{FF2B5EF4-FFF2-40B4-BE49-F238E27FC236}">
                <a16:creationId xmlns:a16="http://schemas.microsoft.com/office/drawing/2014/main" id="{CDDABFEE-E024-95A3-EC91-DC5F2064FE3C}"/>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6029" y="761354"/>
            <a:ext cx="435600" cy="435600"/>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descr="ガスボンベ">
            <a:extLst>
              <a:ext uri="{FF2B5EF4-FFF2-40B4-BE49-F238E27FC236}">
                <a16:creationId xmlns:a16="http://schemas.microsoft.com/office/drawing/2014/main" id="{903527EC-036E-46D4-ABFD-9E5B4BCD3862}"/>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85026" y="755055"/>
            <a:ext cx="435600" cy="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055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3727267307"/>
              </p:ext>
            </p:extLst>
          </p:nvPr>
        </p:nvGraphicFramePr>
        <p:xfrm>
          <a:off x="366276" y="734647"/>
          <a:ext cx="4595097" cy="6199553"/>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507397">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Carbon disulfide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CS</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2</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RN:75-15-0</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222A">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20000"/>
                      </a:srgbClr>
                    </a:solidFill>
                  </a:tcPr>
                </a:tc>
                <a:tc gridSpan="2">
                  <a:txBody>
                    <a:bodyPr/>
                    <a:lstStyle/>
                    <a:p>
                      <a:r>
                        <a:rPr kumimoji="1" lang="en-US" altLang="ja-JP" sz="800" dirty="0">
                          <a:latin typeface="MS Gothic" charset="-128"/>
                          <a:ea typeface="MS Gothic" charset="-128"/>
                          <a:cs typeface="MS Gothic" charset="-128"/>
                        </a:rPr>
                        <a:t>Anterior eye disorders, Skin disorders,</a:t>
                      </a:r>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airway disorders,</a:t>
                      </a:r>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Central nervous system disorders, Peripheral nervous system disorders, mental disorders(e.g., delirium, manic–depressive symptoms),</a:t>
                      </a:r>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Kidney disorders, Vascular abnormalities(e.g., arteriosclerosis),</a:t>
                      </a:r>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Possible reproductive toxicity</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20000"/>
                      </a:srgbClr>
                    </a:solidFill>
                  </a:tcPr>
                </a:tc>
                <a:tc gridSpan="2">
                  <a:txBody>
                    <a:bodyPr/>
                    <a:lstStyle/>
                    <a:p>
                      <a:r>
                        <a:rPr kumimoji="1" lang="en-US" altLang="ja-JP" sz="800" dirty="0">
                          <a:latin typeface="MS Gothic" charset="-128"/>
                          <a:ea typeface="MS Gothic" charset="-128"/>
                          <a:cs typeface="MS Gothic" charset="-128"/>
                        </a:rPr>
                        <a:t>Eye pain,</a:t>
                      </a:r>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Tearing, Conjunctival redness, Dermatitis, Pruritus(Itching),</a:t>
                      </a:r>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Skin redness, Delirium or mood disturbances, Headache,</a:t>
                      </a:r>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Head heaviness,</a:t>
                      </a:r>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Dizziness,</a:t>
                      </a:r>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Drowsiness,</a:t>
                      </a:r>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Vomiting,</a:t>
                      </a:r>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General fatigue,</a:t>
                      </a:r>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Sensory abnormalities in the limbs, Motor impairment in the limbs,</a:t>
                      </a:r>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Visual impairment, Cough, Shortness of breath,</a:t>
                      </a:r>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Runny nose,</a:t>
                      </a:r>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Nasal congestion,</a:t>
                      </a:r>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Nose/throat pain, Hematuria,</a:t>
                      </a:r>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Increased or decreased urination, Edema</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1078031">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away from heat, sparks, open flames, and hot surfaces.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container tightly closed</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Take measures to prevent static discharge.</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inhalation of dust or vapor.</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Pregnant or nursing individuals should avoid exposure.</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the work area.</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only outdoors or in well‑ventilated areas.</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release to the environment.</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9172">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 </a:t>
                      </a:r>
                    </a:p>
                    <a:p>
                      <a:r>
                        <a:rPr kumimoji="1" lang="en-US" altLang="ja-JP" sz="800" dirty="0">
                          <a:latin typeface="MS Gothic" charset="-128"/>
                          <a:ea typeface="MS Gothic" charset="-128"/>
                          <a:cs typeface="MS Gothic" charset="-128"/>
                        </a:rPr>
                        <a:t> Nitrile ×, Latex ×, Chloroprene ×, Neoprene ×</a:t>
                      </a:r>
                    </a:p>
                    <a:p>
                      <a:r>
                        <a:rPr kumimoji="1" lang="en-US" altLang="ja-JP" sz="800" dirty="0">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11484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where high vapor levels may occur, such as third‑control‑area zones or locations where vapors escape due to leakage.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2544">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Organic vapor respirator(Select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10896">
                <a:tc rowSpan="4">
                  <a:txBody>
                    <a:bodyPr/>
                    <a:lstStyle/>
                    <a:p>
                      <a:pPr algn="ctr"/>
                      <a:r>
                        <a:rPr kumimoji="1" lang="en-US" altLang="ja-JP" sz="750" dirty="0">
                          <a:latin typeface="MS Gothic" charset="-128"/>
                          <a:ea typeface="MS Gothic" charset="-128"/>
                          <a:cs typeface="MS Gothic" charset="-128"/>
                        </a:rPr>
                        <a:t>First Aid Measures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gridSpan="2">
                  <a:txBody>
                    <a:bodyPr/>
                    <a:lstStyle/>
                    <a:p>
                      <a:r>
                        <a:rPr kumimoji="1" lang="en-US" altLang="ja-JP" sz="800" dirty="0">
                          <a:latin typeface="MS Gothic" charset="-128"/>
                          <a:ea typeface="MS Gothic" charset="-128"/>
                          <a:cs typeface="MS Gothic" charset="-128"/>
                        </a:rPr>
                        <a:t>Move the person to fresh air. Allow them to rest in a position comfortable for breathing. Contact medical services.</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384048">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Immediately remove all contaminated clothing. Wash skin thoroughly with running water or shower.</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 if irritation occurs.</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356616">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cautiously with water for several minutes. Remove contact lenses if easily possible. </a:t>
                      </a:r>
                      <a:r>
                        <a:rPr lang="en-US" altLang="ja-JP" sz="800" dirty="0">
                          <a:latin typeface="ＭＳ ゴシック" panose="020B0609070205080204" pitchFamily="49" charset="-128"/>
                          <a:ea typeface="ＭＳ ゴシック" panose="020B0609070205080204" pitchFamily="49" charset="-128"/>
                        </a:rPr>
                        <a:t>Continue rinsing</a:t>
                      </a:r>
                      <a:endParaRPr kumimoji="1" lang="en-US" altLang="ja-JP" sz="800" dirty="0">
                        <a:latin typeface="ＭＳ ゴシック" panose="020B0609070205080204" pitchFamily="49" charset="-128"/>
                        <a:ea typeface="ＭＳ ゴシック" panose="020B0609070205080204" pitchFamily="49"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 if irritation persists.</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210312">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gridSpan="2">
                  <a:txBody>
                    <a:bodyPr/>
                    <a:lstStyle/>
                    <a:p>
                      <a:r>
                        <a:rPr kumimoji="1" lang="en-US" altLang="ja-JP" sz="800" dirty="0">
                          <a:latin typeface="MS Gothic" charset="-128"/>
                          <a:ea typeface="MS Gothic" charset="-128"/>
                          <a:cs typeface="MS Gothic" charset="-128"/>
                        </a:rPr>
                        <a:t>Do not give anything by mouth. Contact medical services immediately.</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3687" y="966322"/>
            <a:ext cx="436020" cy="436020"/>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9401" y="967113"/>
            <a:ext cx="436020" cy="434437"/>
          </a:xfrm>
          <a:prstGeom prst="rect">
            <a:avLst/>
          </a:prstGeom>
        </p:spPr>
      </p:pic>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2841" y="967113"/>
            <a:ext cx="436019" cy="434437"/>
          </a:xfrm>
          <a:prstGeom prst="rect">
            <a:avLst/>
          </a:prstGeom>
        </p:spPr>
      </p:pic>
      <p:sp>
        <p:nvSpPr>
          <p:cNvPr id="7" name="スライド番号プレースホルダー 6"/>
          <p:cNvSpPr>
            <a:spLocks noGrp="1"/>
          </p:cNvSpPr>
          <p:nvPr>
            <p:ph type="sldNum" sz="quarter" idx="12"/>
          </p:nvPr>
        </p:nvSpPr>
        <p:spPr/>
        <p:txBody>
          <a:bodyPr/>
          <a:lstStyle/>
          <a:p>
            <a:fld id="{CE91391B-3798-2947-9D6E-4711C58437E3}" type="slidenum">
              <a:rPr lang="ja-JP" altLang="en-US" smtClean="0"/>
              <a:pPr/>
              <a:t>7</a:t>
            </a:fld>
            <a:endParaRPr lang="ja-JP" altLang="en-US" dirty="0"/>
          </a:p>
        </p:txBody>
      </p:sp>
      <p:sp>
        <p:nvSpPr>
          <p:cNvPr id="8" name="Title 1"/>
          <p:cNvSpPr>
            <a:spLocks noGrp="1"/>
          </p:cNvSpPr>
          <p:nvPr>
            <p:ph type="title" idx="4294967295"/>
          </p:nvPr>
        </p:nvSpPr>
        <p:spPr>
          <a:xfrm>
            <a:off x="366713" y="298450"/>
            <a:ext cx="4592637" cy="360363"/>
          </a:xfrm>
          <a:solidFill>
            <a:srgbClr val="D9222A"/>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600" b="1" dirty="0">
                <a:solidFill>
                  <a:schemeClr val="bg1"/>
                </a:solidFill>
                <a:latin typeface="BIZ UDPゴシック" panose="020B0400000000000000" pitchFamily="50" charset="-128"/>
                <a:ea typeface="BIZ UDPゴシック" panose="020B0400000000000000" pitchFamily="50" charset="-128"/>
              </a:rPr>
              <a:t>Class I Organic Solvents</a:t>
            </a:r>
            <a:endParaRPr lang="en-US" dirty="0"/>
          </a:p>
        </p:txBody>
      </p:sp>
      <p:pic>
        <p:nvPicPr>
          <p:cNvPr id="2" name="図 1" descr="炎">
            <a:extLst>
              <a:ext uri="{FF2B5EF4-FFF2-40B4-BE49-F238E27FC236}">
                <a16:creationId xmlns:a16="http://schemas.microsoft.com/office/drawing/2014/main" id="{3C8A732D-E3B4-2038-4CE2-7842FDE783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86443" y="966097"/>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9749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70</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553789889"/>
              </p:ext>
            </p:extLst>
          </p:nvPr>
        </p:nvGraphicFramePr>
        <p:xfrm>
          <a:off x="366276" y="734647"/>
          <a:ext cx="4595097" cy="6247337"/>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499793">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Vinyl chloride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2</a:t>
                      </a:r>
                      <a:r>
                        <a:rPr lang="en-US" altLang="ja-JP" sz="900" u="none" strike="noStrike" dirty="0">
                          <a:solidFill>
                            <a:schemeClr val="tx1">
                              <a:lumMod val="95000"/>
                              <a:lumOff val="5000"/>
                            </a:schemeClr>
                          </a:solidFill>
                          <a:effectLst/>
                          <a:latin typeface="MS Gothic" charset="-128"/>
                          <a:ea typeface="MS Gothic" charset="-128"/>
                          <a:cs typeface="MS Gothic" charset="-128"/>
                        </a:rPr>
                        <a:t>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3</a:t>
                      </a:r>
                      <a:r>
                        <a:rPr lang="en-US" altLang="ja-JP" sz="900" u="none" strike="noStrike" dirty="0">
                          <a:solidFill>
                            <a:schemeClr val="tx1">
                              <a:lumMod val="95000"/>
                              <a:lumOff val="5000"/>
                            </a:schemeClr>
                          </a:solidFill>
                          <a:effectLst/>
                          <a:latin typeface="MS Gothic" charset="-128"/>
                          <a:ea typeface="MS Gothic" charset="-128"/>
                          <a:cs typeface="MS Gothic" charset="-128"/>
                        </a:rPr>
                        <a:t>Cl</a:t>
                      </a:r>
                      <a:endParaRPr lang="en-US" altLang="ja-JP" sz="900" u="none" strike="noStrike" baseline="-25000"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RN:75-01-4</a:t>
                      </a:r>
                      <a:endParaRPr lang="en-US" altLang="ja-JP" sz="700" b="0" i="0" u="none" strike="noStrike" baseline="0" dirty="0">
                        <a:solidFill>
                          <a:schemeClr val="tx1"/>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Skin disorders, Central nervous system disorders, Respiratory disorders, Liver disorders(including portal hypertension), Hepatic angiosarcoma, Hepatocellular carcinoma, Cardiovascular disorders(e.g. Raynaud’s phenomenon), Testicular disorders, Hematologic disorders, Phalangeal bone resorption, Suspected reproductive toxicity</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Dermatitis, Pruritus(Itching), Skin erythema, Headache, Head heaviness, Dizziness, Drowsiness, Vomiting, General fatigue, Easy fatigability, Jaundice, Facial pallor, Palpitations, Dizziness, Unsteady gait, Finger pain, Raynaud’s‐type symptoms, Weight loss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698484">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away from heat, hot surfaces, sparks, open flame and other ignition sources.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inhale dust or vapor.</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the work area.</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only outdoors or in a well-ventilated location.</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Prevent release to the environment.</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750300">
                <a:tc rowSpan="3">
                  <a:txBody>
                    <a:bodyPr/>
                    <a:lstStyle/>
                    <a:p>
                      <a:pPr algn="ctr"/>
                      <a:r>
                        <a:rPr kumimoji="1" lang="en-US" altLang="ja-JP" sz="750" dirty="0">
                          <a:latin typeface="MS Gothic" charset="-128"/>
                          <a:ea typeface="MS Gothic" charset="-128"/>
                          <a:cs typeface="MS Gothic" charset="-128"/>
                        </a:rPr>
                        <a:t>Required Protective Equipment</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 </a:t>
                      </a:r>
                    </a:p>
                    <a:p>
                      <a:r>
                        <a:rPr kumimoji="1" lang="en-US" altLang="ja-JP" sz="800" dirty="0">
                          <a:latin typeface="MS Gothic" charset="-128"/>
                          <a:ea typeface="MS Gothic" charset="-128"/>
                          <a:cs typeface="MS Gothic" charset="-128"/>
                        </a:rPr>
                        <a:t>   Nitrile ×, Latex ×, Chloroprene ×, Neoprene ×</a:t>
                      </a:r>
                    </a:p>
                    <a:p>
                      <a:r>
                        <a:rPr kumimoji="1" lang="en-US" altLang="ja-JP" sz="800" dirty="0">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with high vapor concentration such as “third control zones” or locations where vapors are released due to leakage.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Organic vapor respirator(Select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79249">
                <a:tc rowSpan="4">
                  <a:txBody>
                    <a:bodyPr/>
                    <a:lstStyle/>
                    <a:p>
                      <a:pPr algn="ctr"/>
                      <a:r>
                        <a:rPr kumimoji="1" lang="en-US" altLang="ja-JP" sz="750" dirty="0">
                          <a:latin typeface="MS Gothic" charset="-128"/>
                          <a:ea typeface="MS Gothic" charset="-128"/>
                          <a:cs typeface="MS Gothic" charset="-128"/>
                        </a:rPr>
                        <a:t>First Aid Measure</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the victim to fresh air.</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breathing difficulty occurs, administer oxygen. If respiration ceases, perform artificial respiration.</a:t>
                      </a:r>
                      <a:r>
                        <a:rPr kumimoji="1" lang="ja-JP" altLang="en-US" sz="800" dirty="0">
                          <a:latin typeface="MS Gothic" charset="-128"/>
                          <a:ea typeface="MS Gothic" charset="-128"/>
                          <a:cs typeface="MS Gothic" charset="-128"/>
                        </a:rPr>
                        <a:t> </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Obtain immediate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201241">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Remove contaminated clothing and rinse the entire body under a shower.</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skin has frozen (in case of very cold exposure), thaw with lukewarm water, remove clothing carefully, rinse repeatedly, and cover the affected area with a sterile dressing.</a:t>
                      </a:r>
                      <a:r>
                        <a:rPr kumimoji="1" lang="ja-JP" altLang="en-US" sz="800" dirty="0">
                          <a:latin typeface="MS Gothic" charset="-128"/>
                          <a:ea typeface="MS Gothic" charset="-128"/>
                          <a:cs typeface="MS Gothic" charset="-128"/>
                        </a:rPr>
                        <a:t> </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Obtain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179305">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continuously with water or sterile saline for 20–30 minutes; remove contact lenses if easily done.</a:t>
                      </a:r>
                      <a:r>
                        <a:rPr kumimoji="1" lang="ja-JP" altLang="en-US" sz="800" dirty="0">
                          <a:latin typeface="MS Gothic" charset="-128"/>
                          <a:ea typeface="MS Gothic" charset="-128"/>
                          <a:cs typeface="MS Gothic" charset="-128"/>
                        </a:rPr>
                        <a:t> </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Obtain immediate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211609">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Ingestion is highly unlikely (the substance vaporizes rapidly).</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2933" y="965158"/>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400" b="1" dirty="0">
                <a:latin typeface="BIZ UDPゴシック" panose="020B0400000000000000" pitchFamily="50" charset="-128"/>
                <a:ea typeface="BIZ UDPゴシック" panose="020B0400000000000000" pitchFamily="50" charset="-128"/>
              </a:rPr>
              <a:t>Class II </a:t>
            </a:r>
            <a:r>
              <a:rPr kumimoji="1" lang="en-US" altLang="ja-JP" sz="1400" b="1" dirty="0">
                <a:solidFill>
                  <a:schemeClr val="bg1"/>
                </a:solidFill>
                <a:latin typeface="BIZ UDPゴシック" panose="020B0400000000000000" pitchFamily="50" charset="-128"/>
                <a:ea typeface="BIZ UDPゴシック" panose="020B0400000000000000" pitchFamily="50" charset="-128"/>
              </a:rPr>
              <a:t>Specified Chemical Substances</a:t>
            </a:r>
            <a:endParaRPr lang="en-US" sz="1400" dirty="0"/>
          </a:p>
        </p:txBody>
      </p:sp>
      <p:pic>
        <p:nvPicPr>
          <p:cNvPr id="6" name="図 5" descr="炎">
            <a:extLst>
              <a:ext uri="{FF2B5EF4-FFF2-40B4-BE49-F238E27FC236}">
                <a16:creationId xmlns:a16="http://schemas.microsoft.com/office/drawing/2014/main" id="{EDB8D53B-6DB9-1579-DD3B-DB6529ADEE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7749" y="964933"/>
            <a:ext cx="428625" cy="428625"/>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descr="ガスボンベ">
            <a:extLst>
              <a:ext uri="{FF2B5EF4-FFF2-40B4-BE49-F238E27FC236}">
                <a16:creationId xmlns:a16="http://schemas.microsoft.com/office/drawing/2014/main" id="{903527EC-036E-46D4-ABFD-9E5B4BCD3862}"/>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079" y="964785"/>
            <a:ext cx="435600" cy="435600"/>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9">
            <a:extLst>
              <a:ext uri="{FF2B5EF4-FFF2-40B4-BE49-F238E27FC236}">
                <a16:creationId xmlns:a16="http://schemas.microsoft.com/office/drawing/2014/main" id="{C7B77097-3C26-9EFE-BD62-9CA856CCBC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92717" y="965949"/>
            <a:ext cx="436020" cy="434437"/>
          </a:xfrm>
          <a:prstGeom prst="rect">
            <a:avLst/>
          </a:prstGeom>
        </p:spPr>
      </p:pic>
    </p:spTree>
    <p:extLst>
      <p:ext uri="{BB962C8B-B14F-4D97-AF65-F5344CB8AC3E}">
        <p14:creationId xmlns:p14="http://schemas.microsoft.com/office/powerpoint/2010/main" val="32286991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71</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388047409"/>
              </p:ext>
            </p:extLst>
          </p:nvPr>
        </p:nvGraphicFramePr>
        <p:xfrm>
          <a:off x="366276" y="734647"/>
          <a:ext cx="4595097" cy="6464237"/>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518081">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Chlorine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Cl</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2</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RN:7782-50-5</a:t>
                      </a:r>
                      <a:endParaRPr lang="en-US" altLang="ja-JP" sz="700" b="0" i="0" u="none" strike="noStrike" baseline="0" dirty="0">
                        <a:solidFill>
                          <a:schemeClr val="tx1"/>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zh-TW" sz="800" dirty="0">
                          <a:latin typeface="MS Gothic" charset="-128"/>
                          <a:ea typeface="MS Gothic" charset="-128"/>
                          <a:cs typeface="MS Gothic" charset="-128"/>
                        </a:rPr>
                        <a:t>Anterior eye disorders, Skin disorders, Liver disorders, Kidney disorders, Hematologic disorders, Respiratory tract disorders (including pulmonary injury), Dental disorders(tooth erosion)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Eye pain, Tearing, Conjunctival redness, Dermatitis, Pruritus, Skin erythema, Skin lesions, Corneal abnormalities, Visual impairment, Cough, Sputum, Shortness of breath, Runny nose, Nasal congestion, Nasal/throat pain, Chest pain, Respiratory distress, General fatigue, Easy fatigability, Jaundice, Hematuria, Polyuria, Oliguria, Edema, Oral pain, Toothache</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476591">
                <a:tc>
                  <a:txBody>
                    <a:bodyPr/>
                    <a:lstStyle/>
                    <a:p>
                      <a:pPr algn="ctr"/>
                      <a:r>
                        <a:rPr kumimoji="1" lang="en-US" altLang="ja-JP" sz="750" dirty="0">
                          <a:latin typeface="MS Gothic" charset="-128"/>
                          <a:ea typeface="MS Gothic" charset="-128"/>
                          <a:cs typeface="MS Gothic" charset="-128"/>
                        </a:rPr>
                        <a:t>Handling Precautions</a:t>
                      </a:r>
                    </a:p>
                    <a:p>
                      <a:pPr algn="ct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away from clothing and other combustible materials.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use grease or oil on valves and fittings.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inhale dust or vapor.</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the work area.</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only outdoors or in a well-ventilated location.</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release to the environment.</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ventilation is inadequate, wear appropriate respiratory protection.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469884">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 </a:t>
                      </a:r>
                    </a:p>
                    <a:p>
                      <a:r>
                        <a:rPr kumimoji="1" lang="en-US" altLang="ja-JP" sz="800" dirty="0">
                          <a:latin typeface="MS Gothic" charset="-128"/>
                          <a:ea typeface="MS Gothic" charset="-128"/>
                          <a:cs typeface="MS Gothic" charset="-128"/>
                        </a:rPr>
                        <a:t>   Nitrile ×, Latex ×, Chloroprene ×, Neoprene ×</a:t>
                      </a:r>
                    </a:p>
                    <a:p>
                      <a:r>
                        <a:rPr kumimoji="1" lang="en-US" altLang="ja-JP" sz="800" dirty="0">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with high vapor concentration such as “third control zones” or locations where vapors are released due to leakage.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Use a halogen-gas-rated respirator.(Select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0">
                <a:tc rowSpan="4">
                  <a:txBody>
                    <a:bodyPr/>
                    <a:lstStyle/>
                    <a:p>
                      <a:pPr algn="ctr"/>
                      <a:r>
                        <a:rPr kumimoji="1" lang="en-US" altLang="ja-JP" sz="750" dirty="0">
                          <a:latin typeface="MS Gothic" charset="-128"/>
                          <a:ea typeface="MS Gothic" charset="-128"/>
                          <a:cs typeface="MS Gothic" charset="-128"/>
                        </a:rPr>
                        <a:t>First Aid Measure</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the person to fresh air and keep them in a comfortable breathing position.</a:t>
                      </a:r>
                      <a:r>
                        <a:rPr kumimoji="1" lang="ja-JP" altLang="en-US" sz="800" dirty="0">
                          <a:latin typeface="MS Gothic" charset="-128"/>
                          <a:ea typeface="MS Gothic" charset="-128"/>
                          <a:cs typeface="MS Gothic" charset="-128"/>
                        </a:rPr>
                        <a:t> </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Call a physician immediately.</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feeling unwell, seek medical attention.</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symptoms of respiratory distress appear, seek medical attention at once.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Immediately remove all contaminated clothing.</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Call a physician immediately.</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the affected skin thoroughly with water or shower.</a:t>
                      </a:r>
                      <a:r>
                        <a:rPr kumimoji="1" lang="ja-JP" altLang="en-US" sz="800" dirty="0">
                          <a:latin typeface="MS Gothic" charset="-128"/>
                          <a:ea typeface="MS Gothic" charset="-128"/>
                          <a:cs typeface="MS Gothic" charset="-128"/>
                        </a:rPr>
                        <a:t> </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feeling unwell, seek medical attention.</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and launder contaminated clothing before re-use.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Call a physician immediately.</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cautiously with water for several minutes, removing contact lenses if easy to do; continue rinsing.</a:t>
                      </a:r>
                      <a:r>
                        <a:rPr kumimoji="1" lang="ja-JP" altLang="en-US" sz="800" dirty="0">
                          <a:latin typeface="MS Gothic" charset="-128"/>
                          <a:ea typeface="MS Gothic" charset="-128"/>
                          <a:cs typeface="MS Gothic" charset="-128"/>
                        </a:rPr>
                        <a:t> </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 if irritation persists.</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Call a physician immediately.</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mouth; do not induce vomiting.</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 if any discomfort develops.</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2134" y="965158"/>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400" b="1" dirty="0">
                <a:latin typeface="BIZ UDPゴシック" panose="020B0400000000000000" pitchFamily="50" charset="-128"/>
                <a:ea typeface="BIZ UDPゴシック" panose="020B0400000000000000" pitchFamily="50" charset="-128"/>
              </a:rPr>
              <a:t>Class II </a:t>
            </a:r>
            <a:r>
              <a:rPr kumimoji="1" lang="en-US" altLang="ja-JP" sz="1400" b="1" dirty="0">
                <a:solidFill>
                  <a:schemeClr val="bg1"/>
                </a:solidFill>
                <a:latin typeface="BIZ UDPゴシック" panose="020B0400000000000000" pitchFamily="50" charset="-128"/>
                <a:ea typeface="BIZ UDPゴシック" panose="020B0400000000000000" pitchFamily="50" charset="-128"/>
              </a:rPr>
              <a:t>Specified Chemical Substances</a:t>
            </a:r>
            <a:endParaRPr lang="en-US" sz="1400" dirty="0"/>
          </a:p>
        </p:txBody>
      </p:sp>
      <p:pic>
        <p:nvPicPr>
          <p:cNvPr id="2" name="Picture 2" descr="skull">
            <a:extLst>
              <a:ext uri="{FF2B5EF4-FFF2-40B4-BE49-F238E27FC236}">
                <a16:creationId xmlns:a16="http://schemas.microsoft.com/office/drawing/2014/main" id="{C87D6370-78FD-28D2-B347-19B8FA4F97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13035" y="964786"/>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6" descr="腐食性">
            <a:extLst>
              <a:ext uri="{FF2B5EF4-FFF2-40B4-BE49-F238E27FC236}">
                <a16:creationId xmlns:a16="http://schemas.microsoft.com/office/drawing/2014/main" id="{CDDABFEE-E024-95A3-EC91-DC5F2064FE3C}"/>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6683" y="971084"/>
            <a:ext cx="435600" cy="435600"/>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descr="ガスボンベ">
            <a:extLst>
              <a:ext uri="{FF2B5EF4-FFF2-40B4-BE49-F238E27FC236}">
                <a16:creationId xmlns:a16="http://schemas.microsoft.com/office/drawing/2014/main" id="{903527EC-036E-46D4-ABFD-9E5B4BCD3862}"/>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5730" y="964785"/>
            <a:ext cx="435600" cy="435600"/>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9">
            <a:extLst>
              <a:ext uri="{FF2B5EF4-FFF2-40B4-BE49-F238E27FC236}">
                <a16:creationId xmlns:a16="http://schemas.microsoft.com/office/drawing/2014/main" id="{EC717B8C-32E3-4380-1EFD-452062D528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56208" y="965949"/>
            <a:ext cx="436019" cy="434437"/>
          </a:xfrm>
          <a:prstGeom prst="rect">
            <a:avLst/>
          </a:prstGeom>
        </p:spPr>
      </p:pic>
      <p:pic>
        <p:nvPicPr>
          <p:cNvPr id="11" name="図 10" descr="円上の炎">
            <a:extLst>
              <a:ext uri="{FF2B5EF4-FFF2-40B4-BE49-F238E27FC236}">
                <a16:creationId xmlns:a16="http://schemas.microsoft.com/office/drawing/2014/main" id="{D709B202-96EE-4777-AB5E-1696D3E77ED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7632" y="964836"/>
            <a:ext cx="435600" cy="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0475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72</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727144355"/>
              </p:ext>
            </p:extLst>
          </p:nvPr>
        </p:nvGraphicFramePr>
        <p:xfrm>
          <a:off x="366276" y="734647"/>
          <a:ext cx="4595097" cy="6141592"/>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335201">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Auramine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[(CH₃)₂N–C₆H₄–CH=N–C₆H₄–N(CH₃)₂]⁺ Cl⁻</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RN:492-80-8,2465-27-2,etc.</a:t>
                      </a:r>
                      <a:endParaRPr lang="en-US" altLang="ja-JP" sz="7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zh-TW" sz="800" dirty="0">
                          <a:latin typeface="MS Gothic" charset="-128"/>
                          <a:ea typeface="MS Gothic" charset="-128"/>
                          <a:cs typeface="MS Gothic" charset="-128"/>
                        </a:rPr>
                        <a:t>Liver disorders, Urinary system disorders, Urinary-tract tumors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General fatigue, Easy fatigability, Jaundice, Hematuria, Frequent urination, Painful urination, Lower abdominal pain, Sensation of residual urine, Weight loss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inhaling dust or vapor.</a:t>
                      </a:r>
                    </a:p>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the work area.</a:t>
                      </a:r>
                    </a:p>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containers tightly closed.</a:t>
                      </a:r>
                    </a:p>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Prevent release to the environment.</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 </a:t>
                      </a:r>
                    </a:p>
                    <a:p>
                      <a:r>
                        <a:rPr kumimoji="1" lang="en-US" altLang="ja-JP" sz="800" dirty="0">
                          <a:latin typeface="MS Gothic" charset="-128"/>
                          <a:ea typeface="MS Gothic" charset="-128"/>
                          <a:cs typeface="MS Gothic" charset="-128"/>
                        </a:rPr>
                        <a:t>   Nitrile </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 Latex </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 Chloroprene </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 Neoprene </a:t>
                      </a:r>
                      <a:r>
                        <a:rPr kumimoji="1" lang="ja-JP" altLang="en-US" sz="800" dirty="0">
                          <a:latin typeface="MS Gothic" charset="-128"/>
                          <a:ea typeface="MS Gothic" charset="-128"/>
                          <a:cs typeface="MS Gothic" charset="-128"/>
                        </a:rPr>
                        <a:t>◎</a:t>
                      </a:r>
                      <a:endParaRPr kumimoji="1" lang="en-US" altLang="ja-JP" sz="800" dirty="0">
                        <a:latin typeface="MS Gothic" charset="-128"/>
                        <a:ea typeface="MS Gothic" charset="-128"/>
                        <a:cs typeface="MS Gothic" charset="-128"/>
                      </a:endParaRPr>
                    </a:p>
                    <a:p>
                      <a:r>
                        <a:rPr kumimoji="1" lang="en-US" altLang="ja-JP" sz="800" dirty="0">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with high vapor or dust concentrations, such as ‘third control zones,’ or locations where vapors or dust are released due to leakage.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Organic–gas cartridge respirator with dust filter(Select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765889">
                <a:tc rowSpan="4">
                  <a:txBody>
                    <a:bodyPr/>
                    <a:lstStyle/>
                    <a:p>
                      <a:pPr algn="ctr"/>
                      <a:r>
                        <a:rPr kumimoji="1" lang="en-US" altLang="ja-JP" sz="750" dirty="0">
                          <a:latin typeface="MS Gothic" charset="-128"/>
                          <a:ea typeface="MS Gothic" charset="-128"/>
                          <a:cs typeface="MS Gothic" charset="-128"/>
                        </a:rPr>
                        <a:t>First Aid Measure</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Lay the victim in a quiet place and protect against hypothermia.</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to fresh air and keep them resting in a comfortable position.</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feeling unwell or respiratory symptoms develop, 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401353">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Immediately remove all contaminated clothing.</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affected skin under running water or shower, then wash thoroughly with soap and water.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497758">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Spread the eyelids and flush with water for at least 10 minutes.</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irritation persists, 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4572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mouth.</a:t>
                      </a:r>
                      <a:r>
                        <a:rPr kumimoji="1" lang="ja-JP" altLang="en-US" sz="800" dirty="0">
                          <a:latin typeface="MS Gothic" charset="-128"/>
                          <a:ea typeface="MS Gothic" charset="-128"/>
                          <a:cs typeface="MS Gothic" charset="-128"/>
                        </a:rPr>
                        <a:t> </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Contact a physician immediately.</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the person is conscious, give 1–2 cups of water to drink.</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1083" y="845213"/>
            <a:ext cx="436020" cy="436020"/>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8067" y="839654"/>
            <a:ext cx="436020" cy="434437"/>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400" b="1" dirty="0">
                <a:latin typeface="BIZ UDPゴシック" panose="020B0400000000000000" pitchFamily="50" charset="-128"/>
                <a:ea typeface="BIZ UDPゴシック" panose="020B0400000000000000" pitchFamily="50" charset="-128"/>
              </a:rPr>
              <a:t>Class II </a:t>
            </a:r>
            <a:r>
              <a:rPr kumimoji="1" lang="en-US" altLang="ja-JP" sz="1400" b="1" dirty="0">
                <a:solidFill>
                  <a:schemeClr val="bg1"/>
                </a:solidFill>
                <a:latin typeface="BIZ UDPゴシック" panose="020B0400000000000000" pitchFamily="50" charset="-128"/>
                <a:ea typeface="BIZ UDPゴシック" panose="020B0400000000000000" pitchFamily="50" charset="-128"/>
              </a:rPr>
              <a:t>Specified Chemical Substances</a:t>
            </a:r>
            <a:endParaRPr lang="en-US" sz="1400" dirty="0"/>
          </a:p>
        </p:txBody>
      </p:sp>
    </p:spTree>
    <p:extLst>
      <p:ext uri="{BB962C8B-B14F-4D97-AF65-F5344CB8AC3E}">
        <p14:creationId xmlns:p14="http://schemas.microsoft.com/office/powerpoint/2010/main" val="27178016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73</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694752640"/>
              </p:ext>
            </p:extLst>
          </p:nvPr>
        </p:nvGraphicFramePr>
        <p:xfrm>
          <a:off x="366276" y="734647"/>
          <a:ext cx="4595097" cy="6288179"/>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307769">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o-Toluidine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CH₃–C₆H₄–NH₂</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RN:95-53-4</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zh-TW" sz="800" dirty="0">
                          <a:latin typeface="MS Gothic" charset="-128"/>
                          <a:ea typeface="MS Gothic" charset="-128"/>
                          <a:cs typeface="MS Gothic" charset="-128"/>
                        </a:rPr>
                        <a:t>Anterior eye disorders</a:t>
                      </a:r>
                      <a:r>
                        <a:rPr kumimoji="1" lang="en-US" altLang="ja-JP" sz="800" dirty="0">
                          <a:latin typeface="MS Gothic" charset="-128"/>
                          <a:ea typeface="MS Gothic" charset="-128"/>
                          <a:cs typeface="MS Gothic" charset="-128"/>
                        </a:rPr>
                        <a:t>, Central nervous system disorders, Hematologic disorders(hemolytic anemia or methemoglobinemia), Urinary-tract disorders, Urinary-tract tumors(e.g. bladder cancer)</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Eye pain, Tearing, Conjunctival redness, Headache, Head heaviness, Dizziness, Drowsiness, Vomiting, General fatigue, Hematuria, Frequent urination, Painful urination, Lower abdominal pain, Sensation of residual urine, Facial pallor, Palpitations, Unsteadiness, Cyanosis, Discolored urine, Weight loss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extLst>
                  <a:ext uri="{0D108BD9-81ED-4DB2-BD59-A6C34878D82A}">
                    <a16:rowId xmlns:a16="http://schemas.microsoft.com/office/drawing/2014/main" val="10003"/>
                  </a:ext>
                </a:extLst>
              </a:tr>
              <a:tr h="521700">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away from heat, sparks, open flames and other ignition sources.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inhale dust or vapor.</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the work area.</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only outdoors or in a well-ventilated location.</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Prevent release to the environment.</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539988">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 </a:t>
                      </a:r>
                    </a:p>
                    <a:p>
                      <a:r>
                        <a:rPr kumimoji="1" lang="en-US" altLang="ja-JP" sz="800" dirty="0">
                          <a:latin typeface="MS Gothic" charset="-128"/>
                          <a:ea typeface="MS Gothic" charset="-128"/>
                          <a:cs typeface="MS Gothic" charset="-128"/>
                        </a:rPr>
                        <a:t>   Nitrile ×, Latex ×, Chloroprene ×, Neoprene ×</a:t>
                      </a:r>
                    </a:p>
                    <a:p>
                      <a:r>
                        <a:rPr kumimoji="1" lang="en-US" altLang="ja-JP" sz="800" dirty="0">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with high vapor or dust concentrations, such as ‘third control zones,’ or locations where vapors or dust are released due to leakage.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Organic vapor respirator(Select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33617">
                <a:tc rowSpan="4">
                  <a:txBody>
                    <a:bodyPr/>
                    <a:lstStyle/>
                    <a:p>
                      <a:pPr algn="ctr"/>
                      <a:r>
                        <a:rPr kumimoji="1" lang="en-US" altLang="ja-JP" sz="750" dirty="0">
                          <a:latin typeface="MS Gothic" charset="-128"/>
                          <a:ea typeface="MS Gothic" charset="-128"/>
                          <a:cs typeface="MS Gothic" charset="-128"/>
                        </a:rPr>
                        <a:t>First Aid Measure</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the victim to fresh air and have them rest in a position that eases breathing.</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Artificial respiration may be required.</a:t>
                      </a:r>
                    </a:p>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Contact medical services immediately for diagnosis and treatment.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Special medical procedures may be necessary.</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547302">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Remove contaminated clothing. Rinse the skin under running water, then wash thoroughly with soap and water.</a:t>
                      </a:r>
                      <a:r>
                        <a:rPr kumimoji="1" lang="ja-JP" altLang="en-US" sz="800" dirty="0">
                          <a:latin typeface="MS Gothic" charset="-128"/>
                          <a:ea typeface="MS Gothic" charset="-128"/>
                          <a:cs typeface="MS Gothic" charset="-128"/>
                        </a:rPr>
                        <a:t> </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immediate medical attention and special treatment.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Special medical procedures may be necessary.</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152006">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cautiously with water for several minutes. Remove contact lenses if easy, then continue rinsing.</a:t>
                      </a:r>
                      <a:endParaRPr kumimoji="1" lang="ja-JP" altLang="en-US" sz="800" dirty="0">
                        <a:latin typeface="MS Gothic" charset="-128"/>
                        <a:ea typeface="MS Gothic" charset="-128"/>
                        <a:cs typeface="MS Gothic" charset="-128"/>
                      </a:endParaRPr>
                    </a:p>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Obtain immediate medical attention and special treatment as required.</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243643">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mouth.</a:t>
                      </a:r>
                      <a:r>
                        <a:rPr kumimoji="1" lang="ja-JP" altLang="en-US" sz="800" dirty="0">
                          <a:latin typeface="MS Gothic" charset="-128"/>
                          <a:ea typeface="MS Gothic" charset="-128"/>
                          <a:cs typeface="MS Gothic" charset="-128"/>
                        </a:rPr>
                        <a:t> </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Contact medical services immediately for diagnosis and treatment.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Special medical procedures may be necessary.</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9089" y="845213"/>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400" b="1" dirty="0">
                <a:latin typeface="BIZ UDPゴシック" panose="020B0400000000000000" pitchFamily="50" charset="-128"/>
                <a:ea typeface="BIZ UDPゴシック" panose="020B0400000000000000" pitchFamily="50" charset="-128"/>
              </a:rPr>
              <a:t>Class II </a:t>
            </a:r>
            <a:r>
              <a:rPr kumimoji="1" lang="en-US" altLang="ja-JP" sz="1400" b="1" dirty="0">
                <a:solidFill>
                  <a:schemeClr val="bg1"/>
                </a:solidFill>
                <a:latin typeface="BIZ UDPゴシック" panose="020B0400000000000000" pitchFamily="50" charset="-128"/>
                <a:ea typeface="BIZ UDPゴシック" panose="020B0400000000000000" pitchFamily="50" charset="-128"/>
              </a:rPr>
              <a:t>Specified Chemical Substances</a:t>
            </a:r>
            <a:endParaRPr lang="en-US" sz="1400" dirty="0"/>
          </a:p>
        </p:txBody>
      </p:sp>
      <p:pic>
        <p:nvPicPr>
          <p:cNvPr id="9" name="図 8">
            <a:extLst>
              <a:ext uri="{FF2B5EF4-FFF2-40B4-BE49-F238E27FC236}">
                <a16:creationId xmlns:a16="http://schemas.microsoft.com/office/drawing/2014/main" id="{6CA8E9E9-3EEE-15FC-1131-05ED8CE0C7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9515" y="846000"/>
            <a:ext cx="436019" cy="434437"/>
          </a:xfrm>
          <a:prstGeom prst="rect">
            <a:avLst/>
          </a:prstGeom>
        </p:spPr>
      </p:pic>
      <p:pic>
        <p:nvPicPr>
          <p:cNvPr id="10" name="図 9">
            <a:extLst>
              <a:ext uri="{FF2B5EF4-FFF2-40B4-BE49-F238E27FC236}">
                <a16:creationId xmlns:a16="http://schemas.microsoft.com/office/drawing/2014/main" id="{BC68E566-0AC9-BA2E-4BBB-FAB01C2D23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4488" y="839658"/>
            <a:ext cx="436020" cy="434437"/>
          </a:xfrm>
          <a:prstGeom prst="rect">
            <a:avLst/>
          </a:prstGeom>
        </p:spPr>
      </p:pic>
    </p:spTree>
    <p:extLst>
      <p:ext uri="{BB962C8B-B14F-4D97-AF65-F5344CB8AC3E}">
        <p14:creationId xmlns:p14="http://schemas.microsoft.com/office/powerpoint/2010/main" val="33282550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74</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393123159"/>
              </p:ext>
            </p:extLst>
          </p:nvPr>
        </p:nvGraphicFramePr>
        <p:xfrm>
          <a:off x="366276" y="734647"/>
          <a:ext cx="4595097" cy="6337028"/>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0">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o-</a:t>
                      </a:r>
                      <a:r>
                        <a:rPr lang="en-US" altLang="ja-JP" sz="1400" u="none" strike="noStrike" dirty="0" err="1">
                          <a:solidFill>
                            <a:schemeClr val="tx1">
                              <a:lumMod val="95000"/>
                              <a:lumOff val="5000"/>
                            </a:schemeClr>
                          </a:solidFill>
                          <a:effectLst/>
                          <a:latin typeface="MS Gothic" charset="-128"/>
                          <a:ea typeface="MS Gothic" charset="-128"/>
                          <a:cs typeface="MS Gothic" charset="-128"/>
                        </a:rPr>
                        <a:t>Phthalodinitrile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NC–C₆H₄–CN</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RN:91-15-6</a:t>
                      </a:r>
                      <a:endParaRPr lang="en-US" altLang="ja-JP" sz="700" b="0" i="0" u="none" strike="noStrike" baseline="0" dirty="0">
                        <a:solidFill>
                          <a:schemeClr val="tx1"/>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366252">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zh-CN" sz="800" dirty="0">
                          <a:latin typeface="MS Gothic" charset="-128"/>
                          <a:ea typeface="MS Gothic" charset="-128"/>
                          <a:cs typeface="MS Gothic" charset="-128"/>
                        </a:rPr>
                        <a:t>Central nervous system disorders, Testicular disorders, Ocular disorders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751368">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Headache, Head heaviness, Dizziness, Drowsiness, Vomiting, General fatigue, Seizures with loss of consciousness, Memory impairment, Insomnia, Nausea, Loss of appetite, Facial pallor, Fine tremor of the fingers, Cranial-nerve symptoms, Blurred vision, Photophobia, Gastrointestinal symptoms(abdominal pain, diarrhea, vomiting, etc.), Weight loss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748248">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inhale dust or vapor.</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the work area.</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containers tightly closed.</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Prevent release to the environment.</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 </a:t>
                      </a:r>
                    </a:p>
                    <a:p>
                      <a:r>
                        <a:rPr kumimoji="1" lang="en-US" altLang="ja-JP" sz="800" dirty="0">
                          <a:latin typeface="MS Gothic" charset="-128"/>
                          <a:ea typeface="MS Gothic" charset="-128"/>
                          <a:cs typeface="MS Gothic" charset="-128"/>
                        </a:rPr>
                        <a:t>   Nitrile </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 Latex </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 Chloroprene </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 Neoprene </a:t>
                      </a:r>
                      <a:r>
                        <a:rPr kumimoji="1" lang="ja-JP" altLang="en-US" sz="800" dirty="0">
                          <a:latin typeface="MS Gothic" charset="-128"/>
                          <a:ea typeface="MS Gothic" charset="-128"/>
                          <a:cs typeface="MS Gothic" charset="-128"/>
                        </a:rPr>
                        <a:t>◎</a:t>
                      </a:r>
                      <a:endParaRPr kumimoji="1" lang="en-US" altLang="ja-JP" sz="800" dirty="0">
                        <a:latin typeface="MS Gothic" charset="-128"/>
                        <a:ea typeface="MS Gothic" charset="-128"/>
                        <a:cs typeface="MS Gothic" charset="-128"/>
                      </a:endParaRPr>
                    </a:p>
                    <a:p>
                      <a:r>
                        <a:rPr kumimoji="1" lang="en-US" altLang="ja-JP" sz="800" dirty="0">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419089">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with high vapor or dust concentrations, such as ‘third control zones,’ or locations where vapors or dust are released due to leakage.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Organic–gas cartridge respirator with dust filter(Select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92641">
                <a:tc rowSpan="4">
                  <a:txBody>
                    <a:bodyPr/>
                    <a:lstStyle/>
                    <a:p>
                      <a:pPr algn="ctr"/>
                      <a:r>
                        <a:rPr kumimoji="1" lang="en-US" altLang="ja-JP" sz="750" dirty="0">
                          <a:latin typeface="MS Gothic" charset="-128"/>
                          <a:ea typeface="MS Gothic" charset="-128"/>
                          <a:cs typeface="MS Gothic" charset="-128"/>
                        </a:rPr>
                        <a:t>First Aid Measure</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If feeling unwell, 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affected area with water and soap.</a:t>
                      </a:r>
                      <a:r>
                        <a:rPr kumimoji="1" lang="ja-JP" altLang="en-US" sz="800" dirty="0">
                          <a:latin typeface="MS Gothic" charset="-128"/>
                          <a:ea typeface="MS Gothic" charset="-128"/>
                          <a:cs typeface="MS Gothic" charset="-128"/>
                        </a:rPr>
                        <a:t> </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skin irritation occurs, obtain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449503">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cautiously with water for several minutes.</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eye irritation persists, 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47625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 immediately.</a:t>
                      </a:r>
                      <a:r>
                        <a:rPr kumimoji="1" lang="ja-JP" altLang="en-US" sz="800" dirty="0">
                          <a:latin typeface="MS Gothic" charset="-128"/>
                          <a:ea typeface="MS Gothic" charset="-128"/>
                          <a:cs typeface="MS Gothic" charset="-128"/>
                        </a:rPr>
                        <a:t> </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 Rinse mouth.</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2033" y="965531"/>
            <a:ext cx="419503"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400" b="1" dirty="0">
                <a:latin typeface="BIZ UDPゴシック" panose="020B0400000000000000" pitchFamily="50" charset="-128"/>
                <a:ea typeface="BIZ UDPゴシック" panose="020B0400000000000000" pitchFamily="50" charset="-128"/>
              </a:rPr>
              <a:t>Class II </a:t>
            </a:r>
            <a:r>
              <a:rPr kumimoji="1" lang="en-US" altLang="ja-JP" sz="1400" b="1" dirty="0">
                <a:solidFill>
                  <a:schemeClr val="bg1"/>
                </a:solidFill>
                <a:latin typeface="BIZ UDPゴシック" panose="020B0400000000000000" pitchFamily="50" charset="-128"/>
                <a:ea typeface="BIZ UDPゴシック" panose="020B0400000000000000" pitchFamily="50" charset="-128"/>
              </a:rPr>
              <a:t>Specified Chemical Substances</a:t>
            </a:r>
            <a:endParaRPr lang="en-US" sz="1400" dirty="0"/>
          </a:p>
        </p:txBody>
      </p:sp>
      <p:pic>
        <p:nvPicPr>
          <p:cNvPr id="2" name="Picture 2" descr="skull">
            <a:extLst>
              <a:ext uri="{FF2B5EF4-FFF2-40B4-BE49-F238E27FC236}">
                <a16:creationId xmlns:a16="http://schemas.microsoft.com/office/drawing/2014/main" id="{C87D6370-78FD-28D2-B347-19B8FA4F97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2934" y="965159"/>
            <a:ext cx="419099"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14498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75</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705055263"/>
              </p:ext>
            </p:extLst>
          </p:nvPr>
        </p:nvGraphicFramePr>
        <p:xfrm>
          <a:off x="366276" y="734647"/>
          <a:ext cx="4595097" cy="6065195"/>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344345">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Cadmium and its compounds</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Cd</a:t>
                      </a:r>
                      <a:endParaRPr lang="en-US" altLang="ja-JP" sz="900" u="none" strike="noStrike" baseline="-25000"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RN:7440-43-9,10022-68-1,10108-64-2,10124-36-4,10325-94-7,etc.</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Airway disorders, Pulmonary disorders, Kidney disorders, Gastrointestinal disorders, Hematologic disorders, </a:t>
                      </a:r>
                      <a:r>
                        <a:rPr kumimoji="1" lang="en-US" altLang="ja-JP" sz="800" dirty="0" err="1">
                          <a:latin typeface="MS Gothic" charset="-128"/>
                          <a:ea typeface="MS Gothic" charset="-128"/>
                          <a:cs typeface="MS Gothic" charset="-128"/>
                        </a:rPr>
                        <a:t>Osteomalacia</a:t>
                      </a:r>
                      <a:r>
                        <a:rPr kumimoji="1" lang="en-US" altLang="ja-JP" sz="800" dirty="0">
                          <a:latin typeface="MS Gothic" charset="-128"/>
                          <a:ea typeface="MS Gothic" charset="-128"/>
                          <a:cs typeface="MS Gothic" charset="-128"/>
                        </a:rPr>
                        <a:t> (bone softening), Carcinogenicity, Suspected reproductive toxicity</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Cough, Sputum, Shortness of breath, Runny nose, Nasal congestion, Nasal/throat pain, Chest pain, Dyspnea(difficulty breathing), Hematuria, Polyuria, Oliguria, Edema, Facial pallor, Palpitations (Heart racing), Dizziness, Unsteadiness, Abdominal pain, Diarrhea, Vomiting, Loss of appetite, General fatigue, Weight loss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en-US" altLang="ja-JP" sz="750" dirty="0">
                          <a:latin typeface="MS Gothic" charset="-128"/>
                          <a:ea typeface="MS Gothic" charset="-128"/>
                          <a:cs typeface="MS Gothic" charset="-128"/>
                        </a:rPr>
                        <a:t>Handling Precautions</a:t>
                      </a:r>
                    </a:p>
                    <a:p>
                      <a:pPr algn="ctr"/>
                      <a:r>
                        <a:rPr kumimoji="1" lang="en-US" altLang="ja-JP" sz="600" dirty="0">
                          <a:latin typeface="MS Gothic" charset="-128"/>
                          <a:ea typeface="MS Gothic" charset="-128"/>
                          <a:cs typeface="MS Gothic" charset="-128"/>
                        </a:rPr>
                        <a:t>(</a:t>
                      </a:r>
                      <a:r>
                        <a:rPr kumimoji="1" lang="ja-JP" altLang="en-US" sz="600" dirty="0">
                          <a:latin typeface="MS Gothic" charset="-128"/>
                          <a:ea typeface="MS Gothic" charset="-128"/>
                          <a:cs typeface="MS Gothic" charset="-128"/>
                        </a:rPr>
                        <a:t>カドミウム</a:t>
                      </a:r>
                      <a:r>
                        <a:rPr kumimoji="1" lang="en-US" altLang="ja-JP" sz="600" dirty="0">
                          <a:latin typeface="MS Gothic" charset="-128"/>
                          <a:ea typeface="MS Gothic" charset="-128"/>
                          <a:cs typeface="MS Gothic" charset="-128"/>
                        </a:rPr>
                        <a:t>)</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the work area.</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inhaling dust or vapor.</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only outdoors or in a well-ventilated location.</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ventilation is inadequate, wear appropriate respiratory protection.</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Prevent release to the environment.</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 </a:t>
                      </a:r>
                    </a:p>
                    <a:p>
                      <a:r>
                        <a:rPr kumimoji="1" lang="en-US" altLang="ja-JP" sz="800" dirty="0">
                          <a:latin typeface="MS Gothic" charset="-128"/>
                          <a:ea typeface="MS Gothic" charset="-128"/>
                          <a:cs typeface="MS Gothic" charset="-128"/>
                        </a:rPr>
                        <a:t>   Nitrile ◎, Latex </a:t>
                      </a:r>
                      <a:r>
                        <a:rPr kumimoji="1" lang="ja-JP" altLang="en-US" sz="800" dirty="0">
                          <a:latin typeface="MS Gothic" charset="-128"/>
                          <a:ea typeface="MS Gothic" charset="-128"/>
                          <a:cs typeface="MS Gothic" charset="-128"/>
                        </a:rPr>
                        <a:t>〇</a:t>
                      </a:r>
                      <a:r>
                        <a:rPr kumimoji="1" lang="en-US" altLang="ja-JP" sz="800" dirty="0">
                          <a:latin typeface="MS Gothic" charset="-128"/>
                          <a:ea typeface="MS Gothic" charset="-128"/>
                          <a:cs typeface="MS Gothic" charset="-128"/>
                        </a:rPr>
                        <a:t>, Chloroprene ◎, Neoprene ◎</a:t>
                      </a:r>
                    </a:p>
                    <a:p>
                      <a:r>
                        <a:rPr kumimoji="1" lang="en-US" altLang="ja-JP" sz="800" dirty="0">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with high dust concentration, such as ‘third control zones,’ or locations where dust is released due to leakage.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Particulate-filtering(dust) mask(Select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50733">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a:t>
                      </a:r>
                    </a:p>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a:t>
                      </a:r>
                      <a:r>
                        <a:rPr kumimoji="1" lang="ja-JP" altLang="en-US"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カドミウム</a:t>
                      </a:r>
                      <a:r>
                        <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to fresh air and keep at rest in a position comfortable for breathing.</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they feel unwell, call a physician.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the affected skin promptly with water.</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they feel unwell, call a physician.</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Remove and launder contaminated clothing before reuse.</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Continue rinsing skin with water for several minutes.</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32355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cautiously with water for several minutes.</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eye irritation persists, 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Rinse mouth immediately. Seek medical evaluation promptly.</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2134" y="890933"/>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400" b="1" dirty="0">
                <a:latin typeface="BIZ UDPゴシック" panose="020B0400000000000000" pitchFamily="50" charset="-128"/>
                <a:ea typeface="BIZ UDPゴシック" panose="020B0400000000000000" pitchFamily="50" charset="-128"/>
              </a:rPr>
              <a:t>Class II </a:t>
            </a:r>
            <a:r>
              <a:rPr kumimoji="1" lang="en-US" altLang="ja-JP" sz="1400" b="1" dirty="0">
                <a:solidFill>
                  <a:schemeClr val="bg1"/>
                </a:solidFill>
                <a:latin typeface="BIZ UDPゴシック" panose="020B0400000000000000" pitchFamily="50" charset="-128"/>
                <a:ea typeface="BIZ UDPゴシック" panose="020B0400000000000000" pitchFamily="50" charset="-128"/>
              </a:rPr>
              <a:t>Specified Chemical Substances</a:t>
            </a:r>
            <a:endParaRPr lang="en-US" sz="1400" dirty="0"/>
          </a:p>
        </p:txBody>
      </p:sp>
      <p:pic>
        <p:nvPicPr>
          <p:cNvPr id="2" name="Picture 2" descr="skull">
            <a:extLst>
              <a:ext uri="{FF2B5EF4-FFF2-40B4-BE49-F238E27FC236}">
                <a16:creationId xmlns:a16="http://schemas.microsoft.com/office/drawing/2014/main" id="{C87D6370-78FD-28D2-B347-19B8FA4F97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13035" y="890561"/>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9">
            <a:extLst>
              <a:ext uri="{FF2B5EF4-FFF2-40B4-BE49-F238E27FC236}">
                <a16:creationId xmlns:a16="http://schemas.microsoft.com/office/drawing/2014/main" id="{EC717B8C-32E3-4380-1EFD-452062D528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56208" y="891724"/>
            <a:ext cx="436019" cy="434437"/>
          </a:xfrm>
          <a:prstGeom prst="rect">
            <a:avLst/>
          </a:prstGeom>
        </p:spPr>
      </p:pic>
    </p:spTree>
    <p:extLst>
      <p:ext uri="{BB962C8B-B14F-4D97-AF65-F5344CB8AC3E}">
        <p14:creationId xmlns:p14="http://schemas.microsoft.com/office/powerpoint/2010/main" val="28336799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2064464" y="7144532"/>
            <a:ext cx="1198721" cy="402483"/>
          </a:xfrm>
        </p:spPr>
        <p:txBody>
          <a:bodyPr/>
          <a:lstStyle/>
          <a:p>
            <a:fld id="{CE91391B-3798-2947-9D6E-4711C58437E3}" type="slidenum">
              <a:rPr lang="ja-JP" altLang="en-US" smtClean="0"/>
              <a:pPr/>
              <a:t>76</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278208210"/>
              </p:ext>
            </p:extLst>
          </p:nvPr>
        </p:nvGraphicFramePr>
        <p:xfrm>
          <a:off x="405345" y="660036"/>
          <a:ext cx="4510826" cy="6615337"/>
        </p:xfrm>
        <a:graphic>
          <a:graphicData uri="http://schemas.openxmlformats.org/drawingml/2006/table">
            <a:tbl>
              <a:tblPr firstRow="1" bandRow="1">
                <a:tableStyleId>{2D5ABB26-0587-4C30-8999-92F81FD0307C}</a:tableStyleId>
              </a:tblPr>
              <a:tblGrid>
                <a:gridCol w="623761">
                  <a:extLst>
                    <a:ext uri="{9D8B030D-6E8A-4147-A177-3AD203B41FA5}">
                      <a16:colId xmlns:a16="http://schemas.microsoft.com/office/drawing/2014/main" val="20000"/>
                    </a:ext>
                  </a:extLst>
                </a:gridCol>
                <a:gridCol w="566051">
                  <a:extLst>
                    <a:ext uri="{9D8B030D-6E8A-4147-A177-3AD203B41FA5}">
                      <a16:colId xmlns:a16="http://schemas.microsoft.com/office/drawing/2014/main" val="20001"/>
                    </a:ext>
                  </a:extLst>
                </a:gridCol>
                <a:gridCol w="387082">
                  <a:extLst>
                    <a:ext uri="{9D8B030D-6E8A-4147-A177-3AD203B41FA5}">
                      <a16:colId xmlns:a16="http://schemas.microsoft.com/office/drawing/2014/main" val="20002"/>
                    </a:ext>
                  </a:extLst>
                </a:gridCol>
                <a:gridCol w="2933932">
                  <a:extLst>
                    <a:ext uri="{9D8B030D-6E8A-4147-A177-3AD203B41FA5}">
                      <a16:colId xmlns:a16="http://schemas.microsoft.com/office/drawing/2014/main" val="20003"/>
                    </a:ext>
                  </a:extLst>
                </a:gridCol>
              </a:tblGrid>
              <a:tr h="290739">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Chromic acid and its salts</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CrO</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3</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RN:1333-82-0,7789-00-6,13517-17-4,13530-65-9,7775-11-3,etc.</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713818">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en-US" altLang="ja-JP" sz="75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zh-TW" sz="700" dirty="0">
                          <a:latin typeface="MS Gothic" charset="-128"/>
                          <a:ea typeface="MS Gothic" charset="-128"/>
                          <a:cs typeface="MS Gothic" charset="-128"/>
                        </a:rPr>
                        <a:t>Anterior eye disorders</a:t>
                      </a:r>
                      <a:r>
                        <a:rPr kumimoji="1" lang="en-US" altLang="ja-JP" sz="700" dirty="0">
                          <a:latin typeface="MS Gothic" charset="-128"/>
                          <a:ea typeface="MS Gothic" charset="-128"/>
                          <a:cs typeface="MS Gothic" charset="-128"/>
                        </a:rPr>
                        <a:t>, Skin disorders(e.g. ulceration), Skin sensitization, Airway disorders, Pulmonary disorders, Respiratory sensitization, Respiratory-tract tumors(lung or upper airway cancer), Nasal abnormalities(septal perforation), Olfactory dysfunction, Liver disorders, Kidney disorders, Cardiovascular disorders, Hematologic disorders, Suspected reproductive toxicity</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799014">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75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700" dirty="0">
                          <a:latin typeface="MS Gothic" charset="-128"/>
                          <a:ea typeface="MS Gothic" charset="-128"/>
                          <a:cs typeface="MS Gothic" charset="-128"/>
                        </a:rPr>
                        <a:t>Eye pain, Tearing, Conjunctival redness, Dermatitis, Itching, Skin redness, Skin pain, Skin ulceration, Eczema, Urticaria, Nasal-mucosa lesions, Septal perforation, Cough, Sputum, Shortness of breath, Asthma-like symptoms, Runny nose, Nasal congestion, Nasal/throat pain, Chest pain, Dyspnea, General fatigue, Easy fatigability, Jaundice, Hematuria, Polyuria, Oliguria, Edema, Facial pallor, Palpitations, Dizziness, Unsteadiness, Weight loss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1037044">
                <a:tc>
                  <a:txBody>
                    <a:bodyPr/>
                    <a:lstStyle/>
                    <a:p>
                      <a:pPr algn="ctr"/>
                      <a:r>
                        <a:rPr kumimoji="1" lang="en-US" altLang="ja-JP" sz="750" dirty="0">
                          <a:latin typeface="MS Gothic" charset="-128"/>
                          <a:ea typeface="MS Gothic" charset="-128"/>
                          <a:cs typeface="MS Gothic" charset="-128"/>
                        </a:rPr>
                        <a:t>Handling Precautions</a:t>
                      </a:r>
                    </a:p>
                    <a:p>
                      <a:pPr algn="ctr"/>
                      <a:r>
                        <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(Chromic anhydride)</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Keep away from heat, sparks, open flame and high-temperature sources.</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Keep away from clothing and other combustible materials.</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Avoid mixing with combustible substances.</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Do not inhale dust, fume or vapor.</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Avoid contact with eyes, skin and clothing.</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Wash hands thoroughly after handling.</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Do not eat, drink or smoke in the work area.</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Use only outdoors or in a well-ventilated location.</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Do not remove contaminated clothing from the work area.</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758952">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en-US" altLang="ja-JP" sz="700" dirty="0">
                          <a:latin typeface="MS Gothic" charset="-128"/>
                          <a:ea typeface="MS Gothic" charset="-128"/>
                          <a:cs typeface="MS Gothic" charset="-128"/>
                        </a:rPr>
                        <a:t>Laboratory coat or work clothing, protective goggles, protective gloves.</a:t>
                      </a:r>
                    </a:p>
                    <a:p>
                      <a:r>
                        <a:rPr kumimoji="1" lang="ja-JP" altLang="en-US" sz="700" dirty="0">
                          <a:latin typeface="MS Gothic" charset="-128"/>
                          <a:ea typeface="MS Gothic" charset="-128"/>
                          <a:cs typeface="MS Gothic" charset="-128"/>
                        </a:rPr>
                        <a:t>　</a:t>
                      </a:r>
                      <a:r>
                        <a:rPr kumimoji="1" lang="en-US" altLang="ja-JP" sz="7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700" dirty="0">
                          <a:latin typeface="MS Gothic" charset="-128"/>
                          <a:ea typeface="MS Gothic" charset="-128"/>
                          <a:cs typeface="MS Gothic" charset="-128"/>
                        </a:rPr>
                        <a:t>【Glove permeation data (Ministry of Health, </a:t>
                      </a:r>
                      <a:r>
                        <a:rPr kumimoji="1" lang="en-US" altLang="ja-JP" sz="700" dirty="0" err="1">
                          <a:latin typeface="MS Gothic" charset="-128"/>
                          <a:ea typeface="MS Gothic" charset="-128"/>
                          <a:cs typeface="MS Gothic" charset="-128"/>
                        </a:rPr>
                        <a:t>Labour</a:t>
                      </a:r>
                      <a:r>
                        <a:rPr kumimoji="1" lang="en-US" altLang="ja-JP" sz="700" dirty="0">
                          <a:latin typeface="MS Gothic" charset="-128"/>
                          <a:ea typeface="MS Gothic" charset="-128"/>
                          <a:cs typeface="MS Gothic" charset="-128"/>
                        </a:rPr>
                        <a:t> and Welfare)】 </a:t>
                      </a:r>
                    </a:p>
                    <a:p>
                      <a:r>
                        <a:rPr kumimoji="1" lang="en-US" altLang="ja-JP" sz="700" dirty="0">
                          <a:latin typeface="MS Gothic" charset="-128"/>
                          <a:ea typeface="MS Gothic" charset="-128"/>
                          <a:cs typeface="MS Gothic" charset="-128"/>
                        </a:rPr>
                        <a:t>   Nitrile ×, Latex </a:t>
                      </a:r>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 Chloroprene </a:t>
                      </a:r>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 Neoprene </a:t>
                      </a:r>
                      <a:r>
                        <a:rPr kumimoji="1" lang="ja-JP" altLang="en-US" sz="700" dirty="0">
                          <a:latin typeface="MS Gothic" charset="-128"/>
                          <a:ea typeface="MS Gothic" charset="-128"/>
                          <a:cs typeface="MS Gothic" charset="-128"/>
                        </a:rPr>
                        <a:t>△</a:t>
                      </a:r>
                      <a:endParaRPr kumimoji="1" lang="en-US" altLang="ja-JP" sz="700" dirty="0">
                        <a:latin typeface="MS Gothic" charset="-128"/>
                        <a:ea typeface="MS Gothic" charset="-128"/>
                        <a:cs typeface="MS Gothic" charset="-128"/>
                      </a:endParaRPr>
                    </a:p>
                    <a:p>
                      <a:r>
                        <a:rPr kumimoji="1" lang="en-US" altLang="ja-JP" sz="700" dirty="0">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75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700" dirty="0">
                          <a:latin typeface="MS Gothic" charset="-128"/>
                          <a:ea typeface="MS Gothic" charset="-128"/>
                          <a:cs typeface="MS Gothic" charset="-128"/>
                        </a:rPr>
                        <a:t>Areas with high dust concentration, such as ‘third control zones,’ or locations where dust is released due to leakage.</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83464">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750" dirty="0">
                          <a:latin typeface="MS Gothic" charset="-128"/>
                          <a:ea typeface="MS Gothic" charset="-128"/>
                          <a:cs typeface="MS Gothic" charset="-128"/>
                        </a:rPr>
                        <a:t>Type of respiratory protection</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700" dirty="0">
                          <a:latin typeface="MS Gothic" charset="-128"/>
                          <a:ea typeface="MS Gothic" charset="-128"/>
                          <a:cs typeface="MS Gothic" charset="-128"/>
                        </a:rPr>
                        <a:t>Particulate-filtering(dust) mask(Select suitable type based on work conditions or consult the manufacturer.)</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35508">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a:t>
                      </a:r>
                    </a:p>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(Chromic anhydride)</a:t>
                      </a:r>
                      <a:endParaRPr kumimoji="1" lang="ja-JP" altLang="en-US" sz="750" b="0" i="0" u="none" strike="noStrike" kern="1200" cap="none" spc="0" normalizeH="0" baseline="0" noProof="0" dirty="0">
                        <a:ln>
                          <a:noFill/>
                        </a:ln>
                        <a:solidFill>
                          <a:prstClr val="black"/>
                        </a:solidFill>
                        <a:effectLst/>
                        <a:uLnTx/>
                        <a:uFillTx/>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75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Move the victim to fresh air and have them rest in a position that eases breathing. </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Call a physician immediately.</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If breathing is difficult, repeat fresh-air/rest steps and seek urgent medical care.</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164592">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75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Immediately remove all contaminated clothing.</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Rinse affected skin under running water or shower, then wash thoroughly with soap and water.</a:t>
                      </a:r>
                      <a:r>
                        <a:rPr kumimoji="1" lang="ja-JP" altLang="en-US" sz="700" dirty="0">
                          <a:latin typeface="MS Gothic" charset="-128"/>
                          <a:ea typeface="MS Gothic" charset="-128"/>
                          <a:cs typeface="MS Gothic" charset="-128"/>
                        </a:rPr>
                        <a:t> </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Launder contaminated clothing before reuse.</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Call a physician without delay.</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If irritation or rash occurs, obtain medical attention.</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Rinse cautiously with water for several minutes. Remove contact lenses if easy, then continue rinsing. </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Call a physician immediately.</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Rinse mouth; do not induce vomiting.</a:t>
                      </a:r>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Call a physician immediately.</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0151" y="1055525"/>
            <a:ext cx="436020" cy="436020"/>
          </a:xfrm>
          <a:prstGeom prst="rect">
            <a:avLst/>
          </a:prstGeom>
        </p:spPr>
      </p:pic>
      <p:sp>
        <p:nvSpPr>
          <p:cNvPr id="8" name="Title 1"/>
          <p:cNvSpPr>
            <a:spLocks noGrp="1"/>
          </p:cNvSpPr>
          <p:nvPr>
            <p:ph type="title" idx="4294967295"/>
          </p:nvPr>
        </p:nvSpPr>
        <p:spPr>
          <a:xfrm>
            <a:off x="405345" y="219259"/>
            <a:ext cx="4510825"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400" b="1" dirty="0">
                <a:latin typeface="BIZ UDPゴシック" panose="020B0400000000000000" pitchFamily="50" charset="-128"/>
                <a:ea typeface="BIZ UDPゴシック" panose="020B0400000000000000" pitchFamily="50" charset="-128"/>
              </a:rPr>
              <a:t>Class II </a:t>
            </a:r>
            <a:r>
              <a:rPr kumimoji="1" lang="en-US" altLang="ja-JP" sz="1400" b="1" dirty="0">
                <a:solidFill>
                  <a:schemeClr val="bg1"/>
                </a:solidFill>
                <a:latin typeface="BIZ UDPゴシック" panose="020B0400000000000000" pitchFamily="50" charset="-128"/>
                <a:ea typeface="BIZ UDPゴシック" panose="020B0400000000000000" pitchFamily="50" charset="-128"/>
              </a:rPr>
              <a:t>Specified Chemical Substances</a:t>
            </a:r>
            <a:endParaRPr lang="en-US" sz="1400" dirty="0"/>
          </a:p>
        </p:txBody>
      </p:sp>
      <p:pic>
        <p:nvPicPr>
          <p:cNvPr id="2" name="Picture 2" descr="skull">
            <a:extLst>
              <a:ext uri="{FF2B5EF4-FFF2-40B4-BE49-F238E27FC236}">
                <a16:creationId xmlns:a16="http://schemas.microsoft.com/office/drawing/2014/main" id="{C87D6370-78FD-28D2-B347-19B8FA4F97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87672" y="1055153"/>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9" descr="腐食性">
            <a:extLst>
              <a:ext uri="{FF2B5EF4-FFF2-40B4-BE49-F238E27FC236}">
                <a16:creationId xmlns:a16="http://schemas.microsoft.com/office/drawing/2014/main" id="{E087CCDD-92A2-966C-6ED3-5FA2096242C2}"/>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9360" y="1061451"/>
            <a:ext cx="435600" cy="435600"/>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descr="円上の炎">
            <a:extLst>
              <a:ext uri="{FF2B5EF4-FFF2-40B4-BE49-F238E27FC236}">
                <a16:creationId xmlns:a16="http://schemas.microsoft.com/office/drawing/2014/main" id="{7E8C6413-DAA3-5B81-E50A-A4AFE78065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8409" y="1055203"/>
            <a:ext cx="435600" cy="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175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77</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582141925"/>
              </p:ext>
            </p:extLst>
          </p:nvPr>
        </p:nvGraphicFramePr>
        <p:xfrm>
          <a:off x="366276" y="734647"/>
          <a:ext cx="4595097" cy="6411677"/>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490649">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Chloromethyl methyl ether</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CH₃–O–</a:t>
                      </a:r>
                      <a:r>
                        <a:rPr lang="en-US" altLang="ja-JP" sz="900" u="none" strike="noStrike" dirty="0" err="1">
                          <a:solidFill>
                            <a:schemeClr val="tx1">
                              <a:lumMod val="95000"/>
                              <a:lumOff val="5000"/>
                            </a:schemeClr>
                          </a:solidFill>
                          <a:effectLst/>
                          <a:latin typeface="MS Gothic" charset="-128"/>
                          <a:ea typeface="MS Gothic" charset="-128"/>
                          <a:cs typeface="MS Gothic" charset="-128"/>
                        </a:rPr>
                        <a:t>CH₂Cl</a:t>
                      </a:r>
                      <a:endParaRPr lang="en-US" altLang="ja-JP" sz="9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RN:107-30-2</a:t>
                      </a:r>
                      <a:endParaRPr lang="en-US" altLang="ja-JP" sz="700" b="0" i="0" u="none" strike="noStrike" baseline="0" dirty="0">
                        <a:solidFill>
                          <a:schemeClr val="tx1"/>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357108">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zh-TW" sz="800" dirty="0">
                          <a:latin typeface="MS Gothic" charset="-128"/>
                          <a:ea typeface="MS Gothic" charset="-128"/>
                          <a:cs typeface="MS Gothic" charset="-128"/>
                        </a:rPr>
                        <a:t>Anterior eye disorders</a:t>
                      </a:r>
                      <a:r>
                        <a:rPr kumimoji="1" lang="en-US" altLang="ja-JP" sz="800" dirty="0">
                          <a:latin typeface="MS Gothic" charset="-128"/>
                          <a:ea typeface="MS Gothic" charset="-128"/>
                          <a:cs typeface="MS Gothic" charset="-128"/>
                        </a:rPr>
                        <a:t>, Skin disorders, Airway and pulmonary disorders, Respiratory-tract tumors</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624924">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Eye pain, Tearing, Conjunctival redness, Dermatitis, Pruritus(Itching, skin redness, Cough, Sputum, Shortness of breath, Runny nose, Nasal congestion, Nasal/throat pain, Chest pain, Difficulty breathing, General fatigue, Weight loss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1094148">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away from heat, sparks, open flames and other ignition sources.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container tightly closed.</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Take measures to prevent static‐electric discharge.</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the work area.</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inhale dust or vapor.</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only outdoors or in a well-ventilated location.</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Wear appropriate respiratory protection.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 </a:t>
                      </a:r>
                    </a:p>
                    <a:p>
                      <a:r>
                        <a:rPr kumimoji="1" lang="en-US" altLang="ja-JP" sz="800" dirty="0">
                          <a:latin typeface="MS Gothic" charset="-128"/>
                          <a:ea typeface="MS Gothic" charset="-128"/>
                          <a:cs typeface="MS Gothic" charset="-128"/>
                        </a:rPr>
                        <a:t>   Nitrile ×, Latex ×, Chloroprene ×, Neoprene ×</a:t>
                      </a:r>
                    </a:p>
                    <a:p>
                      <a:r>
                        <a:rPr kumimoji="1" lang="en-US" altLang="ja-JP" sz="800" dirty="0">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with high vapor or dust concentrations, such as ‘third control zones,’ or locations where vapors or dust are released due to leakage.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Organic–gas cartridge respirator with dust filter(Select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36508">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the person to fresh air and have them rest in a position that eases breathing.</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Call a physician immediately.</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512064">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Immediately remove all contaminated clothing.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skin thoroughly under running water or in a safety shower.</a:t>
                      </a:r>
                      <a:r>
                        <a:rPr kumimoji="1" lang="ja-JP" altLang="en-US" sz="800" dirty="0">
                          <a:latin typeface="MS Gothic" charset="-128"/>
                          <a:ea typeface="MS Gothic" charset="-128"/>
                          <a:cs typeface="MS Gothic" charset="-128"/>
                        </a:rPr>
                        <a:t> </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contaminated clothing before reuse.</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Call a physician immediately.</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475488">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Call a physician immediately.</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eyes cautiously with water for several minutes. Remove contact lenses if easy, then continue rinsing.</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mouth; do not induce vomiting.</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Call a physician immediately.</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8072" y="972039"/>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400" b="1" dirty="0">
                <a:latin typeface="BIZ UDPゴシック" panose="020B0400000000000000" pitchFamily="50" charset="-128"/>
                <a:ea typeface="BIZ UDPゴシック" panose="020B0400000000000000" pitchFamily="50" charset="-128"/>
              </a:rPr>
              <a:t>Class II </a:t>
            </a:r>
            <a:r>
              <a:rPr kumimoji="1" lang="en-US" altLang="ja-JP" sz="1400" b="1" dirty="0">
                <a:solidFill>
                  <a:schemeClr val="bg1"/>
                </a:solidFill>
                <a:latin typeface="BIZ UDPゴシック" panose="020B0400000000000000" pitchFamily="50" charset="-128"/>
                <a:ea typeface="BIZ UDPゴシック" panose="020B0400000000000000" pitchFamily="50" charset="-128"/>
              </a:rPr>
              <a:t>Specified Chemical Substances</a:t>
            </a:r>
            <a:endParaRPr lang="en-US" sz="1400" dirty="0"/>
          </a:p>
        </p:txBody>
      </p:sp>
      <p:pic>
        <p:nvPicPr>
          <p:cNvPr id="2" name="Picture 2" descr="skull">
            <a:extLst>
              <a:ext uri="{FF2B5EF4-FFF2-40B4-BE49-F238E27FC236}">
                <a16:creationId xmlns:a16="http://schemas.microsoft.com/office/drawing/2014/main" id="{C87D6370-78FD-28D2-B347-19B8FA4F97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86433" y="971667"/>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5" descr="炎">
            <a:extLst>
              <a:ext uri="{FF2B5EF4-FFF2-40B4-BE49-F238E27FC236}">
                <a16:creationId xmlns:a16="http://schemas.microsoft.com/office/drawing/2014/main" id="{EDB8D53B-6DB9-1579-DD3B-DB6529ADEE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6488" y="971814"/>
            <a:ext cx="428625" cy="428625"/>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descr="腐食性">
            <a:extLst>
              <a:ext uri="{FF2B5EF4-FFF2-40B4-BE49-F238E27FC236}">
                <a16:creationId xmlns:a16="http://schemas.microsoft.com/office/drawing/2014/main" id="{CDDABFEE-E024-95A3-EC91-DC5F2064FE3C}"/>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1671" y="977965"/>
            <a:ext cx="435600" cy="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6657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78</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031113135"/>
              </p:ext>
            </p:extLst>
          </p:nvPr>
        </p:nvGraphicFramePr>
        <p:xfrm>
          <a:off x="366276" y="734647"/>
          <a:ext cx="4595097" cy="6354509"/>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582089">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Divanadium </a:t>
                      </a:r>
                      <a:r>
                        <a:rPr lang="en-US" altLang="ja-JP" sz="1400" u="none" strike="noStrike" dirty="0" err="1">
                          <a:solidFill>
                            <a:schemeClr val="tx1">
                              <a:lumMod val="95000"/>
                              <a:lumOff val="5000"/>
                            </a:schemeClr>
                          </a:solidFill>
                          <a:effectLst/>
                          <a:latin typeface="MS Gothic" charset="-128"/>
                          <a:ea typeface="MS Gothic" charset="-128"/>
                          <a:cs typeface="MS Gothic" charset="-128"/>
                        </a:rPr>
                        <a:t>pentaoxide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V</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2</a:t>
                      </a:r>
                      <a:r>
                        <a:rPr lang="en-US" altLang="ja-JP" sz="900" u="none" strike="noStrike" dirty="0">
                          <a:solidFill>
                            <a:schemeClr val="tx1">
                              <a:lumMod val="95000"/>
                              <a:lumOff val="5000"/>
                            </a:schemeClr>
                          </a:solidFill>
                          <a:effectLst/>
                          <a:latin typeface="MS Gothic" charset="-128"/>
                          <a:ea typeface="MS Gothic" charset="-128"/>
                          <a:cs typeface="MS Gothic" charset="-128"/>
                        </a:rPr>
                        <a:t>O</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5</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RN:1314-62-1</a:t>
                      </a:r>
                      <a:endParaRPr lang="en-US" altLang="ja-JP" sz="700" b="0" i="0" u="none" strike="noStrike" baseline="0" dirty="0">
                        <a:solidFill>
                          <a:schemeClr val="tx1"/>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512556">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zh-TW" sz="800" dirty="0">
                          <a:latin typeface="MS Gothic" charset="-128"/>
                          <a:ea typeface="MS Gothic" charset="-128"/>
                          <a:cs typeface="MS Gothic" charset="-128"/>
                        </a:rPr>
                        <a:t>Anterior eye disorders</a:t>
                      </a:r>
                      <a:r>
                        <a:rPr kumimoji="1" lang="en-US" altLang="ja-JP" sz="800" dirty="0">
                          <a:latin typeface="MS Gothic" charset="-128"/>
                          <a:ea typeface="MS Gothic" charset="-128"/>
                          <a:cs typeface="MS Gothic" charset="-128"/>
                        </a:rPr>
                        <a:t>, Skin disorders, Airway and pulmonary disorders, Liver disorders, Kidney disorders, Carcinogenicity, Suspected reproductive toxicity</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950976">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Eye pain, Tearing, Conjunctival redness, Dermatitis, Pruritus(Itching), Skin redness, Skin pallor, Tongue discoloration(greenish), Hyperkeratosis of the palmar fingertips, Finger tremor, Cough, Sputum, Shortness of breath, Runny nose, Nasal congestion, Nasal/throat pain, Chest pain, Difficulty breathing, General fatigue, Easy fatigability, Jaundice, Hematuria, Polyuria, Oliguria, Edema, Weight loss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inhale dust or </a:t>
                      </a:r>
                      <a:r>
                        <a:rPr kumimoji="1" lang="en-US" altLang="ja-JP" sz="800" dirty="0" err="1">
                          <a:latin typeface="MS Gothic" charset="-128"/>
                          <a:ea typeface="MS Gothic" charset="-128"/>
                          <a:cs typeface="MS Gothic" charset="-128"/>
                        </a:rPr>
                        <a:t>vapour</a:t>
                      </a:r>
                      <a:r>
                        <a:rPr kumimoji="1" lang="en-US" altLang="ja-JP" sz="800" dirty="0">
                          <a:latin typeface="MS Gothic" charset="-128"/>
                          <a:ea typeface="MS Gothic" charset="-128"/>
                          <a:cs typeface="MS Gothic" charset="-128"/>
                        </a:rPr>
                        <a:t>.</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the work area.</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only outdoors or in a well-ventilated location.</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release to the environment.</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ventilation is inadequate, wear appropriate respiratory protection.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 </a:t>
                      </a:r>
                    </a:p>
                    <a:p>
                      <a:r>
                        <a:rPr kumimoji="1" lang="en-US" altLang="ja-JP" sz="800" dirty="0">
                          <a:latin typeface="MS Gothic" charset="-128"/>
                          <a:ea typeface="MS Gothic" charset="-128"/>
                          <a:cs typeface="MS Gothic" charset="-128"/>
                        </a:rPr>
                        <a:t>   Nitrile </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 Latex </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 Chloroprene </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 Neoprene </a:t>
                      </a:r>
                      <a:r>
                        <a:rPr kumimoji="1" lang="ja-JP" altLang="en-US" sz="800" dirty="0">
                          <a:latin typeface="MS Gothic" charset="-128"/>
                          <a:ea typeface="MS Gothic" charset="-128"/>
                          <a:cs typeface="MS Gothic" charset="-128"/>
                        </a:rPr>
                        <a:t>◎</a:t>
                      </a:r>
                      <a:endParaRPr kumimoji="1" lang="en-US" altLang="ja-JP" sz="800" dirty="0">
                        <a:latin typeface="MS Gothic" charset="-128"/>
                        <a:ea typeface="MS Gothic" charset="-128"/>
                        <a:cs typeface="MS Gothic" charset="-128"/>
                      </a:endParaRPr>
                    </a:p>
                    <a:p>
                      <a:r>
                        <a:rPr kumimoji="1" lang="en-US" altLang="ja-JP" sz="800" dirty="0">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with high dust concentration, such as ‘third control zones,’ or locations where dust is released due to leakage.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Particulate-filtering(dust) mask(Select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35497">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the person to fresh air and have them rest in a position comfortable for breathing.</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Emergency medical treatment may be required.</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 immediately.</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393192">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the affected skin promptly with water.</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Obtain medical attention.</a:t>
                      </a:r>
                      <a:r>
                        <a:rPr kumimoji="1" lang="ja-JP" altLang="en-US" sz="800" dirty="0">
                          <a:latin typeface="MS Gothic" charset="-128"/>
                          <a:ea typeface="MS Gothic" charset="-128"/>
                          <a:cs typeface="MS Gothic" charset="-128"/>
                        </a:rPr>
                        <a:t> </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or discard contaminated clothing before reuse.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310896">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Rinse cautiously with water for several minutes. Remove contact lenses if easy, then continue rinsing.</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 immediately.</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Emergency medical treatment may be required.</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mouth.</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5633" y="963837"/>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400" b="1" dirty="0">
                <a:latin typeface="BIZ UDPゴシック" panose="020B0400000000000000" pitchFamily="50" charset="-128"/>
                <a:ea typeface="BIZ UDPゴシック" panose="020B0400000000000000" pitchFamily="50" charset="-128"/>
              </a:rPr>
              <a:t>Class II </a:t>
            </a:r>
            <a:r>
              <a:rPr kumimoji="1" lang="en-US" altLang="ja-JP" sz="1400" b="1" dirty="0">
                <a:solidFill>
                  <a:schemeClr val="bg1"/>
                </a:solidFill>
                <a:latin typeface="BIZ UDPゴシック" panose="020B0400000000000000" pitchFamily="50" charset="-128"/>
                <a:ea typeface="BIZ UDPゴシック" panose="020B0400000000000000" pitchFamily="50" charset="-128"/>
              </a:rPr>
              <a:t>Specified Chemical Substances</a:t>
            </a:r>
            <a:endParaRPr lang="en-US" sz="1400" dirty="0"/>
          </a:p>
        </p:txBody>
      </p:sp>
      <p:pic>
        <p:nvPicPr>
          <p:cNvPr id="2" name="Picture 2" descr="skull">
            <a:extLst>
              <a:ext uri="{FF2B5EF4-FFF2-40B4-BE49-F238E27FC236}">
                <a16:creationId xmlns:a16="http://schemas.microsoft.com/office/drawing/2014/main" id="{C87D6370-78FD-28D2-B347-19B8FA4F97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2674" y="963465"/>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6" descr="腐食性">
            <a:extLst>
              <a:ext uri="{FF2B5EF4-FFF2-40B4-BE49-F238E27FC236}">
                <a16:creationId xmlns:a16="http://schemas.microsoft.com/office/drawing/2014/main" id="{CDDABFEE-E024-95A3-EC91-DC5F2064FE3C}"/>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7382" y="962143"/>
            <a:ext cx="435600" cy="435600"/>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9">
            <a:extLst>
              <a:ext uri="{FF2B5EF4-FFF2-40B4-BE49-F238E27FC236}">
                <a16:creationId xmlns:a16="http://schemas.microsoft.com/office/drawing/2014/main" id="{EC717B8C-32E3-4380-1EFD-452062D528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39707" y="964628"/>
            <a:ext cx="436019" cy="434437"/>
          </a:xfrm>
          <a:prstGeom prst="rect">
            <a:avLst/>
          </a:prstGeom>
        </p:spPr>
      </p:pic>
    </p:spTree>
    <p:extLst>
      <p:ext uri="{BB962C8B-B14F-4D97-AF65-F5344CB8AC3E}">
        <p14:creationId xmlns:p14="http://schemas.microsoft.com/office/powerpoint/2010/main" val="12710421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79</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403214838"/>
              </p:ext>
            </p:extLst>
          </p:nvPr>
        </p:nvGraphicFramePr>
        <p:xfrm>
          <a:off x="374635" y="741454"/>
          <a:ext cx="4592638" cy="6430721"/>
        </p:xfrm>
        <a:graphic>
          <a:graphicData uri="http://schemas.openxmlformats.org/drawingml/2006/table">
            <a:tbl>
              <a:tblPr firstRow="1" bandRow="1">
                <a:tableStyleId>{2D5ABB26-0587-4C30-8999-92F81FD0307C}</a:tableStyleId>
              </a:tblPr>
              <a:tblGrid>
                <a:gridCol w="571568">
                  <a:extLst>
                    <a:ext uri="{9D8B030D-6E8A-4147-A177-3AD203B41FA5}">
                      <a16:colId xmlns:a16="http://schemas.microsoft.com/office/drawing/2014/main" val="20000"/>
                    </a:ext>
                  </a:extLst>
                </a:gridCol>
                <a:gridCol w="602092">
                  <a:extLst>
                    <a:ext uri="{9D8B030D-6E8A-4147-A177-3AD203B41FA5}">
                      <a16:colId xmlns:a16="http://schemas.microsoft.com/office/drawing/2014/main" val="20001"/>
                    </a:ext>
                  </a:extLst>
                </a:gridCol>
                <a:gridCol w="411728">
                  <a:extLst>
                    <a:ext uri="{9D8B030D-6E8A-4147-A177-3AD203B41FA5}">
                      <a16:colId xmlns:a16="http://schemas.microsoft.com/office/drawing/2014/main" val="20002"/>
                    </a:ext>
                  </a:extLst>
                </a:gridCol>
                <a:gridCol w="3007250">
                  <a:extLst>
                    <a:ext uri="{9D8B030D-6E8A-4147-A177-3AD203B41FA5}">
                      <a16:colId xmlns:a16="http://schemas.microsoft.com/office/drawing/2014/main" val="20003"/>
                    </a:ext>
                  </a:extLst>
                </a:gridCol>
              </a:tblGrid>
              <a:tr h="0">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Cobalt and its inorganic compounds</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Co</a:t>
                      </a:r>
                      <a:endParaRPr lang="en-US" altLang="ja-JP" sz="900" u="none" strike="noStrike" baseline="-25000"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RN:7440-48-4,1307-96-6,10026-24-1,10124-43-3,7646-79-9,etc.</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538839">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zh-TW" sz="700" dirty="0">
                          <a:latin typeface="MS Gothic" charset="-128"/>
                          <a:ea typeface="MS Gothic" charset="-128"/>
                          <a:cs typeface="MS Gothic" charset="-128"/>
                        </a:rPr>
                        <a:t>Anterior eye disorders</a:t>
                      </a:r>
                      <a:r>
                        <a:rPr kumimoji="1" lang="en-US" altLang="ja-JP" sz="700" dirty="0">
                          <a:latin typeface="MS Gothic" charset="-128"/>
                          <a:ea typeface="MS Gothic" charset="-128"/>
                          <a:cs typeface="MS Gothic" charset="-128"/>
                        </a:rPr>
                        <a:t>, Skin disorders, Skin sensitization, Airway disorders, Pulmonary disorders, Respiratory sensitization, Cardiovascular disorders, Endocrine disorders(thyroid), Hematologic disorders, Reproductive disorders(male), Suspected carcinogenicity, Suspected reproductive toxicity</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588702">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700" dirty="0">
                          <a:latin typeface="MS Gothic" charset="-128"/>
                          <a:ea typeface="MS Gothic" charset="-128"/>
                          <a:cs typeface="MS Gothic" charset="-128"/>
                        </a:rPr>
                        <a:t>Dermatitis, Pruritus(Itching), Skin redness, Eczema, Urticaria, Headache, Head heaviness, Dizziness, Drowsiness, Vomiting, General fatigue, Cough, Shortness of breath, Asthma-like attacks, Runny nose, Nasal congestion, Nasal/throat pain, Bradycardia, Edema, Chest pain, Dyspnea, Easy fatigability, Jaundice, Hematuria, Polyuria, Oliguria, Weight loss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772247">
                <a:tc>
                  <a:txBody>
                    <a:bodyPr/>
                    <a:lstStyle/>
                    <a:p>
                      <a:pPr algn="ctr"/>
                      <a:r>
                        <a:rPr kumimoji="1" lang="en-US" altLang="ja-JP" sz="750" dirty="0">
                          <a:latin typeface="MS Gothic" charset="-128"/>
                          <a:ea typeface="MS Gothic" charset="-128"/>
                          <a:cs typeface="MS Gothic" charset="-128"/>
                        </a:rPr>
                        <a:t>Handling Precautions</a:t>
                      </a:r>
                    </a:p>
                    <a:p>
                      <a:pPr algn="ctr"/>
                      <a:r>
                        <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(Cobalt)</a:t>
                      </a:r>
                      <a:endParaRPr kumimoji="1" lang="ja-JP" altLang="en-US" sz="750" b="0" i="0" u="none" strike="noStrike" kern="1200" cap="none" spc="0" normalizeH="0" baseline="0" noProof="0" dirty="0">
                        <a:ln>
                          <a:noFill/>
                        </a:ln>
                        <a:solidFill>
                          <a:prstClr val="black"/>
                        </a:solidFill>
                        <a:effectLst/>
                        <a:uLnTx/>
                        <a:uFillTx/>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Wash hands thoroughly after handling.</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Do not eat, drink or smoke in the work area.</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Avoid inhalation of dust or vapor.</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Use only outdoors or in a well-ventilated location.</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If ventilation is inadequate, wear respiratory protection.</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Do not remove contaminated work clothing from the work area.</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Prevent release to the environment.</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600195">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en-US" altLang="ja-JP" sz="700" dirty="0">
                          <a:latin typeface="MS Gothic" charset="-128"/>
                          <a:ea typeface="MS Gothic" charset="-128"/>
                          <a:cs typeface="MS Gothic" charset="-128"/>
                        </a:rPr>
                        <a:t>Laboratory coat or work clothing, protective goggles, protective gloves.</a:t>
                      </a:r>
                    </a:p>
                    <a:p>
                      <a:r>
                        <a:rPr kumimoji="1" lang="ja-JP" altLang="en-US" sz="700" dirty="0">
                          <a:latin typeface="MS Gothic" charset="-128"/>
                          <a:ea typeface="MS Gothic" charset="-128"/>
                          <a:cs typeface="MS Gothic" charset="-128"/>
                        </a:rPr>
                        <a:t>　</a:t>
                      </a:r>
                      <a:r>
                        <a:rPr kumimoji="1" lang="en-US" altLang="ja-JP" sz="7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700" dirty="0">
                          <a:latin typeface="MS Gothic" charset="-128"/>
                          <a:ea typeface="MS Gothic" charset="-128"/>
                          <a:cs typeface="MS Gothic" charset="-128"/>
                        </a:rPr>
                        <a:t>【Glove permeation data (Ministry of Health, </a:t>
                      </a:r>
                      <a:r>
                        <a:rPr kumimoji="1" lang="en-US" altLang="ja-JP" sz="700" dirty="0" err="1">
                          <a:latin typeface="MS Gothic" charset="-128"/>
                          <a:ea typeface="MS Gothic" charset="-128"/>
                          <a:cs typeface="MS Gothic" charset="-128"/>
                        </a:rPr>
                        <a:t>Labour</a:t>
                      </a:r>
                      <a:r>
                        <a:rPr kumimoji="1" lang="en-US" altLang="ja-JP" sz="700" dirty="0">
                          <a:latin typeface="MS Gothic" charset="-128"/>
                          <a:ea typeface="MS Gothic" charset="-128"/>
                          <a:cs typeface="MS Gothic" charset="-128"/>
                        </a:rPr>
                        <a:t> and Welfare)】 </a:t>
                      </a:r>
                    </a:p>
                    <a:p>
                      <a:r>
                        <a:rPr kumimoji="1" lang="en-US" altLang="ja-JP" sz="700" dirty="0">
                          <a:latin typeface="MS Gothic" charset="-128"/>
                          <a:ea typeface="MS Gothic" charset="-128"/>
                          <a:cs typeface="MS Gothic" charset="-128"/>
                        </a:rPr>
                        <a:t>   Nitrile ◎, Latex ◎, Chloroprene ◎, Neoprene ◎</a:t>
                      </a:r>
                    </a:p>
                    <a:p>
                      <a:r>
                        <a:rPr kumimoji="1" lang="en-US" altLang="ja-JP" sz="700" dirty="0">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700" dirty="0">
                          <a:latin typeface="MS Gothic" charset="-128"/>
                          <a:ea typeface="MS Gothic" charset="-128"/>
                          <a:cs typeface="MS Gothic" charset="-128"/>
                        </a:rPr>
                        <a:t>Areas with high dust concentration, such as ‘third control zones,’ or locations where dust is released due to leakage.</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700" dirty="0">
                          <a:latin typeface="MS Gothic" charset="-128"/>
                          <a:ea typeface="MS Gothic" charset="-128"/>
                          <a:cs typeface="MS Gothic" charset="-128"/>
                        </a:rPr>
                        <a:t>Particulate-filtering(dust) mask(Select suitable type based on work conditions or consult the manufacturer.)</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00065">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a:t>
                      </a:r>
                    </a:p>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(Cobalt)</a:t>
                      </a:r>
                      <a:endParaRPr kumimoji="1" lang="ja-JP" altLang="en-US" sz="6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If respiratory symptoms appear, call a physician.</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Move the person to fresh air and have them rest in a position that eases breathing.</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If unconscious but breathing, place in a stable side-lying position and protect from hypothermia.</a:t>
                      </a:r>
                      <a:r>
                        <a:rPr kumimoji="1" lang="ja-JP" altLang="en-US" sz="700" dirty="0">
                          <a:latin typeface="MS Gothic" charset="-128"/>
                          <a:ea typeface="MS Gothic" charset="-128"/>
                          <a:cs typeface="MS Gothic" charset="-128"/>
                        </a:rPr>
                        <a:t> </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If feeling unwell or if respiratory symptoms persist, seek medical attention.</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If airway or respiratory irritation occurs, administer an inhaled glucocorticoid spray as soon as possible.</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511111">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Immediately remove all contaminated clothing.</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Rinse affected skin under running water or safety shower, then wash thoroughly with soap and water.</a:t>
                      </a:r>
                      <a:r>
                        <a:rPr kumimoji="1" lang="ja-JP" altLang="en-US" sz="700" dirty="0">
                          <a:latin typeface="MS Gothic" charset="-128"/>
                          <a:ea typeface="MS Gothic" charset="-128"/>
                          <a:cs typeface="MS Gothic" charset="-128"/>
                        </a:rPr>
                        <a:t> </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If irritation or rash develops, obtain medical attention.</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420705">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Rinse cautiously with water for several minutes. Remove contact lenses if easy, then continue rinsing.</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If irritation persists, seek medical attention.</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441193">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Rinse mouth and spit out.</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Call a physician immediately.</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If conscious, give 1–2 cups of water.</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If spontaneous vomiting occurs, prevent aspiration by lowering the head below chest level and placing the person prone.</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5633" y="762917"/>
            <a:ext cx="436020" cy="436020"/>
          </a:xfrm>
          <a:prstGeom prst="rect">
            <a:avLst/>
          </a:prstGeom>
        </p:spPr>
      </p:pic>
      <p:sp>
        <p:nvSpPr>
          <p:cNvPr id="8" name="Title 1"/>
          <p:cNvSpPr>
            <a:spLocks noGrp="1"/>
          </p:cNvSpPr>
          <p:nvPr>
            <p:ph type="title" idx="4294967295"/>
          </p:nvPr>
        </p:nvSpPr>
        <p:spPr>
          <a:xfrm>
            <a:off x="366714" y="273667"/>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400" b="1" dirty="0">
                <a:latin typeface="BIZ UDPゴシック" panose="020B0400000000000000" pitchFamily="50" charset="-128"/>
                <a:ea typeface="BIZ UDPゴシック" panose="020B0400000000000000" pitchFamily="50" charset="-128"/>
              </a:rPr>
              <a:t>Class II </a:t>
            </a:r>
            <a:r>
              <a:rPr kumimoji="1" lang="en-US" altLang="ja-JP" sz="1400" b="1" dirty="0">
                <a:solidFill>
                  <a:schemeClr val="bg1"/>
                </a:solidFill>
                <a:latin typeface="BIZ UDPゴシック" panose="020B0400000000000000" pitchFamily="50" charset="-128"/>
                <a:ea typeface="BIZ UDPゴシック" panose="020B0400000000000000" pitchFamily="50" charset="-128"/>
              </a:rPr>
              <a:t>Specified Chemical Substances</a:t>
            </a:r>
            <a:endParaRPr lang="en-US" sz="1400" dirty="0"/>
          </a:p>
        </p:txBody>
      </p:sp>
      <p:pic>
        <p:nvPicPr>
          <p:cNvPr id="2" name="Picture 2" descr="skull">
            <a:extLst>
              <a:ext uri="{FF2B5EF4-FFF2-40B4-BE49-F238E27FC236}">
                <a16:creationId xmlns:a16="http://schemas.microsoft.com/office/drawing/2014/main" id="{C87D6370-78FD-28D2-B347-19B8FA4F97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3674" y="762545"/>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9">
            <a:extLst>
              <a:ext uri="{FF2B5EF4-FFF2-40B4-BE49-F238E27FC236}">
                <a16:creationId xmlns:a16="http://schemas.microsoft.com/office/drawing/2014/main" id="{EC717B8C-32E3-4380-1EFD-452062D528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9707" y="763708"/>
            <a:ext cx="436019" cy="434437"/>
          </a:xfrm>
          <a:prstGeom prst="rect">
            <a:avLst/>
          </a:prstGeom>
        </p:spPr>
      </p:pic>
    </p:spTree>
    <p:extLst>
      <p:ext uri="{BB962C8B-B14F-4D97-AF65-F5344CB8AC3E}">
        <p14:creationId xmlns:p14="http://schemas.microsoft.com/office/powerpoint/2010/main" val="1481110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8</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4018993854"/>
              </p:ext>
            </p:extLst>
          </p:nvPr>
        </p:nvGraphicFramePr>
        <p:xfrm>
          <a:off x="366276" y="734647"/>
          <a:ext cx="4595097" cy="6166361"/>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9">
                  <a:extLst>
                    <a:ext uri="{9D8B030D-6E8A-4147-A177-3AD203B41FA5}">
                      <a16:colId xmlns:a16="http://schemas.microsoft.com/office/drawing/2014/main" val="20002"/>
                    </a:ext>
                  </a:extLst>
                </a:gridCol>
                <a:gridCol w="3008859">
                  <a:extLst>
                    <a:ext uri="{9D8B030D-6E8A-4147-A177-3AD203B41FA5}">
                      <a16:colId xmlns:a16="http://schemas.microsoft.com/office/drawing/2014/main" val="20003"/>
                    </a:ext>
                  </a:extLst>
                </a:gridCol>
              </a:tblGrid>
              <a:tr h="589693">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Ethylbenzene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C₆H₅–CH₂CH₃</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RN:100-41-4</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ja-JP" sz="800" dirty="0">
                          <a:latin typeface="MS Gothic" charset="-128"/>
                          <a:ea typeface="MS Gothic" charset="-128"/>
                          <a:cs typeface="MS Gothic" charset="-128"/>
                        </a:rPr>
                        <a:t>Anterior eye disorders, Central nervous system disorders,</a:t>
                      </a:r>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Peripheral neuropathy,</a:t>
                      </a:r>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Hearing impairment, Respiratory tract disorders, Liver disorders, Kidney disorders, Suspected carcinogenicity, Suspected reproductive toxicity</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ja-JP" sz="800" dirty="0">
                          <a:latin typeface="MS Gothic" charset="-128"/>
                          <a:ea typeface="MS Gothic" charset="-128"/>
                          <a:cs typeface="MS Gothic" charset="-128"/>
                        </a:rPr>
                        <a:t>Eye pain, Tearing, Conjunctival injection, Skin redness, Headache, Heavy head sensation, Dizziness, Drowsiness, Vomiting, General fatigue, Haring loss, Cough, Shortness of breath, Runny nose, Nasal congestion, Nasal/throat pain, Facial pallor,</a:t>
                      </a:r>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Palpitations, Unsteadiness, Easy fatigability, Jaundice, Hematuria, Polyuria, Oliguria, Edema, Weight loss</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358211">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away from heat, hot surfaces, sparks, open flame or other ignition sources.</a:t>
                      </a:r>
                      <a:r>
                        <a:rPr kumimoji="1" lang="ja-JP" altLang="en-US" sz="800" dirty="0">
                          <a:latin typeface="MS Gothic" charset="-128"/>
                          <a:ea typeface="MS Gothic" charset="-128"/>
                          <a:cs typeface="MS Gothic" charset="-128"/>
                        </a:rPr>
                        <a:t> </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containers tightly closed.</a:t>
                      </a:r>
                      <a:r>
                        <a:rPr kumimoji="1" lang="ja-JP" altLang="en-US" sz="800" dirty="0">
                          <a:latin typeface="MS Gothic" charset="-128"/>
                          <a:ea typeface="MS Gothic" charset="-128"/>
                          <a:cs typeface="MS Gothic" charset="-128"/>
                        </a:rPr>
                        <a:t> </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Take measures to prevent static‐electric discharge.</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inhale dust or vapor.</a:t>
                      </a:r>
                      <a:r>
                        <a:rPr kumimoji="1" lang="ja-JP" altLang="en-US" sz="800" dirty="0">
                          <a:latin typeface="MS Gothic" charset="-128"/>
                          <a:ea typeface="MS Gothic" charset="-128"/>
                          <a:cs typeface="MS Gothic" charset="-128"/>
                        </a:rPr>
                        <a:t> </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the work area.</a:t>
                      </a:r>
                      <a:r>
                        <a:rPr kumimoji="1" lang="ja-JP" altLang="en-US" sz="800" dirty="0">
                          <a:latin typeface="MS Gothic" charset="-128"/>
                          <a:ea typeface="MS Gothic" charset="-128"/>
                          <a:cs typeface="MS Gothic" charset="-128"/>
                        </a:rPr>
                        <a:t> </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only outdoors or in well-ventilated areas.</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release to the environment.</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628380">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 </a:t>
                      </a:r>
                    </a:p>
                    <a:p>
                      <a:r>
                        <a:rPr kumimoji="1" lang="en-US" altLang="ja-JP" sz="800" dirty="0">
                          <a:latin typeface="MS Gothic" charset="-128"/>
                          <a:ea typeface="MS Gothic" charset="-128"/>
                          <a:cs typeface="MS Gothic" charset="-128"/>
                        </a:rPr>
                        <a:t>   Nitrile ×, Latex ×, Chloroprene ×, Neoprene ×</a:t>
                      </a:r>
                    </a:p>
                    <a:p>
                      <a:r>
                        <a:rPr kumimoji="1" lang="en-US" altLang="ja-JP" sz="800" dirty="0">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93996">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where high vapor levels may occur, such as third‑control‑area zones or locations where vapors escape due to leakage.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46304">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Organic vapor respirator(Select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18068">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the person to fresh air; have them rest in a position comfortable for breathing.</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exposure is known or suspected, seek medical attention.</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 if feeling unwell.</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38454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en-US" altLang="ja-JP" sz="800" dirty="0">
                          <a:latin typeface="MS Gothic" charset="-128"/>
                          <a:ea typeface="MS Gothic" charset="-128"/>
                          <a:cs typeface="MS Gothic" charset="-128"/>
                        </a:rPr>
                        <a:t>If on skin or hair, remove all contaminated clothing immediately.</a:t>
                      </a:r>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Rinse affected area with water or take a shower.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420624">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cautiously with water for several minutes.</a:t>
                      </a:r>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Remove contact lenses if easy to do; continue rinsing.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eye irritation persists, obtain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Contact a physician immediately.</a:t>
                      </a:r>
                      <a:r>
                        <a:rPr kumimoji="1" lang="ja-JP" altLang="en-US" sz="800" dirty="0">
                          <a:latin typeface="MS Gothic" charset="-128"/>
                          <a:ea typeface="MS Gothic" charset="-128"/>
                          <a:cs typeface="MS Gothic" charset="-128"/>
                        </a:rPr>
                        <a:t> </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induce vomiting.</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kumimoji="1" lang="en-US" altLang="ja-JP" sz="1600" b="1" dirty="0">
                <a:latin typeface="BIZ UDPゴシック" panose="020B0400000000000000" pitchFamily="50" charset="-128"/>
                <a:ea typeface="BIZ UDPゴシック" panose="020B0400000000000000" pitchFamily="50" charset="-128"/>
              </a:rPr>
              <a:t>Class II Organic Solvents</a:t>
            </a:r>
            <a:endParaRPr lang="en-US" dirty="0"/>
          </a:p>
        </p:txBody>
      </p:sp>
      <p:pic>
        <p:nvPicPr>
          <p:cNvPr id="2" name="図 1">
            <a:extLst>
              <a:ext uri="{FF2B5EF4-FFF2-40B4-BE49-F238E27FC236}">
                <a16:creationId xmlns:a16="http://schemas.microsoft.com/office/drawing/2014/main" id="{74D2E71C-9A21-8651-2BE0-88ABE1910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3687" y="954941"/>
            <a:ext cx="436020" cy="436020"/>
          </a:xfrm>
          <a:prstGeom prst="rect">
            <a:avLst/>
          </a:prstGeom>
        </p:spPr>
      </p:pic>
      <p:pic>
        <p:nvPicPr>
          <p:cNvPr id="8" name="図 7">
            <a:extLst>
              <a:ext uri="{FF2B5EF4-FFF2-40B4-BE49-F238E27FC236}">
                <a16:creationId xmlns:a16="http://schemas.microsoft.com/office/drawing/2014/main" id="{6DEE39FB-DF95-5A9C-3DF0-40936678CE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9401" y="955732"/>
            <a:ext cx="436020" cy="434437"/>
          </a:xfrm>
          <a:prstGeom prst="rect">
            <a:avLst/>
          </a:prstGeom>
        </p:spPr>
      </p:pic>
      <p:pic>
        <p:nvPicPr>
          <p:cNvPr id="10" name="図 9">
            <a:extLst>
              <a:ext uri="{FF2B5EF4-FFF2-40B4-BE49-F238E27FC236}">
                <a16:creationId xmlns:a16="http://schemas.microsoft.com/office/drawing/2014/main" id="{4F8E6D84-BF86-2FC5-E642-EC6A029E44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2841" y="955732"/>
            <a:ext cx="436019" cy="434437"/>
          </a:xfrm>
          <a:prstGeom prst="rect">
            <a:avLst/>
          </a:prstGeom>
        </p:spPr>
      </p:pic>
      <p:pic>
        <p:nvPicPr>
          <p:cNvPr id="11" name="図 10" descr="炎">
            <a:extLst>
              <a:ext uri="{FF2B5EF4-FFF2-40B4-BE49-F238E27FC236}">
                <a16:creationId xmlns:a16="http://schemas.microsoft.com/office/drawing/2014/main" id="{8BF20BC8-B500-5FC2-8E71-75FEC5E945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86443" y="954716"/>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28379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80</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183529831"/>
              </p:ext>
            </p:extLst>
          </p:nvPr>
        </p:nvGraphicFramePr>
        <p:xfrm>
          <a:off x="366276" y="734647"/>
          <a:ext cx="4595097" cy="6182224"/>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426641">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Coal tar</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solidFill>
                          <a:effectLst/>
                          <a:latin typeface="MS Gothic" charset="-128"/>
                          <a:ea typeface="MS Gothic" charset="-128"/>
                          <a:cs typeface="MS Gothic" charset="-128"/>
                        </a:rPr>
                        <a:t>Chemical formula</a:t>
                      </a:r>
                      <a:r>
                        <a:rPr lang="ja-JP" altLang="en-US" sz="900" u="none" strike="noStrike" dirty="0">
                          <a:solidFill>
                            <a:schemeClr val="tx1"/>
                          </a:solidFill>
                          <a:effectLst/>
                          <a:latin typeface="MS Gothic" charset="-128"/>
                          <a:ea typeface="MS Gothic" charset="-128"/>
                          <a:cs typeface="MS Gothic" charset="-128"/>
                        </a:rPr>
                        <a:t>：</a:t>
                      </a:r>
                      <a:r>
                        <a:rPr lang="en-US" altLang="ja-JP" sz="900" u="none" strike="noStrike" dirty="0">
                          <a:solidFill>
                            <a:schemeClr val="tx1"/>
                          </a:solidFill>
                          <a:effectLst/>
                          <a:latin typeface="MS Gothic" charset="-128"/>
                          <a:ea typeface="MS Gothic" charset="-128"/>
                          <a:cs typeface="MS Gothic" charset="-128"/>
                        </a:rPr>
                        <a:t>not specified</a:t>
                      </a:r>
                      <a:endParaRPr lang="en-US" altLang="ja-JP" sz="900" u="none" strike="noStrike" baseline="-25000" dirty="0">
                        <a:solidFill>
                          <a:schemeClr val="tx1"/>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RN:8007-45-2</a:t>
                      </a:r>
                      <a:endParaRPr lang="en-US" altLang="ja-JP" sz="7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zh-TW" sz="800" dirty="0">
                          <a:latin typeface="MS Gothic" charset="-128"/>
                          <a:ea typeface="MS Gothic" charset="-128"/>
                          <a:cs typeface="MS Gothic" charset="-128"/>
                        </a:rPr>
                        <a:t>Anterior eye disorders</a:t>
                      </a:r>
                      <a:r>
                        <a:rPr kumimoji="1" lang="en-US" altLang="ja-JP" sz="800" dirty="0">
                          <a:latin typeface="MS Gothic" charset="-128"/>
                          <a:ea typeface="MS Gothic" charset="-128"/>
                          <a:cs typeface="MS Gothic" charset="-128"/>
                        </a:rPr>
                        <a:t>, Skin disorders, Skin sensitization, Gastrointestinal disorders, Hematologic disorders, Airway disorders, Pulmonary disorders, Suspected carcinogenicity</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Eye pain, Tearing, Conjunctival redness, Dermatitis, Acne-like eruptions, Hyperpigmentation, Warts, Skin ulcers, Gas-patch lesions, Eczema, Urticaria, Cough, Sputum, shortness of breath, Runny nose, Nasal congestion, Nasal/throat pain, Chest pain, Respiratory difficulty, Facial pallor, Palpitations, Dizziness, Unsteadiness, General fatigue, Easy fatigability, Weight loss, Abdominal pain, Diarrhea, Vomiting, Loss of appetite</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570468">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inhaling dust or vapor.</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only outdoors or in a well-ventilated area.</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the work area.</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 </a:t>
                      </a:r>
                    </a:p>
                    <a:p>
                      <a:r>
                        <a:rPr kumimoji="1" lang="en-US" altLang="ja-JP" sz="800" dirty="0">
                          <a:latin typeface="MS Gothic" charset="-128"/>
                          <a:ea typeface="MS Gothic" charset="-128"/>
                          <a:cs typeface="MS Gothic" charset="-128"/>
                        </a:rPr>
                        <a:t>   Nitrile ◎, Latex ×, Chloroprene </a:t>
                      </a:r>
                      <a:r>
                        <a:rPr kumimoji="1" lang="ja-JP" altLang="en-US" sz="800" dirty="0">
                          <a:latin typeface="MS Gothic" charset="-128"/>
                          <a:ea typeface="MS Gothic" charset="-128"/>
                          <a:cs typeface="MS Gothic" charset="-128"/>
                        </a:rPr>
                        <a:t>〇</a:t>
                      </a:r>
                      <a:r>
                        <a:rPr kumimoji="1" lang="en-US" altLang="ja-JP" sz="800" dirty="0">
                          <a:latin typeface="MS Gothic" charset="-128"/>
                          <a:ea typeface="MS Gothic" charset="-128"/>
                          <a:cs typeface="MS Gothic" charset="-128"/>
                        </a:rPr>
                        <a:t>, Neoprene ◎</a:t>
                      </a:r>
                    </a:p>
                    <a:p>
                      <a:r>
                        <a:rPr kumimoji="1" lang="en-US" altLang="ja-JP" sz="800" dirty="0">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with high dust concentration, such as ‘third control zones,’ or locations where dust is released due to leakage.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Particulate-filtering(dust) mask(Select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16532">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to fresh air and keep at rest in a position comfortable for breathing.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0292">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Remove contaminated clothing and shoes immediately.</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affected skin with plenty of water or soapy water, then continue flushing under running water for at least 15 minutes.</a:t>
                      </a:r>
                      <a:r>
                        <a:rPr kumimoji="1" lang="ja-JP" altLang="en-US" sz="800" dirty="0">
                          <a:latin typeface="MS Gothic" charset="-128"/>
                          <a:ea typeface="MS Gothic" charset="-128"/>
                          <a:cs typeface="MS Gothic" charset="-128"/>
                        </a:rPr>
                        <a:t> </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hot (molten) coal tar contacts skin, cool immediately with copious water to prevent burn progression.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538055">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eyes cautiously with water for several minutes. Remove contact lenses if easy, then continue rinsing.</a:t>
                      </a:r>
                      <a:r>
                        <a:rPr kumimoji="1" lang="ja-JP" altLang="en-US" sz="800" dirty="0">
                          <a:latin typeface="MS Gothic" charset="-128"/>
                          <a:ea typeface="MS Gothic" charset="-128"/>
                          <a:cs typeface="MS Gothic" charset="-128"/>
                        </a:rPr>
                        <a:t> </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If feeling unwell after swallowing, 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1083" y="966322"/>
            <a:ext cx="436020" cy="436020"/>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8067" y="960763"/>
            <a:ext cx="436020" cy="434437"/>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400" b="1" dirty="0">
                <a:latin typeface="BIZ UDPゴシック" panose="020B0400000000000000" pitchFamily="50" charset="-128"/>
                <a:ea typeface="BIZ UDPゴシック" panose="020B0400000000000000" pitchFamily="50" charset="-128"/>
              </a:rPr>
              <a:t>Class II </a:t>
            </a:r>
            <a:r>
              <a:rPr kumimoji="1" lang="en-US" altLang="ja-JP" sz="1400" b="1" dirty="0">
                <a:solidFill>
                  <a:schemeClr val="bg1"/>
                </a:solidFill>
                <a:latin typeface="BIZ UDPゴシック" panose="020B0400000000000000" pitchFamily="50" charset="-128"/>
                <a:ea typeface="BIZ UDPゴシック" panose="020B0400000000000000" pitchFamily="50" charset="-128"/>
              </a:rPr>
              <a:t>Specified Chemical Substances</a:t>
            </a:r>
            <a:endParaRPr lang="en-US" sz="1400" dirty="0"/>
          </a:p>
        </p:txBody>
      </p:sp>
    </p:spTree>
    <p:extLst>
      <p:ext uri="{BB962C8B-B14F-4D97-AF65-F5344CB8AC3E}">
        <p14:creationId xmlns:p14="http://schemas.microsoft.com/office/powerpoint/2010/main" val="358924804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81</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612033501"/>
              </p:ext>
            </p:extLst>
          </p:nvPr>
        </p:nvGraphicFramePr>
        <p:xfrm>
          <a:off x="366276" y="734647"/>
          <a:ext cx="4595097" cy="6373565"/>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262049">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Propylene Oxide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(CH₃–CH–CH₂)O</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RN:75-56-9</a:t>
                      </a:r>
                      <a:endParaRPr lang="en-US" altLang="ja-JP" sz="700" b="0" i="0" u="none" strike="noStrike" baseline="0" dirty="0">
                        <a:solidFill>
                          <a:schemeClr val="tx1"/>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zh-TW" sz="800" dirty="0">
                          <a:latin typeface="MS Gothic" charset="-128"/>
                          <a:ea typeface="MS Gothic" charset="-128"/>
                          <a:cs typeface="MS Gothic" charset="-128"/>
                        </a:rPr>
                        <a:t>Anterior eye disorders</a:t>
                      </a:r>
                      <a:r>
                        <a:rPr kumimoji="1" lang="en-US" altLang="ja-JP" sz="800" dirty="0">
                          <a:latin typeface="MS Gothic" charset="-128"/>
                          <a:ea typeface="MS Gothic" charset="-128"/>
                          <a:cs typeface="MS Gothic" charset="-128"/>
                        </a:rPr>
                        <a:t>, Skin disorders, Skin sensitization, Central nervous system disorders, Airway disorders, Pulmonary disorders, Suspected carcinogenicity, Suspected reproductive toxicity</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642228">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Eye pain, Tearing, Conjunctival redness, Dermatitis, Itching, Skin redness, Eczema, Urticaria, Headache, Head heaviness, Dizziness, Drowsiness, Vomiting, General fatigue, Cough, Shortness of breath, Runny nose, Nasal congestion, Nasal/throat pain, Chest pain, Respiratory difficulty, Weight loss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away from heat, sparks, open flames and hot surfaces.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container tightly closed.</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Take precautions against static‐electric discharge.</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the work area.</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inhaling dust or vapor.</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only outdoors or in a well-ventilated area.</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remove contaminated work clothing from the work area.</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release to the environment.</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en-US" altLang="ja-JP" sz="750" dirty="0">
                          <a:latin typeface="MS Gothic" charset="-128"/>
                          <a:ea typeface="MS Gothic" charset="-128"/>
                          <a:cs typeface="MS Gothic" charset="-128"/>
                        </a:rPr>
                        <a:t>Required Protective Equipment</a:t>
                      </a:r>
                    </a:p>
                    <a:p>
                      <a:pPr algn="ct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 </a:t>
                      </a:r>
                    </a:p>
                    <a:p>
                      <a:r>
                        <a:rPr kumimoji="1" lang="en-US" altLang="ja-JP" sz="800" dirty="0">
                          <a:latin typeface="MS Gothic" charset="-128"/>
                          <a:ea typeface="MS Gothic" charset="-128"/>
                          <a:cs typeface="MS Gothic" charset="-128"/>
                        </a:rPr>
                        <a:t>   Nitrile ×, Latex ×, Chloroprene ×, Neoprene ×</a:t>
                      </a:r>
                    </a:p>
                    <a:p>
                      <a:r>
                        <a:rPr kumimoji="1" lang="en-US" altLang="ja-JP" sz="800" dirty="0">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with high vapor concentration such as “third control zones” or locations where vapors are released due to leakage.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Organic vapor respirator(Select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52644">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feeling unwell, seek medical attention.</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to fresh air and rest in a comfortable breathing position.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448056">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skin thoroughly with water or shower.</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irritation occurs, seek medical attention.</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Remove and launder contaminated clothing before reuse.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cautiously with water for several minutes. Remove contact lenses if easy to do, then continue rinsing.</a:t>
                      </a:r>
                      <a:r>
                        <a:rPr kumimoji="1" lang="ja-JP" altLang="en-US" sz="800" dirty="0">
                          <a:latin typeface="MS Gothic" charset="-128"/>
                          <a:ea typeface="MS Gothic" charset="-128"/>
                          <a:cs typeface="MS Gothic" charset="-128"/>
                        </a:rPr>
                        <a:t> </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irritation persists, 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mouth.</a:t>
                      </a:r>
                      <a:r>
                        <a:rPr kumimoji="1" lang="ja-JP" altLang="en-US" sz="800" dirty="0">
                          <a:latin typeface="MS Gothic" charset="-128"/>
                          <a:ea typeface="MS Gothic" charset="-128"/>
                          <a:cs typeface="MS Gothic" charset="-128"/>
                        </a:rPr>
                        <a:t> </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feeling unwell, 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2033" y="959443"/>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400" b="1" dirty="0">
                <a:latin typeface="BIZ UDPゴシック" panose="020B0400000000000000" pitchFamily="50" charset="-128"/>
                <a:ea typeface="BIZ UDPゴシック" panose="020B0400000000000000" pitchFamily="50" charset="-128"/>
              </a:rPr>
              <a:t>Class II </a:t>
            </a:r>
            <a:r>
              <a:rPr kumimoji="1" lang="en-US" altLang="ja-JP" sz="1400" b="1" dirty="0">
                <a:solidFill>
                  <a:schemeClr val="bg1"/>
                </a:solidFill>
                <a:latin typeface="BIZ UDPゴシック" panose="020B0400000000000000" pitchFamily="50" charset="-128"/>
                <a:ea typeface="BIZ UDPゴシック" panose="020B0400000000000000" pitchFamily="50" charset="-128"/>
              </a:rPr>
              <a:t>Specified Chemical Substances</a:t>
            </a:r>
            <a:endParaRPr lang="en-US" sz="1400" dirty="0"/>
          </a:p>
        </p:txBody>
      </p:sp>
      <p:pic>
        <p:nvPicPr>
          <p:cNvPr id="2" name="Picture 2" descr="skull">
            <a:extLst>
              <a:ext uri="{FF2B5EF4-FFF2-40B4-BE49-F238E27FC236}">
                <a16:creationId xmlns:a16="http://schemas.microsoft.com/office/drawing/2014/main" id="{C87D6370-78FD-28D2-B347-19B8FA4F97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3674" y="959071"/>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5" descr="炎">
            <a:extLst>
              <a:ext uri="{FF2B5EF4-FFF2-40B4-BE49-F238E27FC236}">
                <a16:creationId xmlns:a16="http://schemas.microsoft.com/office/drawing/2014/main" id="{EDB8D53B-6DB9-1579-DD3B-DB6529ADEE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0449" y="959218"/>
            <a:ext cx="428625" cy="428625"/>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descr="腐食性">
            <a:extLst>
              <a:ext uri="{FF2B5EF4-FFF2-40B4-BE49-F238E27FC236}">
                <a16:creationId xmlns:a16="http://schemas.microsoft.com/office/drawing/2014/main" id="{CDDABFEE-E024-95A3-EC91-DC5F2064FE3C}"/>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7112" y="965369"/>
            <a:ext cx="435600" cy="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2318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82</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035705312"/>
              </p:ext>
            </p:extLst>
          </p:nvPr>
        </p:nvGraphicFramePr>
        <p:xfrm>
          <a:off x="366276" y="701198"/>
          <a:ext cx="4595097" cy="6497045"/>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152321">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Antimony trioxide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Sb</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2</a:t>
                      </a:r>
                      <a:r>
                        <a:rPr lang="en-US" altLang="ja-JP" sz="900" u="none" strike="noStrike" dirty="0">
                          <a:solidFill>
                            <a:schemeClr val="tx1">
                              <a:lumMod val="95000"/>
                              <a:lumOff val="5000"/>
                            </a:schemeClr>
                          </a:solidFill>
                          <a:effectLst/>
                          <a:latin typeface="MS Gothic" charset="-128"/>
                          <a:ea typeface="MS Gothic" charset="-128"/>
                          <a:cs typeface="MS Gothic" charset="-128"/>
                        </a:rPr>
                        <a:t>O</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3</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RN:1309-64-4</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zh-TW" sz="800" dirty="0">
                          <a:latin typeface="MS Gothic" charset="-128"/>
                          <a:ea typeface="MS Gothic" charset="-128"/>
                          <a:cs typeface="MS Gothic" charset="-128"/>
                        </a:rPr>
                        <a:t>Anterior eye disorders</a:t>
                      </a:r>
                      <a:r>
                        <a:rPr kumimoji="1" lang="en-US" altLang="ja-JP" sz="800" dirty="0">
                          <a:latin typeface="MS Gothic" charset="-128"/>
                          <a:ea typeface="MS Gothic" charset="-128"/>
                          <a:cs typeface="MS Gothic" charset="-128"/>
                        </a:rPr>
                        <a:t>, Skin disorders(e.g. antimony rash), Airway disorders, Pulmonary disorders, Myocardial disorders, Gastrointestinal disorders, Suspected carcinogenicity</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Eye pain, Tearing, Conjunctival redness, Dermatitis(antimony rash), Itching, Skin redness, Headache, Dizziness, Vomiting, Cough, Sputum, Shortness of breath, Nasal/throat pain, Chest pain,  Respiratory difficulty, Abdominal pain, Diarrhea, Loss of appetite, General fatigue, Weight loss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475308">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the work area.</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inhaling dust or vapor.</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 </a:t>
                      </a:r>
                    </a:p>
                    <a:p>
                      <a:r>
                        <a:rPr kumimoji="1" lang="en-US" altLang="ja-JP" sz="800" dirty="0">
                          <a:latin typeface="MS Gothic" charset="-128"/>
                          <a:ea typeface="MS Gothic" charset="-128"/>
                          <a:cs typeface="MS Gothic" charset="-128"/>
                        </a:rPr>
                        <a:t>   Nitrile </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 Latex </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 Chloroprene </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 Neoprene </a:t>
                      </a:r>
                      <a:r>
                        <a:rPr kumimoji="1" lang="ja-JP" altLang="en-US" sz="800" dirty="0">
                          <a:latin typeface="MS Gothic" charset="-128"/>
                          <a:ea typeface="MS Gothic" charset="-128"/>
                          <a:cs typeface="MS Gothic" charset="-128"/>
                        </a:rPr>
                        <a:t>◎</a:t>
                      </a:r>
                      <a:endParaRPr kumimoji="1" lang="en-US" altLang="ja-JP" sz="800" dirty="0">
                        <a:latin typeface="MS Gothic" charset="-128"/>
                        <a:ea typeface="MS Gothic" charset="-128"/>
                        <a:cs typeface="MS Gothic" charset="-128"/>
                      </a:endParaRPr>
                    </a:p>
                    <a:p>
                      <a:r>
                        <a:rPr kumimoji="1" lang="en-US" altLang="ja-JP" sz="800" dirty="0">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with high dust concentration, such as ‘third control zones,’ or locations where dust is released due to leakage.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Particulate-filtering(dust) mask(Select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to fresh air and rest in a comfortable breathing position.</a:t>
                      </a:r>
                      <a:r>
                        <a:rPr kumimoji="1" lang="ja-JP" altLang="en-US" sz="800" dirty="0">
                          <a:latin typeface="MS Gothic" charset="-128"/>
                          <a:ea typeface="MS Gothic" charset="-128"/>
                          <a:cs typeface="MS Gothic" charset="-128"/>
                        </a:rPr>
                        <a:t> </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Call a physician.</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unconscious but breathing, place in a stable side-lying position and protect from hypothermia.</a:t>
                      </a:r>
                      <a:r>
                        <a:rPr kumimoji="1" lang="ja-JP" altLang="en-US" sz="800" dirty="0">
                          <a:latin typeface="MS Gothic" charset="-128"/>
                          <a:ea typeface="MS Gothic" charset="-128"/>
                          <a:cs typeface="MS Gothic" charset="-128"/>
                        </a:rPr>
                        <a:t> </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 If feeling unwell or if respiratory irritation occurs, seek medical attention.</a:t>
                      </a:r>
                      <a:r>
                        <a:rPr kumimoji="1" lang="ja-JP" altLang="en-US" sz="800" dirty="0">
                          <a:latin typeface="MS Gothic" charset="-128"/>
                          <a:ea typeface="MS Gothic" charset="-128"/>
                          <a:cs typeface="MS Gothic" charset="-128"/>
                        </a:rPr>
                        <a:t> </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airway/respiratory irritation persists, administer an inhaled glucocorticoid spray as soon as possible.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26325">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affected skin under running water or safety shower, then wash thoroughly with soap and water.</a:t>
                      </a:r>
                      <a:r>
                        <a:rPr kumimoji="1" lang="ja-JP" altLang="en-US" sz="800" dirty="0">
                          <a:latin typeface="MS Gothic" charset="-128"/>
                          <a:ea typeface="MS Gothic" charset="-128"/>
                          <a:cs typeface="MS Gothic" charset="-128"/>
                        </a:rPr>
                        <a:t> </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irritation or rash develops, seek medical attention.</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Remove all contaminated clothing immediately.</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497415">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symptoms persist, seek medical attention.</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cautiously with water for at least 10 minutes, holding eyelids open. Remove contact lenses if easy to do, then continue rinsing.</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mouth.</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Call a physician immediately.</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conscious, give 1–2 cups of water.</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spontaneous vomiting occurs, lower the head below chest level and place the person prone to prevent aspiration.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4683" y="959976"/>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400" b="1" dirty="0">
                <a:latin typeface="BIZ UDPゴシック" panose="020B0400000000000000" pitchFamily="50" charset="-128"/>
                <a:ea typeface="BIZ UDPゴシック" panose="020B0400000000000000" pitchFamily="50" charset="-128"/>
              </a:rPr>
              <a:t>Class II </a:t>
            </a:r>
            <a:r>
              <a:rPr kumimoji="1" lang="en-US" altLang="ja-JP" sz="1400" b="1" dirty="0">
                <a:solidFill>
                  <a:schemeClr val="bg1"/>
                </a:solidFill>
                <a:latin typeface="BIZ UDPゴシック" panose="020B0400000000000000" pitchFamily="50" charset="-128"/>
                <a:ea typeface="BIZ UDPゴシック" panose="020B0400000000000000" pitchFamily="50" charset="-128"/>
              </a:rPr>
              <a:t>Specified Chemical Substances</a:t>
            </a:r>
            <a:endParaRPr lang="en-US" sz="1400" dirty="0"/>
          </a:p>
        </p:txBody>
      </p:sp>
      <p:pic>
        <p:nvPicPr>
          <p:cNvPr id="10" name="図 9">
            <a:extLst>
              <a:ext uri="{FF2B5EF4-FFF2-40B4-BE49-F238E27FC236}">
                <a16:creationId xmlns:a16="http://schemas.microsoft.com/office/drawing/2014/main" id="{BC68E566-0AC9-BA2E-4BBB-FAB01C2D23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5582" y="954421"/>
            <a:ext cx="436020" cy="434437"/>
          </a:xfrm>
          <a:prstGeom prst="rect">
            <a:avLst/>
          </a:prstGeom>
        </p:spPr>
      </p:pic>
    </p:spTree>
    <p:extLst>
      <p:ext uri="{BB962C8B-B14F-4D97-AF65-F5344CB8AC3E}">
        <p14:creationId xmlns:p14="http://schemas.microsoft.com/office/powerpoint/2010/main" val="23692420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83</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991218314"/>
              </p:ext>
            </p:extLst>
          </p:nvPr>
        </p:nvGraphicFramePr>
        <p:xfrm>
          <a:off x="201169" y="553966"/>
          <a:ext cx="4910326" cy="6525197"/>
        </p:xfrm>
        <a:graphic>
          <a:graphicData uri="http://schemas.openxmlformats.org/drawingml/2006/table">
            <a:tbl>
              <a:tblPr firstRow="1" bandRow="1">
                <a:tableStyleId>{2D5ABB26-0587-4C30-8999-92F81FD0307C}</a:tableStyleId>
              </a:tblPr>
              <a:tblGrid>
                <a:gridCol w="611106">
                  <a:extLst>
                    <a:ext uri="{9D8B030D-6E8A-4147-A177-3AD203B41FA5}">
                      <a16:colId xmlns:a16="http://schemas.microsoft.com/office/drawing/2014/main" val="20000"/>
                    </a:ext>
                  </a:extLst>
                </a:gridCol>
                <a:gridCol w="643740">
                  <a:extLst>
                    <a:ext uri="{9D8B030D-6E8A-4147-A177-3AD203B41FA5}">
                      <a16:colId xmlns:a16="http://schemas.microsoft.com/office/drawing/2014/main" val="20001"/>
                    </a:ext>
                  </a:extLst>
                </a:gridCol>
                <a:gridCol w="440208">
                  <a:extLst>
                    <a:ext uri="{9D8B030D-6E8A-4147-A177-3AD203B41FA5}">
                      <a16:colId xmlns:a16="http://schemas.microsoft.com/office/drawing/2014/main" val="20002"/>
                    </a:ext>
                  </a:extLst>
                </a:gridCol>
                <a:gridCol w="3215272">
                  <a:extLst>
                    <a:ext uri="{9D8B030D-6E8A-4147-A177-3AD203B41FA5}">
                      <a16:colId xmlns:a16="http://schemas.microsoft.com/office/drawing/2014/main" val="20003"/>
                    </a:ext>
                  </a:extLst>
                </a:gridCol>
              </a:tblGrid>
              <a:tr h="276598">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Potassium cyanide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KCN</a:t>
                      </a:r>
                      <a:endParaRPr lang="en-US" altLang="ja-JP" sz="900" u="none" strike="noStrike" baseline="-25000"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RN:151-50-8</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en-US" altLang="ja-JP" sz="75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700" dirty="0">
                          <a:latin typeface="MS Gothic" charset="-128"/>
                          <a:ea typeface="MS Gothic" charset="-128"/>
                          <a:cs typeface="MS Gothic" charset="-128"/>
                        </a:rPr>
                        <a:t>Ocular disorders, Skin disorders, Central nervous system disorders, Respiratory distress, Respiratory arrest, Loss of consciousness, Convulsions, Liver disorders, Kidney disorders, Gastrointestinal disorders, Endocrine disorders(thyroid)</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75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700" dirty="0">
                          <a:latin typeface="MS Gothic" charset="-128"/>
                          <a:ea typeface="MS Gothic" charset="-128"/>
                          <a:cs typeface="MS Gothic" charset="-128"/>
                        </a:rPr>
                        <a:t>Eye pain, Tearing, Conjunctival redness, Dermatitis, Itching, Skin redness, Altered taste sensation, Palpitations, Hoarseness of voice, Pupil dilation, Headache, Head heaviness, Dizziness, Drowsiness, Vomiting, General fatigue, Loss of consciousness, Cough, Shortness of breath, Runny nose, Nasal congestion, Nasal/throat pain, Chest pain, Dyspnea, Easy fatigability, Jaundice, Hematuria, Polyuria, Oliguria, Edema, Abdominal pain, Diarrhea, Loss of appetite, Weight loss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0">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Wash hands thoroughly after handling.</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Do not eat, drink or smoke in the work area.</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Avoid contact with eyes, skin or clothing.</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Avoid inhaling dust or vapor.</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Prevent release to the environment.</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0">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en-US" altLang="ja-JP" sz="700" dirty="0">
                          <a:latin typeface="MS Gothic" charset="-128"/>
                          <a:ea typeface="MS Gothic" charset="-128"/>
                          <a:cs typeface="MS Gothic" charset="-128"/>
                        </a:rPr>
                        <a:t>Laboratory coat or work clothing, protective goggles, protective gloves.</a:t>
                      </a:r>
                    </a:p>
                    <a:p>
                      <a:r>
                        <a:rPr kumimoji="1" lang="ja-JP" altLang="en-US" sz="700" dirty="0">
                          <a:latin typeface="MS Gothic" charset="-128"/>
                          <a:ea typeface="MS Gothic" charset="-128"/>
                          <a:cs typeface="MS Gothic" charset="-128"/>
                        </a:rPr>
                        <a:t>　</a:t>
                      </a:r>
                      <a:r>
                        <a:rPr kumimoji="1" lang="en-US" altLang="ja-JP" sz="7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700" dirty="0">
                          <a:latin typeface="MS Gothic" charset="-128"/>
                          <a:ea typeface="MS Gothic" charset="-128"/>
                          <a:cs typeface="MS Gothic" charset="-128"/>
                        </a:rPr>
                        <a:t>【Glove permeation data (Ministry of Health, </a:t>
                      </a:r>
                      <a:r>
                        <a:rPr kumimoji="1" lang="en-US" altLang="ja-JP" sz="700" dirty="0" err="1">
                          <a:latin typeface="MS Gothic" charset="-128"/>
                          <a:ea typeface="MS Gothic" charset="-128"/>
                          <a:cs typeface="MS Gothic" charset="-128"/>
                        </a:rPr>
                        <a:t>Labour</a:t>
                      </a:r>
                      <a:r>
                        <a:rPr kumimoji="1" lang="en-US" altLang="ja-JP" sz="700" dirty="0">
                          <a:latin typeface="MS Gothic" charset="-128"/>
                          <a:ea typeface="MS Gothic" charset="-128"/>
                          <a:cs typeface="MS Gothic" charset="-128"/>
                        </a:rPr>
                        <a:t> and Welfare)】 </a:t>
                      </a:r>
                    </a:p>
                    <a:p>
                      <a:r>
                        <a:rPr kumimoji="1" lang="en-US" altLang="ja-JP" sz="700" dirty="0">
                          <a:latin typeface="MS Gothic" charset="-128"/>
                          <a:ea typeface="MS Gothic" charset="-128"/>
                          <a:cs typeface="MS Gothic" charset="-128"/>
                        </a:rPr>
                        <a:t>   Nitrile ◎, Latex </a:t>
                      </a:r>
                      <a:r>
                        <a:rPr kumimoji="1" lang="ja-JP" altLang="en-US" sz="700" dirty="0">
                          <a:latin typeface="MS Gothic" charset="-128"/>
                          <a:ea typeface="MS Gothic" charset="-128"/>
                          <a:cs typeface="MS Gothic" charset="-128"/>
                        </a:rPr>
                        <a:t>〇</a:t>
                      </a:r>
                      <a:r>
                        <a:rPr kumimoji="1" lang="en-US" altLang="ja-JP" sz="700" dirty="0">
                          <a:latin typeface="MS Gothic" charset="-128"/>
                          <a:ea typeface="MS Gothic" charset="-128"/>
                          <a:cs typeface="MS Gothic" charset="-128"/>
                        </a:rPr>
                        <a:t>, Chloroprene ◎, Neoprene ◎</a:t>
                      </a:r>
                    </a:p>
                    <a:p>
                      <a:r>
                        <a:rPr kumimoji="1" lang="en-US" altLang="ja-JP" sz="700" dirty="0">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75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700" dirty="0">
                          <a:latin typeface="MS Gothic" charset="-128"/>
                          <a:ea typeface="MS Gothic" charset="-128"/>
                          <a:cs typeface="MS Gothic" charset="-128"/>
                        </a:rPr>
                        <a:t>Areas with high vapor or dust concentrations, such as ‘third control zones,’ or locations where vapors or dust are released due to leakage.</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750" dirty="0">
                          <a:latin typeface="MS Gothic" charset="-128"/>
                          <a:ea typeface="MS Gothic" charset="-128"/>
                          <a:cs typeface="MS Gothic" charset="-128"/>
                        </a:rPr>
                        <a:t>Type of respiratory protection</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700" dirty="0">
                          <a:latin typeface="MS Gothic" charset="-128"/>
                          <a:ea typeface="MS Gothic" charset="-128"/>
                          <a:cs typeface="MS Gothic" charset="-128"/>
                        </a:rPr>
                        <a:t>A gas-mask respirator for hydrogen cyanide with particulate-filter function.(Select suitable type based on work conditions or consult the manufacturer.)</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0">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75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While protecting yourself, evacuate the victim from the danger area to fresh air.</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If unconscious but breathing, place in a stable side-lying position and protect from hypothermia.</a:t>
                      </a:r>
                      <a:r>
                        <a:rPr kumimoji="1" lang="ja-JP" altLang="en-US" sz="700" dirty="0">
                          <a:latin typeface="MS Gothic" charset="-128"/>
                          <a:ea typeface="MS Gothic" charset="-128"/>
                          <a:cs typeface="MS Gothic" charset="-128"/>
                        </a:rPr>
                        <a:t> </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Call a physician.</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Position the victim semi-sitting if possible.</a:t>
                      </a:r>
                      <a:r>
                        <a:rPr kumimoji="1" lang="ja-JP" altLang="en-US" sz="700" dirty="0">
                          <a:latin typeface="MS Gothic" charset="-128"/>
                          <a:ea typeface="MS Gothic" charset="-128"/>
                          <a:cs typeface="MS Gothic" charset="-128"/>
                        </a:rPr>
                        <a:t> </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If breathing has stopped, perform artificial respiration using a resuscitation bag or mouth-nose technique (mouth-to-mouth only in emergencies).</a:t>
                      </a:r>
                      <a:r>
                        <a:rPr kumimoji="1" lang="ja-JP" altLang="en-US" sz="700" dirty="0">
                          <a:latin typeface="MS Gothic" charset="-128"/>
                          <a:ea typeface="MS Gothic" charset="-128"/>
                          <a:cs typeface="MS Gothic" charset="-128"/>
                        </a:rPr>
                        <a:t> </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If breathing is difficult, administer oxygen.</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If any respiratory symptoms or general malaise occur, seek medical attention.</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75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Wear protective gloves when performing first aid.</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Immediately remove all contaminated clothing.</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Call a physician.</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Rinse affected skin under running water or shower for at least 20 minutes.</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Lay the victim in a quiet place and prevent hypothermia.</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Protect the unaffected eye, hold the eyelids open and flush the affected eye with gentle running water for at least 10 minutes.</a:t>
                      </a:r>
                      <a:r>
                        <a:rPr kumimoji="1" lang="ja-JP" altLang="en-US" sz="700" dirty="0">
                          <a:latin typeface="MS Gothic" charset="-128"/>
                          <a:ea typeface="MS Gothic" charset="-128"/>
                          <a:cs typeface="MS Gothic" charset="-128"/>
                        </a:rPr>
                        <a:t> </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Note:</a:t>
                      </a:r>
                      <a:r>
                        <a:rPr kumimoji="1" lang="ja-JP" altLang="en-US" sz="700" dirty="0">
                          <a:latin typeface="MS Gothic" charset="-128"/>
                          <a:ea typeface="MS Gothic" charset="-128"/>
                          <a:cs typeface="MS Gothic" charset="-128"/>
                        </a:rPr>
                        <a:t>　</a:t>
                      </a:r>
                      <a:r>
                        <a:rPr kumimoji="1" lang="en-US" altLang="ja-JP" sz="700" dirty="0">
                          <a:latin typeface="MS Gothic" charset="-128"/>
                          <a:ea typeface="MS Gothic" charset="-128"/>
                          <a:cs typeface="MS Gothic" charset="-128"/>
                        </a:rPr>
                        <a:t>Contact with KCN dust or solution can be life-threatening. Seek urgent medical care.</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149505">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Call a physician immediately.</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If conscious, give 1–2 glasses of water.</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Always wear protective gloves when providing care.</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If respiratory arrest occurs, do not perform mouth-to-mouth; supply oxygen via a non-rebreather or oxygen mask. </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If spontaneous vomiting occurs, position the head below chest level and prone to prevent aspiration.</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3687" y="726341"/>
            <a:ext cx="436020" cy="436020"/>
          </a:xfrm>
          <a:prstGeom prst="rect">
            <a:avLst/>
          </a:prstGeom>
        </p:spPr>
      </p:pic>
      <p:sp>
        <p:nvSpPr>
          <p:cNvPr id="8" name="Title 1"/>
          <p:cNvSpPr>
            <a:spLocks noGrp="1"/>
          </p:cNvSpPr>
          <p:nvPr>
            <p:ph type="title" idx="4294967295"/>
          </p:nvPr>
        </p:nvSpPr>
        <p:spPr>
          <a:xfrm>
            <a:off x="201169" y="110180"/>
            <a:ext cx="4910325"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400" b="1" dirty="0">
                <a:latin typeface="BIZ UDPゴシック" panose="020B0400000000000000" pitchFamily="50" charset="-128"/>
                <a:ea typeface="BIZ UDPゴシック" panose="020B0400000000000000" pitchFamily="50" charset="-128"/>
              </a:rPr>
              <a:t>Class II </a:t>
            </a:r>
            <a:r>
              <a:rPr kumimoji="1" lang="en-US" altLang="ja-JP" sz="1400" b="1" dirty="0">
                <a:solidFill>
                  <a:schemeClr val="bg1"/>
                </a:solidFill>
                <a:latin typeface="BIZ UDPゴシック" panose="020B0400000000000000" pitchFamily="50" charset="-128"/>
                <a:ea typeface="BIZ UDPゴシック" panose="020B0400000000000000" pitchFamily="50" charset="-128"/>
              </a:rPr>
              <a:t>Specified Chemical Substances</a:t>
            </a:r>
            <a:endParaRPr lang="en-US" sz="1400" dirty="0"/>
          </a:p>
        </p:txBody>
      </p:sp>
      <p:pic>
        <p:nvPicPr>
          <p:cNvPr id="2" name="Picture 2" descr="skull">
            <a:extLst>
              <a:ext uri="{FF2B5EF4-FFF2-40B4-BE49-F238E27FC236}">
                <a16:creationId xmlns:a16="http://schemas.microsoft.com/office/drawing/2014/main" id="{C87D6370-78FD-28D2-B347-19B8FA4F97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2048" y="725969"/>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8">
            <a:extLst>
              <a:ext uri="{FF2B5EF4-FFF2-40B4-BE49-F238E27FC236}">
                <a16:creationId xmlns:a16="http://schemas.microsoft.com/office/drawing/2014/main" id="{06AE9413-6ADF-E149-FA77-5CF4A901D4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7601" y="727132"/>
            <a:ext cx="436019" cy="434437"/>
          </a:xfrm>
          <a:prstGeom prst="rect">
            <a:avLst/>
          </a:prstGeom>
        </p:spPr>
      </p:pic>
    </p:spTree>
    <p:extLst>
      <p:ext uri="{BB962C8B-B14F-4D97-AF65-F5344CB8AC3E}">
        <p14:creationId xmlns:p14="http://schemas.microsoft.com/office/powerpoint/2010/main" val="382642368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84</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382818259"/>
              </p:ext>
            </p:extLst>
          </p:nvPr>
        </p:nvGraphicFramePr>
        <p:xfrm>
          <a:off x="411479" y="726250"/>
          <a:ext cx="4464248" cy="6418598"/>
        </p:xfrm>
        <a:graphic>
          <a:graphicData uri="http://schemas.openxmlformats.org/drawingml/2006/table">
            <a:tbl>
              <a:tblPr firstRow="1" bandRow="1">
                <a:tableStyleId>{2D5ABB26-0587-4C30-8999-92F81FD0307C}</a:tableStyleId>
              </a:tblPr>
              <a:tblGrid>
                <a:gridCol w="555590">
                  <a:extLst>
                    <a:ext uri="{9D8B030D-6E8A-4147-A177-3AD203B41FA5}">
                      <a16:colId xmlns:a16="http://schemas.microsoft.com/office/drawing/2014/main" val="20000"/>
                    </a:ext>
                  </a:extLst>
                </a:gridCol>
                <a:gridCol w="585260">
                  <a:extLst>
                    <a:ext uri="{9D8B030D-6E8A-4147-A177-3AD203B41FA5}">
                      <a16:colId xmlns:a16="http://schemas.microsoft.com/office/drawing/2014/main" val="20001"/>
                    </a:ext>
                  </a:extLst>
                </a:gridCol>
                <a:gridCol w="400218">
                  <a:extLst>
                    <a:ext uri="{9D8B030D-6E8A-4147-A177-3AD203B41FA5}">
                      <a16:colId xmlns:a16="http://schemas.microsoft.com/office/drawing/2014/main" val="20002"/>
                    </a:ext>
                  </a:extLst>
                </a:gridCol>
                <a:gridCol w="2923180">
                  <a:extLst>
                    <a:ext uri="{9D8B030D-6E8A-4147-A177-3AD203B41FA5}">
                      <a16:colId xmlns:a16="http://schemas.microsoft.com/office/drawing/2014/main" val="20003"/>
                    </a:ext>
                  </a:extLst>
                </a:gridCol>
              </a:tblGrid>
              <a:tr h="307087">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Hydrogen cyanide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HCN</a:t>
                      </a:r>
                      <a:endParaRPr lang="en-US" altLang="ja-JP" sz="900" u="none" strike="noStrike" baseline="-25000"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RN:74-90-8</a:t>
                      </a:r>
                      <a:endParaRPr lang="en-US" altLang="ja-JP" sz="700" b="0" i="0" u="none" strike="noStrike" baseline="0" dirty="0">
                        <a:solidFill>
                          <a:schemeClr val="tx1"/>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74065">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en-US" altLang="ja-JP" sz="75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zh-TW" sz="700" dirty="0">
                          <a:latin typeface="MS Gothic" charset="-128"/>
                          <a:ea typeface="MS Gothic" charset="-128"/>
                          <a:cs typeface="MS Gothic" charset="-128"/>
                        </a:rPr>
                        <a:t>Anterior eye disorders</a:t>
                      </a:r>
                      <a:r>
                        <a:rPr kumimoji="1" lang="en-US" altLang="ja-JP" sz="700" dirty="0">
                          <a:latin typeface="MS Gothic" charset="-128"/>
                          <a:ea typeface="MS Gothic" charset="-128"/>
                          <a:cs typeface="MS Gothic" charset="-128"/>
                        </a:rPr>
                        <a:t>, Central nervous system disorders, Cardiovascular system disorders, Gastrointestinal system disorders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658368">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75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700" dirty="0">
                          <a:latin typeface="MS Gothic" charset="-128"/>
                          <a:ea typeface="MS Gothic" charset="-128"/>
                          <a:cs typeface="MS Gothic" charset="-128"/>
                        </a:rPr>
                        <a:t>Eye pain, Tearing, Conjunctival redness, Altered taste sensation, Palpitations(tachycardia), Hoarseness of voice, Respiratory difficulty, Pupil dilation(mydriasis), Flushing of skin or mucous membranes, Headache, Head heaviness, Dizziness, Drowsiness, Vomiting, General fatigue, Abdominal pain, Diarrhea, Loss of appetite, Weight loss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1179576">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Keep away from heat, sparks and open flames.</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Take precautions against static‐electric discharge.</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Wear appropriate respiratory protection.</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Avoid contact with eyes, skin or clothing.</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Do not inhale dust or vapors.</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Do not eat, drink or smoke in the work area.</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Wash hands thoroughly after handling.</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Use only outdoors or in a well-ventilated area.</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Keep container tightly closed.</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Avoid release to the environment.</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710676">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en-US" altLang="ja-JP" sz="700" dirty="0">
                          <a:latin typeface="MS Gothic" charset="-128"/>
                          <a:ea typeface="MS Gothic" charset="-128"/>
                          <a:cs typeface="MS Gothic" charset="-128"/>
                        </a:rPr>
                        <a:t>Laboratory coat or work clothing, protective goggles, protective gloves.</a:t>
                      </a:r>
                    </a:p>
                    <a:p>
                      <a:r>
                        <a:rPr kumimoji="1" lang="ja-JP" altLang="en-US" sz="700" dirty="0">
                          <a:latin typeface="MS Gothic" charset="-128"/>
                          <a:ea typeface="MS Gothic" charset="-128"/>
                          <a:cs typeface="MS Gothic" charset="-128"/>
                        </a:rPr>
                        <a:t>　</a:t>
                      </a:r>
                      <a:r>
                        <a:rPr kumimoji="1" lang="en-US" altLang="ja-JP" sz="7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700" dirty="0">
                          <a:latin typeface="MS Gothic" charset="-128"/>
                          <a:ea typeface="MS Gothic" charset="-128"/>
                          <a:cs typeface="MS Gothic" charset="-128"/>
                        </a:rPr>
                        <a:t>【Glove permeation data (Ministry of Health, </a:t>
                      </a:r>
                      <a:r>
                        <a:rPr kumimoji="1" lang="en-US" altLang="ja-JP" sz="700" dirty="0" err="1">
                          <a:latin typeface="MS Gothic" charset="-128"/>
                          <a:ea typeface="MS Gothic" charset="-128"/>
                          <a:cs typeface="MS Gothic" charset="-128"/>
                        </a:rPr>
                        <a:t>Labour</a:t>
                      </a:r>
                      <a:r>
                        <a:rPr kumimoji="1" lang="en-US" altLang="ja-JP" sz="700" dirty="0">
                          <a:latin typeface="MS Gothic" charset="-128"/>
                          <a:ea typeface="MS Gothic" charset="-128"/>
                          <a:cs typeface="MS Gothic" charset="-128"/>
                        </a:rPr>
                        <a:t> and Welfare)】 </a:t>
                      </a:r>
                    </a:p>
                    <a:p>
                      <a:r>
                        <a:rPr kumimoji="1" lang="en-US" altLang="ja-JP" sz="700" dirty="0">
                          <a:latin typeface="MS Gothic" charset="-128"/>
                          <a:ea typeface="MS Gothic" charset="-128"/>
                          <a:cs typeface="MS Gothic" charset="-128"/>
                        </a:rPr>
                        <a:t>   Nitrile ×, Latex ×, Chloroprene ×, Neoprene ×</a:t>
                      </a:r>
                    </a:p>
                    <a:p>
                      <a:r>
                        <a:rPr kumimoji="1" lang="en-US" altLang="ja-JP" sz="700" dirty="0">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75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700" dirty="0">
                          <a:latin typeface="MS Gothic" charset="-128"/>
                          <a:ea typeface="MS Gothic" charset="-128"/>
                          <a:cs typeface="MS Gothic" charset="-128"/>
                        </a:rPr>
                        <a:t>Areas with high vapor concentration such as “third control zones” or locations where vapors are released due to leakage.</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27168">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750" dirty="0">
                          <a:latin typeface="MS Gothic" charset="-128"/>
                          <a:ea typeface="MS Gothic" charset="-128"/>
                          <a:cs typeface="MS Gothic" charset="-128"/>
                        </a:rPr>
                        <a:t>Type of respiratory protection</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700" dirty="0">
                          <a:latin typeface="MS Gothic" charset="-128"/>
                          <a:ea typeface="MS Gothic" charset="-128"/>
                          <a:cs typeface="MS Gothic" charset="-128"/>
                        </a:rPr>
                        <a:t>Hydrogen cyanide gas-mask respirator(Select suitable type based on work conditions or consult the manufacturer.)</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39496">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75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Remove the victim to fresh air and allow to rest in a comfortable breathing position. </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Call a physician immediately.</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If the person feels unwell, seek medical attention.</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713232">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75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Immediately remove all contaminated clothing.</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Call a physician.</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Rinse affected skin quickly under running water.</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Wash thoroughly with plenty of water and soap.</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If feeling unwell, seek medical attention.</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Launder contaminated clothing before reuse.</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4572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Rinse cautiously with water for several minutes, holding eyelids open. Remove contact lenses if easy to do, then continue rinsing.</a:t>
                      </a:r>
                      <a:r>
                        <a:rPr kumimoji="1" lang="ja-JP" altLang="en-US" sz="700" dirty="0">
                          <a:latin typeface="MS Gothic" charset="-128"/>
                          <a:ea typeface="MS Gothic" charset="-128"/>
                          <a:cs typeface="MS Gothic" charset="-128"/>
                        </a:rPr>
                        <a:t> </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If eye irritation persists or if feeling unwell, seek medical attention.</a:t>
                      </a:r>
                      <a:r>
                        <a:rPr kumimoji="1" lang="ja-JP" altLang="en-US" sz="700" dirty="0">
                          <a:latin typeface="MS Gothic" charset="-128"/>
                          <a:ea typeface="MS Gothic" charset="-128"/>
                          <a:cs typeface="MS Gothic" charset="-128"/>
                        </a:rPr>
                        <a:t> </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Call a physician immediately.</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Rinse mouth.</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If feeling unwell, seek medical attention.</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5793" y="855431"/>
            <a:ext cx="436020" cy="436020"/>
          </a:xfrm>
          <a:prstGeom prst="rect">
            <a:avLst/>
          </a:prstGeom>
        </p:spPr>
      </p:pic>
      <p:sp>
        <p:nvSpPr>
          <p:cNvPr id="8" name="Title 1"/>
          <p:cNvSpPr>
            <a:spLocks noGrp="1"/>
          </p:cNvSpPr>
          <p:nvPr>
            <p:ph type="title" idx="4294967295"/>
          </p:nvPr>
        </p:nvSpPr>
        <p:spPr>
          <a:xfrm>
            <a:off x="411479" y="298450"/>
            <a:ext cx="446424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400" b="1" dirty="0">
                <a:latin typeface="BIZ UDPゴシック" panose="020B0400000000000000" pitchFamily="50" charset="-128"/>
                <a:ea typeface="BIZ UDPゴシック" panose="020B0400000000000000" pitchFamily="50" charset="-128"/>
              </a:rPr>
              <a:t>Class II </a:t>
            </a:r>
            <a:r>
              <a:rPr kumimoji="1" lang="en-US" altLang="ja-JP" sz="1400" b="1" dirty="0">
                <a:solidFill>
                  <a:schemeClr val="bg1"/>
                </a:solidFill>
                <a:latin typeface="BIZ UDPゴシック" panose="020B0400000000000000" pitchFamily="50" charset="-128"/>
                <a:ea typeface="BIZ UDPゴシック" panose="020B0400000000000000" pitchFamily="50" charset="-128"/>
              </a:rPr>
              <a:t>Specified Chemical Substances</a:t>
            </a:r>
            <a:endParaRPr lang="en-US" sz="1400" dirty="0"/>
          </a:p>
        </p:txBody>
      </p:sp>
      <p:pic>
        <p:nvPicPr>
          <p:cNvPr id="2" name="Picture 2" descr="skull">
            <a:extLst>
              <a:ext uri="{FF2B5EF4-FFF2-40B4-BE49-F238E27FC236}">
                <a16:creationId xmlns:a16="http://schemas.microsoft.com/office/drawing/2014/main" id="{C87D6370-78FD-28D2-B347-19B8FA4F97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4154" y="855059"/>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5" descr="炎">
            <a:extLst>
              <a:ext uri="{FF2B5EF4-FFF2-40B4-BE49-F238E27FC236}">
                <a16:creationId xmlns:a16="http://schemas.microsoft.com/office/drawing/2014/main" id="{EDB8D53B-6DB9-1579-DD3B-DB6529ADEE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929" y="855206"/>
            <a:ext cx="428625" cy="428625"/>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a:extLst>
              <a:ext uri="{FF2B5EF4-FFF2-40B4-BE49-F238E27FC236}">
                <a16:creationId xmlns:a16="http://schemas.microsoft.com/office/drawing/2014/main" id="{06AE9413-6ADF-E149-FA77-5CF4A901D4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39707" y="856222"/>
            <a:ext cx="436019" cy="434437"/>
          </a:xfrm>
          <a:prstGeom prst="rect">
            <a:avLst/>
          </a:prstGeom>
        </p:spPr>
      </p:pic>
    </p:spTree>
    <p:extLst>
      <p:ext uri="{BB962C8B-B14F-4D97-AF65-F5344CB8AC3E}">
        <p14:creationId xmlns:p14="http://schemas.microsoft.com/office/powerpoint/2010/main" val="26294498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85</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4264821858"/>
              </p:ext>
            </p:extLst>
          </p:nvPr>
        </p:nvGraphicFramePr>
        <p:xfrm>
          <a:off x="366276" y="734647"/>
          <a:ext cx="4595097" cy="6374849"/>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225473">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Sodium cyanide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err="1">
                          <a:solidFill>
                            <a:schemeClr val="tx1">
                              <a:lumMod val="95000"/>
                              <a:lumOff val="5000"/>
                            </a:schemeClr>
                          </a:solidFill>
                          <a:effectLst/>
                          <a:latin typeface="MS Gothic" charset="-128"/>
                          <a:ea typeface="MS Gothic" charset="-128"/>
                          <a:cs typeface="MS Gothic" charset="-128"/>
                        </a:rPr>
                        <a:t>NaCN</a:t>
                      </a:r>
                      <a:endParaRPr lang="en-US" altLang="ja-JP" sz="900" u="none" strike="noStrike" baseline="-25000"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RN:143-33-9S</a:t>
                      </a:r>
                      <a:endParaRPr lang="en-US" altLang="ja-JP" sz="700" b="0" i="0" u="none" strike="noStrike" baseline="0" dirty="0">
                        <a:solidFill>
                          <a:schemeClr val="tx1"/>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zh-TW" sz="800" dirty="0">
                          <a:latin typeface="MS Gothic" charset="-128"/>
                          <a:ea typeface="MS Gothic" charset="-128"/>
                          <a:cs typeface="MS Gothic" charset="-128"/>
                        </a:rPr>
                        <a:t>Anterior eye disorders</a:t>
                      </a:r>
                      <a:r>
                        <a:rPr kumimoji="1" lang="en-US" altLang="ja-JP" sz="800" dirty="0">
                          <a:latin typeface="MS Gothic" charset="-128"/>
                          <a:ea typeface="MS Gothic" charset="-128"/>
                          <a:cs typeface="MS Gothic" charset="-128"/>
                        </a:rPr>
                        <a:t>, Skin disorders, Central nervous system disorders, Kidney disorders, Gastrointestinal disorders, Endocrine system disorders(adrenal), Testicular disorders, Suspected reproductive toxicity</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Eye pain, Tearing, Conjunctival redness, Dermatitis, Itching, Skin redness, Disturbance of taste, Palpitations, Hoarseness of voice, Respiratory distress, Pupil dilation, Headache, Head heaviness, Dizziness, Drowsiness, Vomiting, General fatigue, Hematuria, Polyuria, Oliguria, Edema, Abdominal pain, Diarrhea, Loss of appetite, Weight loss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577175">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the work area.</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personal protective equipment and local exhaust or general ventilation to avoid exposure.</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contact with eyes, skin or clothing.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inhale dust.</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Prevent release to the environment.</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543036">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 </a:t>
                      </a:r>
                    </a:p>
                    <a:p>
                      <a:r>
                        <a:rPr kumimoji="1" lang="en-US" altLang="ja-JP" sz="800" dirty="0">
                          <a:latin typeface="MS Gothic" charset="-128"/>
                          <a:ea typeface="MS Gothic" charset="-128"/>
                          <a:cs typeface="MS Gothic" charset="-128"/>
                        </a:rPr>
                        <a:t>   Nitrile </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 Latex </a:t>
                      </a:r>
                      <a:r>
                        <a:rPr kumimoji="1" lang="ja-JP" altLang="en-US" sz="800" dirty="0">
                          <a:latin typeface="MS Gothic" charset="-128"/>
                          <a:ea typeface="MS Gothic" charset="-128"/>
                          <a:cs typeface="MS Gothic" charset="-128"/>
                        </a:rPr>
                        <a:t>〇</a:t>
                      </a:r>
                      <a:r>
                        <a:rPr kumimoji="1" lang="en-US" altLang="ja-JP" sz="800" dirty="0">
                          <a:latin typeface="MS Gothic" charset="-128"/>
                          <a:ea typeface="MS Gothic" charset="-128"/>
                          <a:cs typeface="MS Gothic" charset="-128"/>
                        </a:rPr>
                        <a:t>, Chloroprene </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 Neoprene </a:t>
                      </a:r>
                      <a:r>
                        <a:rPr kumimoji="1" lang="ja-JP" altLang="en-US" sz="800" dirty="0">
                          <a:latin typeface="MS Gothic" charset="-128"/>
                          <a:ea typeface="MS Gothic" charset="-128"/>
                          <a:cs typeface="MS Gothic" charset="-128"/>
                        </a:rPr>
                        <a:t>◎</a:t>
                      </a:r>
                      <a:endParaRPr kumimoji="1" lang="en-US" altLang="ja-JP" sz="800" dirty="0">
                        <a:latin typeface="MS Gothic" charset="-128"/>
                        <a:ea typeface="MS Gothic" charset="-128"/>
                        <a:cs typeface="MS Gothic" charset="-128"/>
                      </a:endParaRPr>
                    </a:p>
                    <a:p>
                      <a:r>
                        <a:rPr kumimoji="1" lang="en-US" altLang="ja-JP" sz="800" dirty="0">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with high vapor or dust concentrations, such as ‘third control zones,’ or locations where vapors or dust are released due to leakage.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Hydrogen cyanide gas‐mask respirator with particulate‐filter function (Select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96732">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the victim to fresh air and allow to rest in a comfortable breathing position.</a:t>
                      </a:r>
                      <a:r>
                        <a:rPr kumimoji="1" lang="ja-JP" altLang="en-US" sz="800" dirty="0">
                          <a:latin typeface="MS Gothic" charset="-128"/>
                          <a:ea typeface="MS Gothic" charset="-128"/>
                          <a:cs typeface="MS Gothic" charset="-128"/>
                        </a:rPr>
                        <a:t> </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454502">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Immediately remove all contaminated clothing.</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a:t>
                      </a:r>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immediately.</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affected skin thoroughly with plenty of water and soap.</a:t>
                      </a:r>
                      <a:r>
                        <a:rPr kumimoji="1" lang="ja-JP" altLang="en-US" sz="800" dirty="0">
                          <a:latin typeface="MS Gothic" charset="-128"/>
                          <a:ea typeface="MS Gothic" charset="-128"/>
                          <a:cs typeface="MS Gothic" charset="-128"/>
                        </a:rPr>
                        <a:t> </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Launder contaminated clothing before reuse.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cautiously with water for several minutes, holding eyelids open. Remove contact lenses if easy to do, then continue rinsing.</a:t>
                      </a:r>
                      <a:r>
                        <a:rPr kumimoji="1" lang="ja-JP" altLang="en-US" sz="800" dirty="0">
                          <a:latin typeface="MS Gothic" charset="-128"/>
                          <a:ea typeface="MS Gothic" charset="-128"/>
                          <a:cs typeface="MS Gothic" charset="-128"/>
                        </a:rPr>
                        <a:t> </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irritation persists or victim feels unwell, 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45084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 immediately.</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mouth.</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5793" y="881789"/>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400" b="1" dirty="0">
                <a:latin typeface="BIZ UDPゴシック" panose="020B0400000000000000" pitchFamily="50" charset="-128"/>
                <a:ea typeface="BIZ UDPゴシック" panose="020B0400000000000000" pitchFamily="50" charset="-128"/>
              </a:rPr>
              <a:t>Class II </a:t>
            </a:r>
            <a:r>
              <a:rPr kumimoji="1" lang="en-US" altLang="ja-JP" sz="1400" b="1" dirty="0">
                <a:solidFill>
                  <a:schemeClr val="bg1"/>
                </a:solidFill>
                <a:latin typeface="BIZ UDPゴシック" panose="020B0400000000000000" pitchFamily="50" charset="-128"/>
                <a:ea typeface="BIZ UDPゴシック" panose="020B0400000000000000" pitchFamily="50" charset="-128"/>
              </a:rPr>
              <a:t>Specified Chemical Substances</a:t>
            </a:r>
            <a:endParaRPr lang="en-US" sz="1400" dirty="0"/>
          </a:p>
        </p:txBody>
      </p:sp>
      <p:pic>
        <p:nvPicPr>
          <p:cNvPr id="2" name="Picture 2" descr="skull">
            <a:extLst>
              <a:ext uri="{FF2B5EF4-FFF2-40B4-BE49-F238E27FC236}">
                <a16:creationId xmlns:a16="http://schemas.microsoft.com/office/drawing/2014/main" id="{C87D6370-78FD-28D2-B347-19B8FA4F97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8914" y="882687"/>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8">
            <a:extLst>
              <a:ext uri="{FF2B5EF4-FFF2-40B4-BE49-F238E27FC236}">
                <a16:creationId xmlns:a16="http://schemas.microsoft.com/office/drawing/2014/main" id="{06AE9413-6ADF-E149-FA77-5CF4A901D4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9707" y="882580"/>
            <a:ext cx="436019" cy="434437"/>
          </a:xfrm>
          <a:prstGeom prst="rect">
            <a:avLst/>
          </a:prstGeom>
        </p:spPr>
      </p:pic>
    </p:spTree>
    <p:extLst>
      <p:ext uri="{BB962C8B-B14F-4D97-AF65-F5344CB8AC3E}">
        <p14:creationId xmlns:p14="http://schemas.microsoft.com/office/powerpoint/2010/main" val="11994833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86</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4166020144"/>
              </p:ext>
            </p:extLst>
          </p:nvPr>
        </p:nvGraphicFramePr>
        <p:xfrm>
          <a:off x="366276" y="734647"/>
          <a:ext cx="4595097" cy="6384425"/>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518081">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3,3'-Dichloro-4,4'-diaminodiphenylmethane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NH₂‑C₆H₃(Cl)‑CH₂‑C₆H₃(Cl)‑NH₂</a:t>
                      </a:r>
                      <a:endParaRPr lang="en-US" altLang="ja-JP" sz="900" u="none" strike="noStrike" baseline="-25000"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RN:101-14-4</a:t>
                      </a:r>
                      <a:endParaRPr lang="en-US" altLang="ja-JP" sz="700" b="0" i="0" u="none" strike="noStrike" baseline="0" dirty="0">
                        <a:solidFill>
                          <a:schemeClr val="tx1"/>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402828">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zh-TW" sz="800" dirty="0">
                          <a:latin typeface="MS Gothic" charset="-128"/>
                          <a:ea typeface="MS Gothic" charset="-128"/>
                          <a:cs typeface="MS Gothic" charset="-128"/>
                        </a:rPr>
                        <a:t>Liver disorders, Kidney disorders, Gastrointestinal disorders, Blood disorders, Urinary‐tract tumors, Respiratory‐tract tumors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766704">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Cough, Sputum, Chest pain, Dyspnea, Upper abdominal discomfort, General fatigue, Easy fatigability, Jaundice, Hematuria, Polyuria, Oliguria, Edema, Abdominal pain, Diarrhea, Vomiting, Loss of appetite, Facial pallor, Palpitations, Dizziness, Unsteadiness, Weight loss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611076">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inhale dust or vapors.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the work area.</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Prevent release to the environment.</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 </a:t>
                      </a:r>
                    </a:p>
                    <a:p>
                      <a:r>
                        <a:rPr kumimoji="1" lang="en-US" altLang="ja-JP" sz="800" dirty="0">
                          <a:latin typeface="MS Gothic" charset="-128"/>
                          <a:ea typeface="MS Gothic" charset="-128"/>
                          <a:cs typeface="MS Gothic" charset="-128"/>
                        </a:rPr>
                        <a:t>   Nitrile ◎, Latex </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 Chloroprene ◎, Neoprene ◎</a:t>
                      </a:r>
                    </a:p>
                    <a:p>
                      <a:r>
                        <a:rPr kumimoji="1" lang="en-US" altLang="ja-JP" sz="800" dirty="0">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with high vapor or dust concentrations, such as ‘third control zones,’ or locations where vapors or dust are released due to leakage.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Organic-gas respirator with particulate-filter function (Select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the victim to fresh air and allow them to rest in a comfortable breathing position.</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Remove contaminated clothing.</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skin, then wash thoroughly with water and soap.</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49638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Flush the eye with plenty of water.(Remove contact lenses if easy to do, then continue rinsing.)</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mouth.</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5793" y="964085"/>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400" b="1" dirty="0">
                <a:latin typeface="BIZ UDPゴシック" panose="020B0400000000000000" pitchFamily="50" charset="-128"/>
                <a:ea typeface="BIZ UDPゴシック" panose="020B0400000000000000" pitchFamily="50" charset="-128"/>
              </a:rPr>
              <a:t>Class II </a:t>
            </a:r>
            <a:r>
              <a:rPr kumimoji="1" lang="en-US" altLang="ja-JP" sz="1400" b="1" dirty="0">
                <a:solidFill>
                  <a:schemeClr val="bg1"/>
                </a:solidFill>
                <a:latin typeface="BIZ UDPゴシック" panose="020B0400000000000000" pitchFamily="50" charset="-128"/>
                <a:ea typeface="BIZ UDPゴシック" panose="020B0400000000000000" pitchFamily="50" charset="-128"/>
              </a:rPr>
              <a:t>Specified Chemical Substances</a:t>
            </a:r>
            <a:endParaRPr lang="en-US" sz="1400" dirty="0"/>
          </a:p>
        </p:txBody>
      </p:sp>
      <p:pic>
        <p:nvPicPr>
          <p:cNvPr id="9" name="図 8">
            <a:extLst>
              <a:ext uri="{FF2B5EF4-FFF2-40B4-BE49-F238E27FC236}">
                <a16:creationId xmlns:a16="http://schemas.microsoft.com/office/drawing/2014/main" id="{06AE9413-6ADF-E149-FA77-5CF4A901D4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9707" y="964876"/>
            <a:ext cx="436019" cy="434437"/>
          </a:xfrm>
          <a:prstGeom prst="rect">
            <a:avLst/>
          </a:prstGeom>
        </p:spPr>
      </p:pic>
    </p:spTree>
    <p:extLst>
      <p:ext uri="{BB962C8B-B14F-4D97-AF65-F5344CB8AC3E}">
        <p14:creationId xmlns:p14="http://schemas.microsoft.com/office/powerpoint/2010/main" val="184027571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87</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552839891"/>
              </p:ext>
            </p:extLst>
          </p:nvPr>
        </p:nvGraphicFramePr>
        <p:xfrm>
          <a:off x="366276" y="780367"/>
          <a:ext cx="4595097" cy="6315239"/>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463217">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Dimethyl 2,2-dichlorovinyl phosphate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(CH₃O)₂P(=O)OCH=</a:t>
                      </a:r>
                      <a:r>
                        <a:rPr lang="en-US" altLang="ja-JP" sz="900" u="none" strike="noStrike" dirty="0" err="1">
                          <a:solidFill>
                            <a:schemeClr val="tx1">
                              <a:lumMod val="95000"/>
                              <a:lumOff val="5000"/>
                            </a:schemeClr>
                          </a:solidFill>
                          <a:effectLst/>
                          <a:latin typeface="MS Gothic" charset="-128"/>
                          <a:ea typeface="MS Gothic" charset="-128"/>
                          <a:cs typeface="MS Gothic" charset="-128"/>
                        </a:rPr>
                        <a:t>CCl</a:t>
                      </a:r>
                      <a:r>
                        <a:rPr lang="en-US" altLang="ja-JP" sz="900" u="none" strike="noStrike" dirty="0">
                          <a:solidFill>
                            <a:schemeClr val="tx1">
                              <a:lumMod val="95000"/>
                              <a:lumOff val="5000"/>
                            </a:schemeClr>
                          </a:solidFill>
                          <a:effectLst/>
                          <a:latin typeface="MS Gothic" charset="-128"/>
                          <a:ea typeface="MS Gothic" charset="-128"/>
                          <a:cs typeface="MS Gothic" charset="-128"/>
                        </a:rPr>
                        <a:t>₂</a:t>
                      </a:r>
                      <a:endParaRPr lang="en-US" altLang="ja-JP" sz="900" u="none" strike="noStrike" baseline="-25000"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RN:62-73-7</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38454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en-US" altLang="ja-JP" sz="75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zh-TW" sz="700" dirty="0">
                          <a:latin typeface="MS Gothic" charset="-128"/>
                          <a:ea typeface="MS Gothic" charset="-128"/>
                          <a:cs typeface="MS Gothic" charset="-128"/>
                        </a:rPr>
                        <a:t>Anterior eye disorders</a:t>
                      </a:r>
                      <a:r>
                        <a:rPr kumimoji="1" lang="en-US" altLang="ja-JP" sz="700" dirty="0">
                          <a:latin typeface="MS Gothic" charset="-128"/>
                          <a:ea typeface="MS Gothic" charset="-128"/>
                          <a:cs typeface="MS Gothic" charset="-128"/>
                        </a:rPr>
                        <a:t>, Skin disorders, Skin sensitization, Central nervous system disorders, Peripheral nervous system disorders, Organophosphate poisoning, Liver disorders, Suspected carcinogenicity</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59436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75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700" dirty="0">
                          <a:latin typeface="MS Gothic" charset="-128"/>
                          <a:ea typeface="MS Gothic" charset="-128"/>
                          <a:cs typeface="MS Gothic" charset="-128"/>
                        </a:rPr>
                        <a:t>Eye pain, Tearing, Conjunctival redness, Dermatitis, Itching, Skin redness, Eczema, Urticaria, Headache, Head heaviness, Dizziness, Drowsiness, Vomiting, General fatigue, Paresthesia and motor disturbances of the limbs, Pupil constriction(miosis), Excessive salivation, Nausea, Diarrhea, Easy fatigability, Jaundice, Weight loss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978408">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Do not inhale dust or vapors.</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Avoid contact with eyes, skin or clothing.</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Wash hands thoroughly after handling.</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Do not eat, drink or smoke in the work area.</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Use only outdoors or in a well-ventilated area.</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Do not remove contaminated work clothes from the workplace.</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Prevent release to the environment.</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If ventilation is inadequate, wear respiratory protection.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773451">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en-US" altLang="ja-JP" sz="700" dirty="0">
                          <a:latin typeface="MS Gothic" charset="-128"/>
                          <a:ea typeface="MS Gothic" charset="-128"/>
                          <a:cs typeface="MS Gothic" charset="-128"/>
                        </a:rPr>
                        <a:t>Laboratory coat or work clothing, protective goggles, protective gloves.</a:t>
                      </a:r>
                    </a:p>
                    <a:p>
                      <a:r>
                        <a:rPr kumimoji="1" lang="ja-JP" altLang="en-US" sz="700" dirty="0">
                          <a:latin typeface="MS Gothic" charset="-128"/>
                          <a:ea typeface="MS Gothic" charset="-128"/>
                          <a:cs typeface="MS Gothic" charset="-128"/>
                        </a:rPr>
                        <a:t>　</a:t>
                      </a:r>
                      <a:r>
                        <a:rPr kumimoji="1" lang="en-US" altLang="ja-JP" sz="7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700" dirty="0">
                          <a:latin typeface="MS Gothic" charset="-128"/>
                          <a:ea typeface="MS Gothic" charset="-128"/>
                          <a:cs typeface="MS Gothic" charset="-128"/>
                        </a:rPr>
                        <a:t>【Glove permeation data (Ministry of Health, </a:t>
                      </a:r>
                      <a:r>
                        <a:rPr kumimoji="1" lang="en-US" altLang="ja-JP" sz="700" dirty="0" err="1">
                          <a:latin typeface="MS Gothic" charset="-128"/>
                          <a:ea typeface="MS Gothic" charset="-128"/>
                          <a:cs typeface="MS Gothic" charset="-128"/>
                        </a:rPr>
                        <a:t>Labour</a:t>
                      </a:r>
                      <a:r>
                        <a:rPr kumimoji="1" lang="en-US" altLang="ja-JP" sz="700" dirty="0">
                          <a:latin typeface="MS Gothic" charset="-128"/>
                          <a:ea typeface="MS Gothic" charset="-128"/>
                          <a:cs typeface="MS Gothic" charset="-128"/>
                        </a:rPr>
                        <a:t> and Welfare)】 </a:t>
                      </a:r>
                    </a:p>
                    <a:p>
                      <a:r>
                        <a:rPr kumimoji="1" lang="en-US" altLang="ja-JP" sz="700" dirty="0">
                          <a:latin typeface="MS Gothic" charset="-128"/>
                          <a:ea typeface="MS Gothic" charset="-128"/>
                          <a:cs typeface="MS Gothic" charset="-128"/>
                        </a:rPr>
                        <a:t>   Nitrile ×, Latex: no data, Chloroprene: no data, Neoprene </a:t>
                      </a:r>
                      <a:r>
                        <a:rPr kumimoji="1" lang="ja-JP" altLang="en-US" sz="700" dirty="0">
                          <a:latin typeface="MS Gothic" charset="-128"/>
                          <a:ea typeface="MS Gothic" charset="-128"/>
                          <a:cs typeface="MS Gothic" charset="-128"/>
                        </a:rPr>
                        <a:t>△</a:t>
                      </a:r>
                      <a:endParaRPr kumimoji="1" lang="en-US" altLang="ja-JP" sz="700" dirty="0">
                        <a:latin typeface="MS Gothic" charset="-128"/>
                        <a:ea typeface="MS Gothic" charset="-128"/>
                        <a:cs typeface="MS Gothic" charset="-128"/>
                      </a:endParaRPr>
                    </a:p>
                    <a:p>
                      <a:r>
                        <a:rPr kumimoji="1" lang="en-US" altLang="ja-JP" sz="700" dirty="0">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370089">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75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700" dirty="0">
                          <a:latin typeface="MS Gothic" charset="-128"/>
                          <a:ea typeface="MS Gothic" charset="-128"/>
                          <a:cs typeface="MS Gothic" charset="-128"/>
                        </a:rPr>
                        <a:t>Areas with high vapor or dust concentrations, such as ‘third control zones,’ or locations where vapors or dust are released due to leakage.</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16052">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750" dirty="0">
                          <a:latin typeface="MS Gothic" charset="-128"/>
                          <a:ea typeface="MS Gothic" charset="-128"/>
                          <a:cs typeface="MS Gothic" charset="-128"/>
                        </a:rPr>
                        <a:t>Type of respiratory protection</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700" dirty="0">
                          <a:latin typeface="MS Gothic" charset="-128"/>
                          <a:ea typeface="MS Gothic" charset="-128"/>
                          <a:cs typeface="MS Gothic" charset="-128"/>
                        </a:rPr>
                        <a:t>Organic-gas respirator with particulate-filter function (Select suitable type based on work conditions or consult the manufacturer.)</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43528">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75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Move the victim to fresh air and allow to rest in a comfortable breathing position.</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Call a physician immediately.</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Special emergency treatment may be required.</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04854">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75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Wash the affected area with plenty of water and soap.</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Call a physician immediately.</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special treatment may be required.</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If irritation or rash develops, seek medical attention. </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Remove contaminated clothing at once and launder before reuse.</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43404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Rinse cautiously with water for several minutes, holding the eyelids open. Remove contact lenses if easy to do, then continue rinsing.</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If irritation persists, seek medical attention.</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Call a physician immediately. </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Special treatment may be required.</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Rinse mouth thoroughly.</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3687" y="966429"/>
            <a:ext cx="436020" cy="436020"/>
          </a:xfrm>
          <a:prstGeom prst="rect">
            <a:avLst/>
          </a:prstGeom>
        </p:spPr>
      </p:pic>
      <p:sp>
        <p:nvSpPr>
          <p:cNvPr id="8" name="Title 1"/>
          <p:cNvSpPr>
            <a:spLocks noGrp="1"/>
          </p:cNvSpPr>
          <p:nvPr>
            <p:ph type="title" idx="4294967295"/>
          </p:nvPr>
        </p:nvSpPr>
        <p:spPr>
          <a:xfrm>
            <a:off x="368736" y="277541"/>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400" b="1" dirty="0">
                <a:latin typeface="BIZ UDPゴシック" panose="020B0400000000000000" pitchFamily="50" charset="-128"/>
                <a:ea typeface="BIZ UDPゴシック" panose="020B0400000000000000" pitchFamily="50" charset="-128"/>
              </a:rPr>
              <a:t>Class II </a:t>
            </a:r>
            <a:r>
              <a:rPr kumimoji="1" lang="en-US" altLang="ja-JP" sz="1400" b="1" dirty="0">
                <a:solidFill>
                  <a:schemeClr val="bg1"/>
                </a:solidFill>
                <a:latin typeface="BIZ UDPゴシック" panose="020B0400000000000000" pitchFamily="50" charset="-128"/>
                <a:ea typeface="BIZ UDPゴシック" panose="020B0400000000000000" pitchFamily="50" charset="-128"/>
              </a:rPr>
              <a:t>Specified Chemical Substances</a:t>
            </a:r>
            <a:endParaRPr lang="en-US" sz="1400" dirty="0"/>
          </a:p>
        </p:txBody>
      </p:sp>
      <p:pic>
        <p:nvPicPr>
          <p:cNvPr id="2" name="Picture 2" descr="skull">
            <a:extLst>
              <a:ext uri="{FF2B5EF4-FFF2-40B4-BE49-F238E27FC236}">
                <a16:creationId xmlns:a16="http://schemas.microsoft.com/office/drawing/2014/main" id="{C87D6370-78FD-28D2-B347-19B8FA4F97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6808" y="967327"/>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8">
            <a:extLst>
              <a:ext uri="{FF2B5EF4-FFF2-40B4-BE49-F238E27FC236}">
                <a16:creationId xmlns:a16="http://schemas.microsoft.com/office/drawing/2014/main" id="{06AE9413-6ADF-E149-FA77-5CF4A901D4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7601" y="967220"/>
            <a:ext cx="436019" cy="434437"/>
          </a:xfrm>
          <a:prstGeom prst="rect">
            <a:avLst/>
          </a:prstGeom>
        </p:spPr>
      </p:pic>
    </p:spTree>
    <p:extLst>
      <p:ext uri="{BB962C8B-B14F-4D97-AF65-F5344CB8AC3E}">
        <p14:creationId xmlns:p14="http://schemas.microsoft.com/office/powerpoint/2010/main" val="206320301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88</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712550213"/>
              </p:ext>
            </p:extLst>
          </p:nvPr>
        </p:nvGraphicFramePr>
        <p:xfrm>
          <a:off x="366713" y="758045"/>
          <a:ext cx="4595097" cy="6421754"/>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344345">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1,1-Dimethylhydrazine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(CH₃)₂N–NH₂</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RN:57-14-7</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439406">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zh-TW" sz="700" dirty="0">
                          <a:latin typeface="MS Gothic" charset="-128"/>
                          <a:ea typeface="MS Gothic" charset="-128"/>
                          <a:cs typeface="MS Gothic" charset="-128"/>
                        </a:rPr>
                        <a:t>Anterior eye disorders</a:t>
                      </a:r>
                      <a:r>
                        <a:rPr kumimoji="1" lang="en-US" altLang="ja-JP" sz="700" dirty="0">
                          <a:latin typeface="MS Gothic" charset="-128"/>
                          <a:ea typeface="MS Gothic" charset="-128"/>
                          <a:cs typeface="MS Gothic" charset="-128"/>
                        </a:rPr>
                        <a:t>, Skin disorders, Skin sensitization, Central nervous system disorders, Airway disorders, Pulmonary disorders, Liver disorders, Blood disorders, Suspected carcinogenicity</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578712">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700" dirty="0">
                          <a:latin typeface="MS Gothic" charset="-128"/>
                          <a:ea typeface="MS Gothic" charset="-128"/>
                          <a:cs typeface="MS Gothic" charset="-128"/>
                        </a:rPr>
                        <a:t>Eye pain, Tearing, Conjunctival redness, Dermatitis, Itching, Skin redness, Eczema, Urticaria, Cough, Shortness of breath, Runny nose, Nasal congestion, Nasal/throat pain, General fatigue, Easy fatigability, Jaundice, Facial pallor, Palpitations, Dizziness, Unsteadiness, Chest pain, Dyspnea, Weight loss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1176875">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Keep away from heat, sparks, open flame and other ignition sources.</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Keep container tightly closed.</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Take measures against static‐electric discharge.</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Do not inhale dust or vapors.</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Wash hands thoroughly after handling.</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Do not eat, drink or smoke in the work area.</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Use only outdoors or in a well-ventilated area.</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Do not remove contaminated work clothes from the work area.</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Avoid release to the environment.</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If ventilation is inadequate, wear appropriate respiratory protection.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680696">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en-US" altLang="ja-JP" sz="700" dirty="0">
                          <a:latin typeface="MS Gothic" charset="-128"/>
                          <a:ea typeface="MS Gothic" charset="-128"/>
                          <a:cs typeface="MS Gothic" charset="-128"/>
                        </a:rPr>
                        <a:t>Laboratory coat or work clothing, protective goggles, protective gloves.</a:t>
                      </a:r>
                    </a:p>
                    <a:p>
                      <a:r>
                        <a:rPr kumimoji="1" lang="ja-JP" altLang="en-US" sz="700" dirty="0">
                          <a:latin typeface="MS Gothic" charset="-128"/>
                          <a:ea typeface="MS Gothic" charset="-128"/>
                          <a:cs typeface="MS Gothic" charset="-128"/>
                        </a:rPr>
                        <a:t>　</a:t>
                      </a:r>
                      <a:r>
                        <a:rPr kumimoji="1" lang="en-US" altLang="ja-JP" sz="7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700" dirty="0">
                          <a:latin typeface="MS Gothic" charset="-128"/>
                          <a:ea typeface="MS Gothic" charset="-128"/>
                          <a:cs typeface="MS Gothic" charset="-128"/>
                        </a:rPr>
                        <a:t>【Glove permeation data (Ministry of Health, </a:t>
                      </a:r>
                      <a:r>
                        <a:rPr kumimoji="1" lang="en-US" altLang="ja-JP" sz="700" dirty="0" err="1">
                          <a:latin typeface="MS Gothic" charset="-128"/>
                          <a:ea typeface="MS Gothic" charset="-128"/>
                          <a:cs typeface="MS Gothic" charset="-128"/>
                        </a:rPr>
                        <a:t>Labour</a:t>
                      </a:r>
                      <a:r>
                        <a:rPr kumimoji="1" lang="en-US" altLang="ja-JP" sz="700" dirty="0">
                          <a:latin typeface="MS Gothic" charset="-128"/>
                          <a:ea typeface="MS Gothic" charset="-128"/>
                          <a:cs typeface="MS Gothic" charset="-128"/>
                        </a:rPr>
                        <a:t> and Welfare)】 </a:t>
                      </a:r>
                    </a:p>
                    <a:p>
                      <a:r>
                        <a:rPr kumimoji="1" lang="en-US" altLang="ja-JP" sz="700" dirty="0">
                          <a:latin typeface="MS Gothic" charset="-128"/>
                          <a:ea typeface="MS Gothic" charset="-128"/>
                          <a:cs typeface="MS Gothic" charset="-128"/>
                        </a:rPr>
                        <a:t>   Nitrile ×, Latex ×, Chloroprene ×, Neoprene ×</a:t>
                      </a:r>
                    </a:p>
                    <a:p>
                      <a:r>
                        <a:rPr kumimoji="1" lang="en-US" altLang="ja-JP" sz="700" dirty="0">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700" dirty="0">
                          <a:latin typeface="MS Gothic" charset="-128"/>
                          <a:ea typeface="MS Gothic" charset="-128"/>
                          <a:cs typeface="MS Gothic" charset="-128"/>
                        </a:rPr>
                        <a:t>Areas with high vapor concentration such as “third control zones” or locations where vapors are released due to leakage.</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700" dirty="0">
                          <a:latin typeface="MS Gothic" charset="-128"/>
                          <a:ea typeface="MS Gothic" charset="-128"/>
                          <a:cs typeface="MS Gothic" charset="-128"/>
                        </a:rPr>
                        <a:t>Ammonia-rated gas mask(Select suitable type based on work conditions or consult the manufacturer.)</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11045">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Move victim to fresh air and allow to rest in a comfortable breathing position.</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Call a physician immediately for examination and treatment.</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Special emergency measures may be required.</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58368">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Rinse the affected area with plenty of water and soap.</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Immediately remove all contaminated clothing.</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If feeling unwell or if irritation persists, seek medical attention.</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Special treatment may be needed.</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Launder contaminated clothing before reuse.</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546359">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Rinse cautiously with water for several minutes, holding eyelids open. Remove contact lenses if easy to do, then continue rinsing.</a:t>
                      </a:r>
                      <a:r>
                        <a:rPr kumimoji="1" lang="ja-JP" altLang="en-US" sz="700" dirty="0">
                          <a:latin typeface="MS Gothic" charset="-128"/>
                          <a:ea typeface="MS Gothic" charset="-128"/>
                          <a:cs typeface="MS Gothic" charset="-128"/>
                        </a:rPr>
                        <a:t> </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If eye irritation continues, seek medical attention.</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56616">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Call a physician immediately.</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Special treatment may be needed.</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Rinse mouth thoroughly.</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0037" y="863501"/>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400" b="1" dirty="0">
                <a:latin typeface="BIZ UDPゴシック" panose="020B0400000000000000" pitchFamily="50" charset="-128"/>
                <a:ea typeface="BIZ UDPゴシック" panose="020B0400000000000000" pitchFamily="50" charset="-128"/>
              </a:rPr>
              <a:t>Class II </a:t>
            </a:r>
            <a:r>
              <a:rPr kumimoji="1" lang="en-US" altLang="ja-JP" sz="1400" b="1" dirty="0">
                <a:solidFill>
                  <a:schemeClr val="bg1"/>
                </a:solidFill>
                <a:latin typeface="BIZ UDPゴシック" panose="020B0400000000000000" pitchFamily="50" charset="-128"/>
                <a:ea typeface="BIZ UDPゴシック" panose="020B0400000000000000" pitchFamily="50" charset="-128"/>
              </a:rPr>
              <a:t>Specified Chemical Substances</a:t>
            </a:r>
            <a:endParaRPr lang="en-US" sz="1400" dirty="0"/>
          </a:p>
        </p:txBody>
      </p:sp>
      <p:pic>
        <p:nvPicPr>
          <p:cNvPr id="2" name="Picture 2" descr="skull">
            <a:extLst>
              <a:ext uri="{FF2B5EF4-FFF2-40B4-BE49-F238E27FC236}">
                <a16:creationId xmlns:a16="http://schemas.microsoft.com/office/drawing/2014/main" id="{C87D6370-78FD-28D2-B347-19B8FA4F97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3158" y="864399"/>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8">
            <a:extLst>
              <a:ext uri="{FF2B5EF4-FFF2-40B4-BE49-F238E27FC236}">
                <a16:creationId xmlns:a16="http://schemas.microsoft.com/office/drawing/2014/main" id="{06AE9413-6ADF-E149-FA77-5CF4A901D4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0301" y="864292"/>
            <a:ext cx="436019" cy="434437"/>
          </a:xfrm>
          <a:prstGeom prst="rect">
            <a:avLst/>
          </a:prstGeom>
        </p:spPr>
      </p:pic>
      <p:pic>
        <p:nvPicPr>
          <p:cNvPr id="6" name="図 5" descr="炎">
            <a:extLst>
              <a:ext uri="{FF2B5EF4-FFF2-40B4-BE49-F238E27FC236}">
                <a16:creationId xmlns:a16="http://schemas.microsoft.com/office/drawing/2014/main" id="{1B59BAFC-001A-DDAB-2E04-B236DBA292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9773" y="863276"/>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75522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89</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494804056"/>
              </p:ext>
            </p:extLst>
          </p:nvPr>
        </p:nvGraphicFramePr>
        <p:xfrm>
          <a:off x="366276" y="734647"/>
          <a:ext cx="4595097" cy="6342317"/>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490649">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Methyl bromide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3</a:t>
                      </a:r>
                      <a:r>
                        <a:rPr lang="en-US" altLang="ja-JP" sz="900" u="none" strike="noStrike" dirty="0">
                          <a:solidFill>
                            <a:schemeClr val="tx1">
                              <a:lumMod val="95000"/>
                              <a:lumOff val="5000"/>
                            </a:schemeClr>
                          </a:solidFill>
                          <a:effectLst/>
                          <a:latin typeface="MS Gothic" charset="-128"/>
                          <a:ea typeface="MS Gothic" charset="-128"/>
                          <a:cs typeface="MS Gothic" charset="-128"/>
                        </a:rPr>
                        <a:t>Br</a:t>
                      </a:r>
                      <a:endParaRPr lang="en-US" altLang="ja-JP" sz="900" u="none" strike="noStrike" baseline="-25000"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RN:74-83-9</a:t>
                      </a:r>
                      <a:endParaRPr lang="en-US" altLang="ja-JP" sz="700" b="0" i="0" u="none" strike="noStrike" baseline="0" dirty="0">
                        <a:solidFill>
                          <a:schemeClr val="tx1"/>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5217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zh-TW" sz="700" dirty="0">
                          <a:latin typeface="MS Gothic" charset="-128"/>
                          <a:ea typeface="MS Gothic" charset="-128"/>
                          <a:cs typeface="MS Gothic" charset="-128"/>
                        </a:rPr>
                        <a:t>Anterior eye disorders</a:t>
                      </a:r>
                      <a:r>
                        <a:rPr kumimoji="1" lang="en-US" altLang="ja-JP" sz="700" dirty="0">
                          <a:latin typeface="MS Gothic" charset="-128"/>
                          <a:ea typeface="MS Gothic" charset="-128"/>
                          <a:cs typeface="MS Gothic" charset="-128"/>
                        </a:rPr>
                        <a:t>, Skin disorders, Central nervous system disorders (ataxia, tremors, etc.), Mental disorders (personality changes, delirium, hallucinations, etc.), Airway and pulmonary disorders, Cardiovascular disorders, Liver disorders, Kidney disorders, Gastrointestinal disorders, Hematopoietic disorders, Suspected reproductive toxicity</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82296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700" dirty="0">
                          <a:latin typeface="MS Gothic" charset="-128"/>
                          <a:ea typeface="MS Gothic" charset="-128"/>
                          <a:cs typeface="MS Gothic" charset="-128"/>
                        </a:rPr>
                        <a:t>Eye pain, Tearing, Conjunctival redness, Dermatitis, Itching, Skin redness, Hallucinations or altered consciousness, Rhinitis, Sore throat, Cough, Limb numbness, Reduced visual acuity, Memory loss, Speech disturbances, Hyperreflexia, Gait difficulty, Headache, Head heaviness, Dizziness, Nausea, Vomiting, General fatigue, Easy fatigability, Jaundice, Hematuria, Polyuria, Oliguria, Edema, Abdominal pain, Diarrhea, Loss of appetite, Facial pallor, Palpitations, Lightheadedness, Chest pain, Shortness of breath</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137160">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Keep away from heat, sparks, open flames and other ignition sources.</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Wash hands thoroughly after handling.</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Do not eat, drink or smoke in the work area.</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Use only outdoors or in a well-ventilated area.</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Avoid inhaling dust or vapors.</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Prevent release to the environment.</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247380">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en-US" altLang="ja-JP" sz="700" dirty="0">
                          <a:latin typeface="MS Gothic" charset="-128"/>
                          <a:ea typeface="MS Gothic" charset="-128"/>
                          <a:cs typeface="MS Gothic" charset="-128"/>
                        </a:rPr>
                        <a:t>Laboratory coat or work clothing, protective goggles, protective gloves.</a:t>
                      </a:r>
                    </a:p>
                    <a:p>
                      <a:r>
                        <a:rPr kumimoji="1" lang="ja-JP" altLang="en-US" sz="700" dirty="0">
                          <a:latin typeface="MS Gothic" charset="-128"/>
                          <a:ea typeface="MS Gothic" charset="-128"/>
                          <a:cs typeface="MS Gothic" charset="-128"/>
                        </a:rPr>
                        <a:t>　</a:t>
                      </a:r>
                      <a:r>
                        <a:rPr kumimoji="1" lang="en-US" altLang="ja-JP" sz="7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700" dirty="0">
                          <a:latin typeface="MS Gothic" charset="-128"/>
                          <a:ea typeface="MS Gothic" charset="-128"/>
                          <a:cs typeface="MS Gothic" charset="-128"/>
                        </a:rPr>
                        <a:t>【Glove permeation data (Ministry of Health, </a:t>
                      </a:r>
                      <a:r>
                        <a:rPr kumimoji="1" lang="en-US" altLang="ja-JP" sz="700" dirty="0" err="1">
                          <a:latin typeface="MS Gothic" charset="-128"/>
                          <a:ea typeface="MS Gothic" charset="-128"/>
                          <a:cs typeface="MS Gothic" charset="-128"/>
                        </a:rPr>
                        <a:t>Labour</a:t>
                      </a:r>
                      <a:r>
                        <a:rPr kumimoji="1" lang="en-US" altLang="ja-JP" sz="700" dirty="0">
                          <a:latin typeface="MS Gothic" charset="-128"/>
                          <a:ea typeface="MS Gothic" charset="-128"/>
                          <a:cs typeface="MS Gothic" charset="-128"/>
                        </a:rPr>
                        <a:t> and Welfare)】 </a:t>
                      </a:r>
                    </a:p>
                    <a:p>
                      <a:r>
                        <a:rPr kumimoji="1" lang="en-US" altLang="ja-JP" sz="700" dirty="0">
                          <a:latin typeface="MS Gothic" charset="-128"/>
                          <a:ea typeface="MS Gothic" charset="-128"/>
                          <a:cs typeface="MS Gothic" charset="-128"/>
                        </a:rPr>
                        <a:t>   Nitrile ×, Latex ×, Chloroprene ×, Neoprene ×</a:t>
                      </a:r>
                    </a:p>
                    <a:p>
                      <a:r>
                        <a:rPr kumimoji="1" lang="en-US" altLang="ja-JP" sz="700" dirty="0">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with high vapor concentration such as “third control zones” or locations where vapors are released due to leakage.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Methyl bromide gas-mask respirator(Select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96148">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Move the casualty to fresh air.</a:t>
                      </a:r>
                      <a:r>
                        <a:rPr kumimoji="1" lang="ja-JP" altLang="en-US" sz="700" dirty="0">
                          <a:latin typeface="MS Gothic" charset="-128"/>
                          <a:ea typeface="MS Gothic" charset="-128"/>
                          <a:cs typeface="MS Gothic" charset="-128"/>
                        </a:rPr>
                        <a:t> </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If breathing is difficult, administer oxygen. Have the patient take repeated deep breaths using an inhaled glucocorticoid spray as soon as possible.</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If breathing stops, perform mouth-to-nose or mouth-to-mouth resuscitation.</a:t>
                      </a:r>
                      <a:r>
                        <a:rPr kumimoji="1" lang="ja-JP" altLang="en-US" sz="700" dirty="0">
                          <a:latin typeface="MS Gothic" charset="-128"/>
                          <a:ea typeface="MS Gothic" charset="-128"/>
                          <a:cs typeface="MS Gothic" charset="-128"/>
                        </a:rPr>
                        <a:t> 　</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Seek immediate medical attention.</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1407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Remove contaminated clothing without delay.</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Rinse the affected skin with plenty of water for at least 10–20 minutes. 5% sodium bicarbonate solution is optimal.</a:t>
                      </a:r>
                      <a:br>
                        <a:rPr kumimoji="1" lang="en-US" altLang="ja-JP" sz="700" dirty="0">
                          <a:latin typeface="MS Gothic" charset="-128"/>
                          <a:ea typeface="MS Gothic" charset="-128"/>
                          <a:cs typeface="MS Gothic" charset="-128"/>
                        </a:rPr>
                      </a:br>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In case of frostbite, rinse with large amounts of water but do not remove clothing.</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Seek immediate medical attention.</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50262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Rinse eyes with large volumes of water for at least 10 minutes, removing contact lenses if easily done. Continue rinsing. </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After exposure to cryogenic liquid, flush briefly without forcing eyelids open.</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Seek medical attention.</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146796">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Oral ingestion is unlikely due to the substance’s low boiling point.</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If ingested, rinse the mouth and give small sips of water. Do not administer vegetable oil, castor oil, milk or alcohol. </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Seek immediate medical attention.</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1446" y="971457"/>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400" b="1" dirty="0">
                <a:latin typeface="BIZ UDPゴシック" panose="020B0400000000000000" pitchFamily="50" charset="-128"/>
                <a:ea typeface="BIZ UDPゴシック" panose="020B0400000000000000" pitchFamily="50" charset="-128"/>
              </a:rPr>
              <a:t>Class II </a:t>
            </a:r>
            <a:r>
              <a:rPr kumimoji="1" lang="en-US" altLang="ja-JP" sz="1400" b="1" dirty="0">
                <a:solidFill>
                  <a:schemeClr val="bg1"/>
                </a:solidFill>
                <a:latin typeface="BIZ UDPゴシック" panose="020B0400000000000000" pitchFamily="50" charset="-128"/>
                <a:ea typeface="BIZ UDPゴシック" panose="020B0400000000000000" pitchFamily="50" charset="-128"/>
              </a:rPr>
              <a:t>Specified Chemical Substances</a:t>
            </a:r>
            <a:endParaRPr lang="en-US" sz="1400" dirty="0"/>
          </a:p>
        </p:txBody>
      </p:sp>
      <p:pic>
        <p:nvPicPr>
          <p:cNvPr id="2" name="Picture 2" descr="skull">
            <a:extLst>
              <a:ext uri="{FF2B5EF4-FFF2-40B4-BE49-F238E27FC236}">
                <a16:creationId xmlns:a16="http://schemas.microsoft.com/office/drawing/2014/main" id="{C87D6370-78FD-28D2-B347-19B8FA4F97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5947" y="971085"/>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5" descr="炎">
            <a:extLst>
              <a:ext uri="{FF2B5EF4-FFF2-40B4-BE49-F238E27FC236}">
                <a16:creationId xmlns:a16="http://schemas.microsoft.com/office/drawing/2014/main" id="{EDB8D53B-6DB9-1579-DD3B-DB6529ADEE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812" y="971232"/>
            <a:ext cx="428625" cy="428625"/>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descr="腐食性">
            <a:extLst>
              <a:ext uri="{FF2B5EF4-FFF2-40B4-BE49-F238E27FC236}">
                <a16:creationId xmlns:a16="http://schemas.microsoft.com/office/drawing/2014/main" id="{CDDABFEE-E024-95A3-EC91-DC5F2064FE3C}"/>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4145" y="977383"/>
            <a:ext cx="435600" cy="435600"/>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descr="ガスボンベ">
            <a:extLst>
              <a:ext uri="{FF2B5EF4-FFF2-40B4-BE49-F238E27FC236}">
                <a16:creationId xmlns:a16="http://schemas.microsoft.com/office/drawing/2014/main" id="{903527EC-036E-46D4-ABFD-9E5B4BCD3862}"/>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93142" y="971084"/>
            <a:ext cx="435600" cy="435600"/>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9">
            <a:extLst>
              <a:ext uri="{FF2B5EF4-FFF2-40B4-BE49-F238E27FC236}">
                <a16:creationId xmlns:a16="http://schemas.microsoft.com/office/drawing/2014/main" id="{31AD8F7C-4F78-EED8-83C0-B3BCEB1747D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41882" y="965902"/>
            <a:ext cx="436020" cy="434437"/>
          </a:xfrm>
          <a:prstGeom prst="rect">
            <a:avLst/>
          </a:prstGeom>
        </p:spPr>
      </p:pic>
      <p:pic>
        <p:nvPicPr>
          <p:cNvPr id="11" name="図 10">
            <a:extLst>
              <a:ext uri="{FF2B5EF4-FFF2-40B4-BE49-F238E27FC236}">
                <a16:creationId xmlns:a16="http://schemas.microsoft.com/office/drawing/2014/main" id="{91F3B19F-BAE7-84CF-C4BD-45B6C9EFB9B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65109" y="967481"/>
            <a:ext cx="436019" cy="434437"/>
          </a:xfrm>
          <a:prstGeom prst="rect">
            <a:avLst/>
          </a:prstGeom>
        </p:spPr>
      </p:pic>
    </p:spTree>
    <p:extLst>
      <p:ext uri="{BB962C8B-B14F-4D97-AF65-F5344CB8AC3E}">
        <p14:creationId xmlns:p14="http://schemas.microsoft.com/office/powerpoint/2010/main" val="2776992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9</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731363660"/>
              </p:ext>
            </p:extLst>
          </p:nvPr>
        </p:nvGraphicFramePr>
        <p:xfrm>
          <a:off x="366713" y="716496"/>
          <a:ext cx="4595097" cy="6406680"/>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0">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1,4-Dioxane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O–(CH₂–CH₂)₂–O</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RN:123-91-1</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106188">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ja-JP" sz="800" dirty="0">
                          <a:latin typeface="MS Gothic" charset="-128"/>
                          <a:ea typeface="MS Gothic" charset="-128"/>
                          <a:cs typeface="MS Gothic" charset="-128"/>
                        </a:rPr>
                        <a:t>Anterior eye disorders, Skin disorders,</a:t>
                      </a:r>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Central nervous system disorders, Respiratory tract disorders,</a:t>
                      </a:r>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Pulmonary disorders, Liver disorders,</a:t>
                      </a:r>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Kidney disorders, Suspected carcinogenicity</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106272">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en-US" altLang="ja-JP" sz="800" dirty="0">
                          <a:latin typeface="MS Gothic" charset="-128"/>
                          <a:ea typeface="MS Gothic" charset="-128"/>
                          <a:cs typeface="MS Gothic" charset="-128"/>
                        </a:rPr>
                        <a:t>Eye pain, Tearing, Conjunctival redness, Dermatitis, Pruritus(Itching), Skin redness, Headache, Heavy-headedness, Dizziness, Seizures, Drowsiness, Nausea, Vomiting, General fatigue, Facial pallor, Palpitations, Cough, Shortness of breath, Rhinorrhea, Nasal congestion, Throat pain, Chest pain, Difficulty breathing, Easy fatigability, Jaundice, Hematuria, Polyuria, Oliguria, Edema, Weight loss</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0">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away from heat, hot surfaces, sparks, open flame and other ignition sources.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containers tightly closed.</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Take measures to prevent static‐electric discharge.</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only outdoors or in well-ventilated areas.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inhale dust or vapor.</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the work area.</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release to the environment.</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378936">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en-US" altLang="ja-JP" sz="700" dirty="0">
                          <a:latin typeface="MS Gothic" charset="-128"/>
                          <a:ea typeface="MS Gothic" charset="-128"/>
                          <a:cs typeface="MS Gothic" charset="-128"/>
                        </a:rPr>
                        <a:t>Laboratory coat or work clothing, protective goggles, protective gloves.</a:t>
                      </a:r>
                    </a:p>
                    <a:p>
                      <a:r>
                        <a:rPr kumimoji="1" lang="ja-JP" altLang="en-US" sz="700" dirty="0">
                          <a:latin typeface="MS Gothic" charset="-128"/>
                          <a:ea typeface="MS Gothic" charset="-128"/>
                          <a:cs typeface="MS Gothic" charset="-128"/>
                        </a:rPr>
                        <a:t>　</a:t>
                      </a:r>
                      <a:r>
                        <a:rPr kumimoji="1" lang="en-US" altLang="ja-JP" sz="7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700" dirty="0">
                          <a:latin typeface="MS Gothic" charset="-128"/>
                          <a:ea typeface="MS Gothic" charset="-128"/>
                          <a:cs typeface="MS Gothic" charset="-128"/>
                        </a:rPr>
                        <a:t>【Glove permeation data (Ministry of Health, </a:t>
                      </a:r>
                      <a:r>
                        <a:rPr kumimoji="1" lang="en-US" altLang="ja-JP" sz="700" dirty="0" err="1">
                          <a:latin typeface="MS Gothic" charset="-128"/>
                          <a:ea typeface="MS Gothic" charset="-128"/>
                          <a:cs typeface="MS Gothic" charset="-128"/>
                        </a:rPr>
                        <a:t>Labour</a:t>
                      </a:r>
                      <a:r>
                        <a:rPr kumimoji="1" lang="en-US" altLang="ja-JP" sz="700" dirty="0">
                          <a:latin typeface="MS Gothic" charset="-128"/>
                          <a:ea typeface="MS Gothic" charset="-128"/>
                          <a:cs typeface="MS Gothic" charset="-128"/>
                        </a:rPr>
                        <a:t> and Welfare)】 </a:t>
                      </a:r>
                    </a:p>
                    <a:p>
                      <a:r>
                        <a:rPr kumimoji="1" lang="en-US" altLang="ja-JP" sz="700" dirty="0">
                          <a:latin typeface="MS Gothic" charset="-128"/>
                          <a:ea typeface="MS Gothic" charset="-128"/>
                          <a:cs typeface="MS Gothic" charset="-128"/>
                        </a:rPr>
                        <a:t>   Nitrile ×, Latex ×, Chloroprene ×, Neoprene △</a:t>
                      </a:r>
                    </a:p>
                    <a:p>
                      <a:r>
                        <a:rPr kumimoji="1" lang="en-US" altLang="ja-JP" sz="700" dirty="0">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9988">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where high vapor levels may occur, such as third‑control‑area zones or locations where vapors escape due to leakage.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Organic vapor respirator(Select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897451">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Move victim to fresh air and keep at rest in a position comfortable for breathing.</a:t>
                      </a:r>
                    </a:p>
                    <a:p>
                      <a:r>
                        <a:rPr kumimoji="1" lang="en-US" altLang="ja-JP" sz="700" dirty="0">
                          <a:latin typeface="MS Gothic" charset="-128"/>
                          <a:ea typeface="MS Gothic" charset="-128"/>
                          <a:cs typeface="MS Gothic" charset="-128"/>
                        </a:rPr>
                        <a:t>• If unresponsive but breathing, place in the recovery (side-lying) position and protect against hypothermia.</a:t>
                      </a:r>
                    </a:p>
                    <a:p>
                      <a:r>
                        <a:rPr kumimoji="1" lang="en-US" altLang="ja-JP" sz="700" dirty="0">
                          <a:latin typeface="MS Gothic" charset="-128"/>
                          <a:ea typeface="MS Gothic" charset="-128"/>
                          <a:cs typeface="MS Gothic" charset="-128"/>
                        </a:rPr>
                        <a:t>• If breathing is difficult, administer oxygen.</a:t>
                      </a:r>
                    </a:p>
                    <a:p>
                      <a:r>
                        <a:rPr kumimoji="1" lang="en-US" altLang="ja-JP" sz="700" dirty="0">
                          <a:latin typeface="MS Gothic" charset="-128"/>
                          <a:ea typeface="MS Gothic" charset="-128"/>
                          <a:cs typeface="MS Gothic" charset="-128"/>
                        </a:rPr>
                        <a:t>• If airway irritation or bronchospasm develops, inhaled glucocorticoid spray may be used.</a:t>
                      </a:r>
                    </a:p>
                    <a:p>
                      <a:r>
                        <a:rPr kumimoji="1" lang="en-US" altLang="ja-JP" sz="700" dirty="0">
                          <a:latin typeface="MS Gothic" charset="-128"/>
                          <a:ea typeface="MS Gothic" charset="-128"/>
                          <a:cs typeface="MS Gothic" charset="-128"/>
                        </a:rPr>
                        <a:t>• Seek medical examination and treatment if symptoms occur.</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402336">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Immediately remove all contaminated clothing.</a:t>
                      </a:r>
                    </a:p>
                    <a:p>
                      <a:r>
                        <a:rPr kumimoji="1" lang="en-US" altLang="ja-JP" sz="700" dirty="0">
                          <a:latin typeface="MS Gothic" charset="-128"/>
                          <a:ea typeface="MS Gothic" charset="-128"/>
                          <a:cs typeface="MS Gothic" charset="-128"/>
                        </a:rPr>
                        <a:t>• Rinse affected skin under running water or shower for at least 10–20 minutes.</a:t>
                      </a:r>
                    </a:p>
                    <a:p>
                      <a:r>
                        <a:rPr kumimoji="1" lang="en-US" altLang="ja-JP" sz="700" dirty="0">
                          <a:latin typeface="MS Gothic" charset="-128"/>
                          <a:ea typeface="MS Gothic" charset="-128"/>
                          <a:cs typeface="MS Gothic" charset="-128"/>
                        </a:rPr>
                        <a:t>• Seek medical attention if irritation or rash develops.</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240792">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en-US" altLang="ja-JP" sz="800" dirty="0">
                          <a:latin typeface="MS Gothic" charset="-128"/>
                          <a:ea typeface="MS Gothic" charset="-128"/>
                          <a:cs typeface="MS Gothic" charset="-128"/>
                        </a:rPr>
                        <a:t>Hold eyelids open and flush with low-pressure water for at least 10 minutes.</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408432">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If conscious, give 1–2 cups of water to drink.</a:t>
                      </a:r>
                    </a:p>
                    <a:p>
                      <a:r>
                        <a:rPr kumimoji="1" lang="en-US" altLang="ja-JP" sz="700" dirty="0">
                          <a:latin typeface="MS Gothic" charset="-128"/>
                          <a:ea typeface="MS Gothic" charset="-128"/>
                          <a:cs typeface="MS Gothic" charset="-128"/>
                        </a:rPr>
                        <a:t>• If vomiting occurs, prevent aspiration by keeping the head lower than the chest in a prone position.</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kumimoji="1" lang="en-US" altLang="ja-JP" sz="1600" b="1" dirty="0">
                <a:latin typeface="BIZ UDPゴシック" panose="020B0400000000000000" pitchFamily="50" charset="-128"/>
                <a:ea typeface="BIZ UDPゴシック" panose="020B0400000000000000" pitchFamily="50" charset="-128"/>
              </a:rPr>
              <a:t>Class II Organic Solvents</a:t>
            </a:r>
            <a:endParaRPr lang="en-US" dirty="0"/>
          </a:p>
        </p:txBody>
      </p:sp>
      <p:pic>
        <p:nvPicPr>
          <p:cNvPr id="2" name="図 1">
            <a:extLst>
              <a:ext uri="{FF2B5EF4-FFF2-40B4-BE49-F238E27FC236}">
                <a16:creationId xmlns:a16="http://schemas.microsoft.com/office/drawing/2014/main" id="{74D2E71C-9A21-8651-2BE0-88ABE1910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0553" y="890630"/>
            <a:ext cx="436020" cy="436020"/>
          </a:xfrm>
          <a:prstGeom prst="rect">
            <a:avLst/>
          </a:prstGeom>
        </p:spPr>
      </p:pic>
      <p:pic>
        <p:nvPicPr>
          <p:cNvPr id="8" name="図 7">
            <a:extLst>
              <a:ext uri="{FF2B5EF4-FFF2-40B4-BE49-F238E27FC236}">
                <a16:creationId xmlns:a16="http://schemas.microsoft.com/office/drawing/2014/main" id="{6DEE39FB-DF95-5A9C-3DF0-40936678CE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4467" y="891421"/>
            <a:ext cx="436020" cy="434437"/>
          </a:xfrm>
          <a:prstGeom prst="rect">
            <a:avLst/>
          </a:prstGeom>
        </p:spPr>
      </p:pic>
      <p:pic>
        <p:nvPicPr>
          <p:cNvPr id="11" name="図 10" descr="炎">
            <a:extLst>
              <a:ext uri="{FF2B5EF4-FFF2-40B4-BE49-F238E27FC236}">
                <a16:creationId xmlns:a16="http://schemas.microsoft.com/office/drawing/2014/main" id="{8BF20BC8-B500-5FC2-8E71-75FEC5E945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9549" y="898025"/>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78812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90</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090231083"/>
              </p:ext>
            </p:extLst>
          </p:nvPr>
        </p:nvGraphicFramePr>
        <p:xfrm>
          <a:off x="366276" y="734647"/>
          <a:ext cx="4595097" cy="6478705"/>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426641">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Dichromic acid and its salts</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2</a:t>
                      </a:r>
                      <a:r>
                        <a:rPr lang="en-US" altLang="ja-JP" sz="900" u="none" strike="noStrike" dirty="0">
                          <a:solidFill>
                            <a:schemeClr val="tx1">
                              <a:lumMod val="95000"/>
                              <a:lumOff val="5000"/>
                            </a:schemeClr>
                          </a:solidFill>
                          <a:effectLst/>
                          <a:latin typeface="MS Gothic" charset="-128"/>
                          <a:ea typeface="MS Gothic" charset="-128"/>
                          <a:cs typeface="MS Gothic" charset="-128"/>
                        </a:rPr>
                        <a:t>Cr</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2</a:t>
                      </a:r>
                      <a:r>
                        <a:rPr lang="en-US" altLang="ja-JP" sz="900" u="none" strike="noStrike" dirty="0">
                          <a:solidFill>
                            <a:schemeClr val="tx1">
                              <a:lumMod val="95000"/>
                              <a:lumOff val="5000"/>
                            </a:schemeClr>
                          </a:solidFill>
                          <a:effectLst/>
                          <a:latin typeface="MS Gothic" charset="-128"/>
                          <a:ea typeface="MS Gothic" charset="-128"/>
                          <a:cs typeface="MS Gothic" charset="-128"/>
                        </a:rPr>
                        <a:t>O</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7</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RN:13530-68-2,10588-01-9,7789-09-5,7778-50-9,7789-12-0,etc.</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Skin disorders(e.g. ulceration), Airway disorders, Pulmonary disorders, Skin sensitization, Respiratory sensitization, Respiratory tract tumors(lung or upper airway cancer), Nasal abnormalities(e.g. septal perforation), Liver disorders, Kidney disorders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Dermatitis, Itching, Skin redness, Skin pain, Ulceration, Eczema, Urticaria, Chest pain, Nasal mucosal changes, Nasal septal perforation, Cough, Sputum, Shortness of breath, Chest tightness, Nasal/throat pain, Asthma-like attacks, General fatigue, Easy fatigability, Jaundice, hematuria, Polyuria, Oliguria, Edema, Dyspnea, Weight loss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351012">
                <a:tc>
                  <a:txBody>
                    <a:bodyPr/>
                    <a:lstStyle/>
                    <a:p>
                      <a:pPr algn="ctr"/>
                      <a:r>
                        <a:rPr kumimoji="1" lang="en-US" altLang="ja-JP" sz="750" dirty="0">
                          <a:latin typeface="MS Gothic" charset="-128"/>
                          <a:ea typeface="MS Gothic" charset="-128"/>
                          <a:cs typeface="MS Gothic" charset="-128"/>
                        </a:rPr>
                        <a:t>Handling Precautions</a:t>
                      </a:r>
                    </a:p>
                    <a:p>
                      <a:pPr algn="ctr"/>
                      <a:r>
                        <a:rPr kumimoji="1" lang="en-US" altLang="ja-JP" sz="700" dirty="0">
                          <a:latin typeface="ＭＳ ゴシック" panose="020B0609070205080204" pitchFamily="49" charset="-128"/>
                          <a:ea typeface="ＭＳ ゴシック" panose="020B0609070205080204" pitchFamily="49" charset="-128"/>
                          <a:cs typeface="MS Gothic" charset="-128"/>
                        </a:rPr>
                        <a:t>(</a:t>
                      </a:r>
                      <a:r>
                        <a:rPr lang="en-US" altLang="ja-JP" sz="600" dirty="0">
                          <a:latin typeface="ＭＳ ゴシック" panose="020B0609070205080204" pitchFamily="49" charset="-128"/>
                          <a:ea typeface="ＭＳ ゴシック" panose="020B0609070205080204" pitchFamily="49" charset="-128"/>
                        </a:rPr>
                        <a:t>Dichromic acid</a:t>
                      </a:r>
                      <a:r>
                        <a:rPr kumimoji="1" lang="en-US" altLang="ja-JP" sz="700" dirty="0">
                          <a:latin typeface="ＭＳ ゴシック" panose="020B0609070205080204" pitchFamily="49" charset="-128"/>
                          <a:ea typeface="ＭＳ ゴシック" panose="020B0609070205080204" pitchFamily="49" charset="-128"/>
                          <a:cs typeface="MS Gothic" charset="-128"/>
                        </a:rPr>
                        <a:t>)</a:t>
                      </a:r>
                      <a:endParaRPr kumimoji="1" lang="ja-JP" altLang="en-US" sz="700" dirty="0">
                        <a:latin typeface="ＭＳ ゴシック" panose="020B0609070205080204" pitchFamily="49" charset="-128"/>
                        <a:ea typeface="ＭＳ ゴシック" panose="020B0609070205080204" pitchFamily="49"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the work area.</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inhaling mists, fumes, vapors or sprays.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ventilation is inadequate, wear appropriate respiratory protection.</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remove contaminated work clothes from the workplace.</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Prevent release into the environment.</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456568">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pPr marL="0" marR="0" lvl="0" indent="0" algn="l"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a:t>
                      </a:r>
                      <a:r>
                        <a:rPr kumimoji="1" lang="en-US" altLang="ja-JP" sz="800" dirty="0">
                          <a:latin typeface="ＭＳ ゴシック" panose="020B0609070205080204" pitchFamily="49" charset="-128"/>
                          <a:ea typeface="ＭＳ ゴシック" panose="020B0609070205080204" pitchFamily="49" charset="-128"/>
                          <a:cs typeface="MS Gothic" charset="-128"/>
                        </a:rPr>
                        <a:t>(</a:t>
                      </a:r>
                      <a:r>
                        <a:rPr lang="en-US" altLang="ja-JP" sz="700" dirty="0">
                          <a:latin typeface="ＭＳ ゴシック" panose="020B0609070205080204" pitchFamily="49" charset="-128"/>
                          <a:ea typeface="ＭＳ ゴシック" panose="020B0609070205080204" pitchFamily="49" charset="-128"/>
                        </a:rPr>
                        <a:t>Dichromic acid</a:t>
                      </a:r>
                      <a:r>
                        <a:rPr kumimoji="1" lang="en-US" altLang="ja-JP" sz="800" dirty="0">
                          <a:latin typeface="ＭＳ ゴシック" panose="020B0609070205080204" pitchFamily="49" charset="-128"/>
                          <a:ea typeface="ＭＳ ゴシック" panose="020B0609070205080204" pitchFamily="49" charset="-128"/>
                          <a:cs typeface="MS Gothic" charset="-128"/>
                        </a:rPr>
                        <a:t>)</a:t>
                      </a:r>
                      <a:endParaRPr kumimoji="1" lang="en-US" altLang="ja-JP" sz="800" dirty="0">
                        <a:latin typeface="MS Gothic" charset="-128"/>
                        <a:ea typeface="MS Gothic" charset="-128"/>
                        <a:cs typeface="MS Gothic" charset="-128"/>
                      </a:endParaRPr>
                    </a:p>
                    <a:p>
                      <a:r>
                        <a:rPr kumimoji="1" lang="en-US" altLang="ja-JP" sz="800" dirty="0">
                          <a:latin typeface="MS Gothic" charset="-128"/>
                          <a:ea typeface="MS Gothic" charset="-128"/>
                          <a:cs typeface="MS Gothic" charset="-128"/>
                        </a:rPr>
                        <a:t>   Nitrile ×, Latex △, Chloroprene △, Neoprene ◎</a:t>
                      </a:r>
                    </a:p>
                    <a:p>
                      <a:r>
                        <a:rPr kumimoji="1" lang="en-US" altLang="ja-JP" sz="800" dirty="0">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700" dirty="0">
                          <a:latin typeface="MS Gothic" charset="-128"/>
                          <a:ea typeface="MS Gothic" charset="-128"/>
                          <a:cs typeface="MS Gothic" charset="-128"/>
                        </a:rPr>
                        <a:t>Areas with high vapor or dust concentrations, such as ‘third control zones,’ or locations where vapors or dust are released due to leakage.</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700" dirty="0">
                          <a:latin typeface="MS Gothic" charset="-128"/>
                          <a:ea typeface="MS Gothic" charset="-128"/>
                          <a:cs typeface="MS Gothic" charset="-128"/>
                        </a:rPr>
                        <a:t>Dust/acid-gas combination respirator or cartridge for acidic gases(Select suitable type based on work conditions or consult the manufacturer.)</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97364">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a:t>
                      </a:r>
                    </a:p>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00" dirty="0">
                          <a:latin typeface="ＭＳ ゴシック" panose="020B0609070205080204" pitchFamily="49" charset="-128"/>
                          <a:ea typeface="ＭＳ ゴシック" panose="020B0609070205080204" pitchFamily="49" charset="-128"/>
                          <a:cs typeface="MS Gothic" charset="-128"/>
                        </a:rPr>
                        <a:t>(</a:t>
                      </a:r>
                      <a:r>
                        <a:rPr lang="en-US" altLang="ja-JP" sz="600" dirty="0">
                          <a:latin typeface="ＭＳ ゴシック" panose="020B0609070205080204" pitchFamily="49" charset="-128"/>
                          <a:ea typeface="ＭＳ ゴシック" panose="020B0609070205080204" pitchFamily="49" charset="-128"/>
                        </a:rPr>
                        <a:t>Dichromic acid</a:t>
                      </a:r>
                      <a:r>
                        <a:rPr kumimoji="1" lang="en-US" altLang="ja-JP" sz="700" dirty="0">
                          <a:latin typeface="ＭＳ ゴシック" panose="020B0609070205080204" pitchFamily="49" charset="-128"/>
                          <a:ea typeface="ＭＳ ゴシック" panose="020B0609070205080204" pitchFamily="49" charset="-128"/>
                          <a:cs typeface="MS Gothic" charset="-128"/>
                        </a:rPr>
                        <a:t>)</a:t>
                      </a:r>
                      <a:endParaRPr kumimoji="1" lang="ja-JP" altLang="en-US" sz="700" dirty="0">
                        <a:latin typeface="ＭＳ ゴシック" panose="020B0609070205080204" pitchFamily="49" charset="-128"/>
                        <a:ea typeface="ＭＳ ゴシック" panose="020B0609070205080204" pitchFamily="49"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Call a physician immediately.</a:t>
                      </a:r>
                      <a:r>
                        <a:rPr kumimoji="1" lang="ja-JP" altLang="en-US" sz="700" dirty="0">
                          <a:latin typeface="MS Gothic" charset="-128"/>
                          <a:ea typeface="MS Gothic" charset="-128"/>
                          <a:cs typeface="MS Gothic" charset="-128"/>
                        </a:rPr>
                        <a:t> </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If breathing is difficult, move the victim to fresh air and allow them to rest in a comfortable breathing position.</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760736">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Immediately remove all contaminated clothing.</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Flush the affected skin with plenty of water or shower.</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Launder contaminated clothing before reuse.</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If irritation or rash develops, seek medical attention.</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Wash thoroughly with soap and water.</a:t>
                      </a:r>
                      <a:r>
                        <a:rPr kumimoji="1" lang="ja-JP" altLang="en-US" sz="700" dirty="0">
                          <a:latin typeface="MS Gothic" charset="-128"/>
                          <a:ea typeface="MS Gothic" charset="-128"/>
                          <a:cs typeface="MS Gothic" charset="-128"/>
                        </a:rPr>
                        <a:t> </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Contact a physician immediately.</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08968">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Rinse cautiously with water for several minutes, holding eyelids open. Remove contact lenses if easy to do, then continue rinsing.</a:t>
                      </a:r>
                      <a:r>
                        <a:rPr kumimoji="1" lang="ja-JP" altLang="en-US" sz="700" dirty="0">
                          <a:latin typeface="MS Gothic" charset="-128"/>
                          <a:ea typeface="MS Gothic" charset="-128"/>
                          <a:cs typeface="MS Gothic" charset="-128"/>
                        </a:rPr>
                        <a:t> </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Call a physician immediately.</a:t>
                      </a:r>
                      <a:r>
                        <a:rPr kumimoji="1" lang="ja-JP" altLang="en-US" sz="700" dirty="0">
                          <a:latin typeface="MS Gothic" charset="-128"/>
                          <a:ea typeface="MS Gothic" charset="-128"/>
                          <a:cs typeface="MS Gothic" charset="-128"/>
                        </a:rPr>
                        <a:t> </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If irritation persists, seek medical attention.</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237744">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Rinse mouth. Do not induce vomiting.</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Call a physician immediately.</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8846" y="965741"/>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400" b="1" dirty="0">
                <a:latin typeface="BIZ UDPゴシック" panose="020B0400000000000000" pitchFamily="50" charset="-128"/>
                <a:ea typeface="BIZ UDPゴシック" panose="020B0400000000000000" pitchFamily="50" charset="-128"/>
              </a:rPr>
              <a:t>Class II </a:t>
            </a:r>
            <a:r>
              <a:rPr kumimoji="1" lang="en-US" altLang="ja-JP" sz="1400" b="1" dirty="0">
                <a:solidFill>
                  <a:schemeClr val="bg1"/>
                </a:solidFill>
                <a:latin typeface="BIZ UDPゴシック" panose="020B0400000000000000" pitchFamily="50" charset="-128"/>
                <a:ea typeface="BIZ UDPゴシック" panose="020B0400000000000000" pitchFamily="50" charset="-128"/>
              </a:rPr>
              <a:t>Specified Chemical Substances</a:t>
            </a:r>
            <a:endParaRPr lang="en-US" sz="1400" dirty="0"/>
          </a:p>
        </p:txBody>
      </p:sp>
      <p:pic>
        <p:nvPicPr>
          <p:cNvPr id="7" name="図 6" descr="腐食性">
            <a:extLst>
              <a:ext uri="{FF2B5EF4-FFF2-40B4-BE49-F238E27FC236}">
                <a16:creationId xmlns:a16="http://schemas.microsoft.com/office/drawing/2014/main" id="{CDDABFEE-E024-95A3-EC91-DC5F2064FE3C}"/>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1545" y="971667"/>
            <a:ext cx="435600" cy="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16176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91</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911762073"/>
              </p:ext>
            </p:extLst>
          </p:nvPr>
        </p:nvGraphicFramePr>
        <p:xfrm>
          <a:off x="366276" y="734647"/>
          <a:ext cx="4595097" cy="6472397"/>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370237">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Mercury and its inorganic compounds</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Hg</a:t>
                      </a:r>
                      <a:endParaRPr lang="en-US" altLang="ja-JP" sz="900" u="none" strike="noStrike" baseline="-25000"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RN:7439-97-6,7546-30-7</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7487-94-7,10045-94-0,10112-91-1,etc.</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zh-TW" sz="800" dirty="0">
                          <a:latin typeface="MS Gothic" charset="-128"/>
                          <a:ea typeface="MS Gothic" charset="-128"/>
                          <a:cs typeface="MS Gothic" charset="-128"/>
                        </a:rPr>
                        <a:t>Anterior eye disorders</a:t>
                      </a:r>
                      <a:r>
                        <a:rPr kumimoji="1" lang="en-US" altLang="ja-JP" sz="800" dirty="0">
                          <a:latin typeface="MS Gothic" charset="-128"/>
                          <a:ea typeface="MS Gothic" charset="-128"/>
                          <a:cs typeface="MS Gothic" charset="-128"/>
                        </a:rPr>
                        <a:t>, Skin disorders, Skin sensitization, Central nervous system disorders(tremors, gait disturbance, etc.), Restlessness, Memory loss, Insomnia and other psychiatric disorders, Oral mucosal disorders, Peripheral neuropathy, Liver disorders, Kidney disorders, Blood disorders, Cardiovascular disorders, Suspected reproductive toxicity</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Eye pain, Tearing, Conjunctival redness, Dermatitis, Itching, Skin redness, Eczema, Urticaria, Hand tremors, Headache, Head heaviness, Dizziness, Nausea, Vomiting, General fatigue, Easy fatigability, Insomnia, Jaundice, Paresthesia and motor disturbances of the limbs, Hematuria, Polyuria, Oliguria, Edema, Facial pallor, Palpitations, Unsteadiness, Pain of the oral mucosa, Toothache</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257016">
                <a:tc>
                  <a:txBody>
                    <a:bodyPr/>
                    <a:lstStyle/>
                    <a:p>
                      <a:pPr algn="ctr"/>
                      <a:r>
                        <a:rPr kumimoji="1" lang="en-US" altLang="ja-JP" sz="750" dirty="0">
                          <a:latin typeface="MS Gothic" charset="-128"/>
                          <a:ea typeface="MS Gothic" charset="-128"/>
                          <a:cs typeface="MS Gothic" charset="-128"/>
                        </a:rPr>
                        <a:t>Handling Precautions</a:t>
                      </a:r>
                    </a:p>
                    <a:p>
                      <a:pPr algn="ctr"/>
                      <a:r>
                        <a:rPr kumimoji="1" lang="en-US" altLang="ja-JP" sz="700" dirty="0">
                          <a:latin typeface="ＭＳ ゴシック" panose="020B0609070205080204" pitchFamily="49" charset="-128"/>
                          <a:ea typeface="ＭＳ ゴシック" panose="020B0609070205080204" pitchFamily="49" charset="-128"/>
                          <a:cs typeface="MS Gothic" charset="-128"/>
                        </a:rPr>
                        <a:t>(</a:t>
                      </a:r>
                      <a:r>
                        <a:rPr kumimoji="1" lang="en-US" altLang="ja-JP" sz="600" dirty="0">
                          <a:latin typeface="ＭＳ ゴシック" panose="020B0609070205080204" pitchFamily="49" charset="-128"/>
                          <a:ea typeface="ＭＳ ゴシック" panose="020B0609070205080204" pitchFamily="49" charset="-128"/>
                          <a:cs typeface="MS Gothic" charset="-128"/>
                        </a:rPr>
                        <a:t>Mercury</a:t>
                      </a:r>
                      <a:r>
                        <a:rPr kumimoji="1" lang="en-US" altLang="ja-JP" sz="700" dirty="0">
                          <a:latin typeface="ＭＳ ゴシック" panose="020B0609070205080204" pitchFamily="49" charset="-128"/>
                          <a:ea typeface="ＭＳ ゴシック" panose="020B0609070205080204" pitchFamily="49" charset="-128"/>
                          <a:cs typeface="MS Gothic" charset="-128"/>
                        </a:rPr>
                        <a:t>)</a:t>
                      </a:r>
                      <a:endParaRPr kumimoji="1" lang="ja-JP" altLang="en-US" sz="700" dirty="0">
                        <a:latin typeface="ＭＳ ゴシック" panose="020B0609070205080204" pitchFamily="49" charset="-128"/>
                        <a:ea typeface="ＭＳ ゴシック" panose="020B0609070205080204" pitchFamily="49"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inhaling dust, fumes, gases, mists or vapors.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and exposed skin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the work area.</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only outdoors or in a well-ventilated area.</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remove contaminated work clothing from the workplace.</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release to the environment.</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Wear appropriate respiratory protection.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360156">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 </a:t>
                      </a:r>
                    </a:p>
                    <a:p>
                      <a:r>
                        <a:rPr kumimoji="1" lang="en-US" altLang="ja-JP" sz="800" dirty="0">
                          <a:latin typeface="MS Gothic" charset="-128"/>
                          <a:ea typeface="MS Gothic" charset="-128"/>
                          <a:cs typeface="MS Gothic" charset="-128"/>
                        </a:rPr>
                        <a:t>   Nitrile </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 Latex </a:t>
                      </a:r>
                      <a:r>
                        <a:rPr kumimoji="1" lang="ja-JP" altLang="en-US" sz="800" dirty="0">
                          <a:latin typeface="MS Gothic" charset="-128"/>
                          <a:ea typeface="MS Gothic" charset="-128"/>
                          <a:cs typeface="MS Gothic" charset="-128"/>
                        </a:rPr>
                        <a:t>〇</a:t>
                      </a:r>
                      <a:r>
                        <a:rPr kumimoji="1" lang="en-US" altLang="ja-JP" sz="800" dirty="0">
                          <a:latin typeface="MS Gothic" charset="-128"/>
                          <a:ea typeface="MS Gothic" charset="-128"/>
                          <a:cs typeface="MS Gothic" charset="-128"/>
                        </a:rPr>
                        <a:t>, Chloroprene </a:t>
                      </a:r>
                      <a:r>
                        <a:rPr kumimoji="1" lang="ja-JP" altLang="en-US" sz="800" dirty="0">
                          <a:latin typeface="MS Gothic" charset="-128"/>
                          <a:ea typeface="MS Gothic" charset="-128"/>
                          <a:cs typeface="MS Gothic" charset="-128"/>
                        </a:rPr>
                        <a:t>〇</a:t>
                      </a:r>
                      <a:r>
                        <a:rPr kumimoji="1" lang="en-US" altLang="ja-JP" sz="800" dirty="0">
                          <a:latin typeface="MS Gothic" charset="-128"/>
                          <a:ea typeface="MS Gothic" charset="-128"/>
                          <a:cs typeface="MS Gothic" charset="-128"/>
                        </a:rPr>
                        <a:t>, Neoprene </a:t>
                      </a:r>
                      <a:r>
                        <a:rPr kumimoji="1" lang="ja-JP" altLang="en-US" sz="800" dirty="0">
                          <a:latin typeface="MS Gothic" charset="-128"/>
                          <a:ea typeface="MS Gothic" charset="-128"/>
                          <a:cs typeface="MS Gothic" charset="-128"/>
                        </a:rPr>
                        <a:t>◎</a:t>
                      </a:r>
                      <a:endParaRPr kumimoji="1" lang="en-US" altLang="ja-JP" sz="800" dirty="0">
                        <a:latin typeface="MS Gothic" charset="-128"/>
                        <a:ea typeface="MS Gothic" charset="-128"/>
                        <a:cs typeface="MS Gothic" charset="-128"/>
                      </a:endParaRPr>
                    </a:p>
                    <a:p>
                      <a:r>
                        <a:rPr kumimoji="1" lang="en-US" altLang="ja-JP" sz="800" dirty="0">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with high vapor or dust concentrations, such as ‘third control zones,’ or locations where vapors or dust are released due to leakage.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Mercury-rated gas mask</a:t>
                      </a:r>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46792">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a:t>
                      </a:r>
                    </a:p>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S Gothic" charset="-128"/>
                        </a:rPr>
                        <a:t>(</a:t>
                      </a:r>
                      <a:r>
                        <a:rPr kumimoji="1" lang="en-US" altLang="ja-JP" sz="600" dirty="0">
                          <a:latin typeface="ＭＳ ゴシック" panose="020B0609070205080204" pitchFamily="49" charset="-128"/>
                          <a:ea typeface="ＭＳ ゴシック" panose="020B0609070205080204" pitchFamily="49" charset="-128"/>
                          <a:cs typeface="MS Gothic" charset="-128"/>
                        </a:rPr>
                        <a:t>Mercury</a:t>
                      </a:r>
                      <a:r>
                        <a:rPr kumimoji="1" lang="en-US" altLang="ja-JP" sz="7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S Gothic" charset="-128"/>
                        </a:rPr>
                        <a:t>)</a:t>
                      </a:r>
                      <a:endParaRPr kumimoji="1" lang="ja-JP" altLang="en-US" sz="7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the victim to fresh air and allow them to rest in a comfortable breathing position.</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Provide artificial respiration if breathing has stopped.</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Call a physician immediately.</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Special emergency measures may be required.</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312372">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Immediately remove all contaminated clothing.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the affected skin area with plenty of water, then wash thoroughly with soap.</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Launder contaminated clothing before reuse.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253882">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cautiously with water for several minutes. Remove contact lenses if easily done, then continue rinsing.</a:t>
                      </a:r>
                      <a:r>
                        <a:rPr kumimoji="1" lang="ja-JP" altLang="en-US" sz="800" dirty="0">
                          <a:latin typeface="MS Gothic" charset="-128"/>
                          <a:ea typeface="MS Gothic" charset="-128"/>
                          <a:cs typeface="MS Gothic" charset="-128"/>
                        </a:rPr>
                        <a:t> </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Call a physician immediately for examination and treatment.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mouth.</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3687" y="965531"/>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400" b="1" dirty="0">
                <a:latin typeface="BIZ UDPゴシック" panose="020B0400000000000000" pitchFamily="50" charset="-128"/>
                <a:ea typeface="BIZ UDPゴシック" panose="020B0400000000000000" pitchFamily="50" charset="-128"/>
              </a:rPr>
              <a:t>Class II </a:t>
            </a:r>
            <a:r>
              <a:rPr kumimoji="1" lang="en-US" altLang="ja-JP" sz="1400" b="1" dirty="0">
                <a:solidFill>
                  <a:schemeClr val="bg1"/>
                </a:solidFill>
                <a:latin typeface="BIZ UDPゴシック" panose="020B0400000000000000" pitchFamily="50" charset="-128"/>
                <a:ea typeface="BIZ UDPゴシック" panose="020B0400000000000000" pitchFamily="50" charset="-128"/>
              </a:rPr>
              <a:t>Specified Chemical Substances</a:t>
            </a:r>
            <a:endParaRPr lang="en-US" sz="1400" dirty="0"/>
          </a:p>
        </p:txBody>
      </p:sp>
      <p:pic>
        <p:nvPicPr>
          <p:cNvPr id="2" name="Picture 2" descr="skull">
            <a:extLst>
              <a:ext uri="{FF2B5EF4-FFF2-40B4-BE49-F238E27FC236}">
                <a16:creationId xmlns:a16="http://schemas.microsoft.com/office/drawing/2014/main" id="{C87D6370-78FD-28D2-B347-19B8FA4F97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6808" y="966429"/>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8">
            <a:extLst>
              <a:ext uri="{FF2B5EF4-FFF2-40B4-BE49-F238E27FC236}">
                <a16:creationId xmlns:a16="http://schemas.microsoft.com/office/drawing/2014/main" id="{06AE9413-6ADF-E149-FA77-5CF4A901D4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7601" y="966322"/>
            <a:ext cx="436019" cy="434437"/>
          </a:xfrm>
          <a:prstGeom prst="rect">
            <a:avLst/>
          </a:prstGeom>
        </p:spPr>
      </p:pic>
    </p:spTree>
    <p:extLst>
      <p:ext uri="{BB962C8B-B14F-4D97-AF65-F5344CB8AC3E}">
        <p14:creationId xmlns:p14="http://schemas.microsoft.com/office/powerpoint/2010/main" val="38913433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92</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789735995"/>
              </p:ext>
            </p:extLst>
          </p:nvPr>
        </p:nvGraphicFramePr>
        <p:xfrm>
          <a:off x="366276" y="734647"/>
          <a:ext cx="4595097" cy="6361917"/>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463217">
                <a:tc gridSpan="4">
                  <a:txBody>
                    <a:bodyPr/>
                    <a:lstStyle/>
                    <a:p>
                      <a:pPr algn="l" fontAlgn="b">
                        <a:lnSpc>
                          <a:spcPct val="150000"/>
                        </a:lnSpc>
                      </a:pPr>
                      <a:r>
                        <a:rPr lang="en-US" altLang="ja-JP" sz="1400" u="none" strike="noStrike" dirty="0" err="1">
                          <a:solidFill>
                            <a:schemeClr val="tx1">
                              <a:lumMod val="95000"/>
                              <a:lumOff val="5000"/>
                            </a:schemeClr>
                          </a:solidFill>
                          <a:effectLst/>
                          <a:latin typeface="MS Gothic" charset="-128"/>
                          <a:ea typeface="MS Gothic" charset="-128"/>
                          <a:cs typeface="MS Gothic" charset="-128"/>
                        </a:rPr>
                        <a:t>Tolylene</a:t>
                      </a:r>
                      <a:r>
                        <a:rPr lang="en-US" altLang="ja-JP" sz="1400" u="none" strike="noStrike" dirty="0">
                          <a:solidFill>
                            <a:schemeClr val="tx1">
                              <a:lumMod val="95000"/>
                              <a:lumOff val="5000"/>
                            </a:schemeClr>
                          </a:solidFill>
                          <a:effectLst/>
                          <a:latin typeface="MS Gothic" charset="-128"/>
                          <a:ea typeface="MS Gothic" charset="-128"/>
                          <a:cs typeface="MS Gothic" charset="-128"/>
                        </a:rPr>
                        <a:t> diisocyanate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pt-BR" altLang="ja-JP" sz="900" u="none" strike="noStrike" dirty="0">
                          <a:solidFill>
                            <a:schemeClr val="tx1">
                              <a:lumMod val="95000"/>
                              <a:lumOff val="5000"/>
                            </a:schemeClr>
                          </a:solidFill>
                          <a:effectLst/>
                          <a:latin typeface="MS Gothic" charset="-128"/>
                          <a:ea typeface="MS Gothic" charset="-128"/>
                          <a:cs typeface="MS Gothic" charset="-128"/>
                        </a:rPr>
                        <a:t>O=C=N–C₆H₃–CH₃–N=C=O</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RN:26471-62-5,584-84-9,91-08-7,etc</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zh-TW" sz="800" dirty="0">
                          <a:latin typeface="MS Gothic" charset="-128"/>
                          <a:ea typeface="MS Gothic" charset="-128"/>
                          <a:cs typeface="MS Gothic" charset="-128"/>
                        </a:rPr>
                        <a:t>Anterior eye disorders</a:t>
                      </a:r>
                      <a:r>
                        <a:rPr kumimoji="1" lang="en-US" altLang="ja-JP" sz="800" dirty="0">
                          <a:latin typeface="MS Gothic" charset="-128"/>
                          <a:ea typeface="MS Gothic" charset="-128"/>
                          <a:cs typeface="MS Gothic" charset="-128"/>
                        </a:rPr>
                        <a:t>, Skin disorders, Skin sensitization, Airway disorders, Pulmonary disorders, Respiratory sensitization, Visual disorders, Suspected carcinogenicity</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Eye pain, Tearing, Conjunctival redness, Dermatitis, Itching, Skin redness, Eczema, Urticaria, Throat irritation, Visual disturbances, Cough, Sputum, Chest tightness, Shortness of breath, Runny nose, Nasal congestion, Nasal/throat pain, Chest pain, Dyspnea, Asthma-like attacks, General fatigue, Weight loss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707628">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the work area.</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personal protective equipment and ventilation to avoid exposure.</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only outdoors or in a well-ventilated area.</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inhalation of dust.</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remove contaminated work clothing from the workplace.</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Prevent release to the environment.</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 </a:t>
                      </a:r>
                    </a:p>
                    <a:p>
                      <a:r>
                        <a:rPr kumimoji="1" lang="en-US" altLang="ja-JP" sz="800" dirty="0">
                          <a:latin typeface="MS Gothic" charset="-128"/>
                          <a:ea typeface="MS Gothic" charset="-128"/>
                          <a:cs typeface="MS Gothic" charset="-128"/>
                        </a:rPr>
                        <a:t>   Nitrile </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 Latex ×, Chloroprene </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 Neoprene ×</a:t>
                      </a:r>
                    </a:p>
                    <a:p>
                      <a:r>
                        <a:rPr kumimoji="1" lang="en-US" altLang="ja-JP" sz="800" dirty="0">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with high vapor or dust concentrations, such as ‘third control zones,’ or locations where vapors or dust are released due to leakage.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Organic-gas respirator equipped with particulate-filter function(Select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35093">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the victim to fresh air and allow them to rest in a comfortable breathing position.</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Call a physician immediately.</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Remove all contaminated clothing at once.</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Call a physician immediately.</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affected skin with plenty of water or shower.</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Launder contaminated clothing before reuse.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48798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Call a physician immediately.</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eyes cautiously with water for several minutes, removing contact lenses if easily done, then continue rinsing.</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irritation persists, 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45802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Call a physician immediately.</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mouth; do not induce vomiting.</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9089" y="971457"/>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400" b="1" dirty="0">
                <a:latin typeface="BIZ UDPゴシック" panose="020B0400000000000000" pitchFamily="50" charset="-128"/>
                <a:ea typeface="BIZ UDPゴシック" panose="020B0400000000000000" pitchFamily="50" charset="-128"/>
              </a:rPr>
              <a:t>Class II </a:t>
            </a:r>
            <a:r>
              <a:rPr kumimoji="1" lang="en-US" altLang="ja-JP" sz="1400" b="1" dirty="0">
                <a:solidFill>
                  <a:schemeClr val="bg1"/>
                </a:solidFill>
                <a:latin typeface="BIZ UDPゴシック" panose="020B0400000000000000" pitchFamily="50" charset="-128"/>
                <a:ea typeface="BIZ UDPゴシック" panose="020B0400000000000000" pitchFamily="50" charset="-128"/>
              </a:rPr>
              <a:t>Specified Chemical Substances</a:t>
            </a:r>
            <a:endParaRPr lang="en-US" sz="1400" dirty="0"/>
          </a:p>
        </p:txBody>
      </p:sp>
      <p:pic>
        <p:nvPicPr>
          <p:cNvPr id="2" name="Picture 2" descr="skull">
            <a:extLst>
              <a:ext uri="{FF2B5EF4-FFF2-40B4-BE49-F238E27FC236}">
                <a16:creationId xmlns:a16="http://schemas.microsoft.com/office/drawing/2014/main" id="{C87D6370-78FD-28D2-B347-19B8FA4F97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3590" y="971085"/>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6" descr="腐食性">
            <a:extLst>
              <a:ext uri="{FF2B5EF4-FFF2-40B4-BE49-F238E27FC236}">
                <a16:creationId xmlns:a16="http://schemas.microsoft.com/office/drawing/2014/main" id="{CDDABFEE-E024-95A3-EC91-DC5F2064FE3C}"/>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1788" y="977383"/>
            <a:ext cx="435600" cy="435600"/>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a:extLst>
              <a:ext uri="{FF2B5EF4-FFF2-40B4-BE49-F238E27FC236}">
                <a16:creationId xmlns:a16="http://schemas.microsoft.com/office/drawing/2014/main" id="{91F3B19F-BAE7-84CF-C4BD-45B6C9EFB9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57927" y="972244"/>
            <a:ext cx="436019" cy="434437"/>
          </a:xfrm>
          <a:prstGeom prst="rect">
            <a:avLst/>
          </a:prstGeom>
        </p:spPr>
      </p:pic>
    </p:spTree>
    <p:extLst>
      <p:ext uri="{BB962C8B-B14F-4D97-AF65-F5344CB8AC3E}">
        <p14:creationId xmlns:p14="http://schemas.microsoft.com/office/powerpoint/2010/main" val="43150038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93</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353400673"/>
              </p:ext>
            </p:extLst>
          </p:nvPr>
        </p:nvGraphicFramePr>
        <p:xfrm>
          <a:off x="366276" y="734647"/>
          <a:ext cx="4595097" cy="6411810"/>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178213">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Naphthalene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10</a:t>
                      </a:r>
                      <a:r>
                        <a:rPr lang="en-US" altLang="ja-JP" sz="900" u="none" strike="noStrike" dirty="0">
                          <a:solidFill>
                            <a:schemeClr val="tx1">
                              <a:lumMod val="95000"/>
                              <a:lumOff val="5000"/>
                            </a:schemeClr>
                          </a:solidFill>
                          <a:effectLst/>
                          <a:latin typeface="MS Gothic" charset="-128"/>
                          <a:ea typeface="MS Gothic" charset="-128"/>
                          <a:cs typeface="MS Gothic" charset="-128"/>
                        </a:rPr>
                        <a:t>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8</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RN:91-20-3</a:t>
                      </a:r>
                      <a:endParaRPr lang="en-US" altLang="ja-JP" sz="700" b="0" i="0" u="none" strike="noStrike" baseline="0" dirty="0">
                        <a:solidFill>
                          <a:schemeClr val="tx1"/>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585708">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700" dirty="0">
                          <a:latin typeface="MS Gothic" charset="-128"/>
                          <a:ea typeface="MS Gothic" charset="-128"/>
                          <a:cs typeface="MS Gothic" charset="-128"/>
                        </a:rPr>
                        <a:t>Anterior eye disorders, Skin disorders, Skin sensitization, Central nervous system disorders, Ocular toxicity(cataracts, retinal abnormalities), Airway disorders, Digestive system disorders, Blood disorders(hemolytic anemia), Suspected carcinogenicity</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6966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700" dirty="0">
                          <a:latin typeface="MS Gothic" charset="-128"/>
                          <a:ea typeface="MS Gothic" charset="-128"/>
                          <a:cs typeface="MS Gothic" charset="-128"/>
                        </a:rPr>
                        <a:t>Eye pain, Tearing, Conjunctival redness, Dermatitis, Itching, Skin redness, Eczema, Urticaria, Headache, Head heaviness, Dizziness, Drowsiness, Vomiting, General fatigue, Blurred vision, Photophobia, Decreased visual acuity, Cough, Shortness of breath, Runny nose, Nasal congestion, Nasal/throat pain, Cyanosis, Abdominal pain, Diarrhea, Loss of appetite, Weight loss, Facial pallor, Rapid heartbeat, Unsteadiness</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94456">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Keep away from heat, high temperatures, sparks, open flames and other ignition sources.</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Ground and bond containers during transfer.</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Wash hands thoroughly after handling.</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Do not eat, drink or smoke in work areas.</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Do not remove contaminated work clothes from the workplace.</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Avoid inhaling dusts or vapors.</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Prevent release to the environment.</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689571">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en-US" altLang="ja-JP" sz="700" dirty="0">
                          <a:latin typeface="MS Gothic" charset="-128"/>
                          <a:ea typeface="MS Gothic" charset="-128"/>
                          <a:cs typeface="MS Gothic" charset="-128"/>
                        </a:rPr>
                        <a:t>Laboratory coat or work clothing, protective goggles, protective gloves.</a:t>
                      </a:r>
                    </a:p>
                    <a:p>
                      <a:r>
                        <a:rPr kumimoji="1" lang="ja-JP" altLang="en-US" sz="700" dirty="0">
                          <a:latin typeface="MS Gothic" charset="-128"/>
                          <a:ea typeface="MS Gothic" charset="-128"/>
                          <a:cs typeface="MS Gothic" charset="-128"/>
                        </a:rPr>
                        <a:t>　</a:t>
                      </a:r>
                      <a:r>
                        <a:rPr kumimoji="1" lang="en-US" altLang="ja-JP" sz="7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700" dirty="0">
                          <a:latin typeface="MS Gothic" charset="-128"/>
                          <a:ea typeface="MS Gothic" charset="-128"/>
                          <a:cs typeface="MS Gothic" charset="-128"/>
                        </a:rPr>
                        <a:t>【Glove permeation data (Ministry of Health, </a:t>
                      </a:r>
                      <a:r>
                        <a:rPr kumimoji="1" lang="en-US" altLang="ja-JP" sz="700" dirty="0" err="1">
                          <a:latin typeface="MS Gothic" charset="-128"/>
                          <a:ea typeface="MS Gothic" charset="-128"/>
                          <a:cs typeface="MS Gothic" charset="-128"/>
                        </a:rPr>
                        <a:t>Labour</a:t>
                      </a:r>
                      <a:r>
                        <a:rPr kumimoji="1" lang="en-US" altLang="ja-JP" sz="700" dirty="0">
                          <a:latin typeface="MS Gothic" charset="-128"/>
                          <a:ea typeface="MS Gothic" charset="-128"/>
                          <a:cs typeface="MS Gothic" charset="-128"/>
                        </a:rPr>
                        <a:t> and Welfare)】 </a:t>
                      </a:r>
                    </a:p>
                    <a:p>
                      <a:r>
                        <a:rPr kumimoji="1" lang="en-US" altLang="ja-JP" sz="700" dirty="0">
                          <a:latin typeface="MS Gothic" charset="-128"/>
                          <a:ea typeface="MS Gothic" charset="-128"/>
                          <a:cs typeface="MS Gothic" charset="-128"/>
                        </a:rPr>
                        <a:t>   Nitrile </a:t>
                      </a:r>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 Latex </a:t>
                      </a:r>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 Chloroprene </a:t>
                      </a:r>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 Neoprene </a:t>
                      </a:r>
                      <a:r>
                        <a:rPr kumimoji="1" lang="ja-JP" altLang="en-US" sz="700" dirty="0">
                          <a:latin typeface="MS Gothic" charset="-128"/>
                          <a:ea typeface="MS Gothic" charset="-128"/>
                          <a:cs typeface="MS Gothic" charset="-128"/>
                        </a:rPr>
                        <a:t>◎</a:t>
                      </a:r>
                      <a:endParaRPr kumimoji="1" lang="en-US" altLang="ja-JP" sz="700" dirty="0">
                        <a:latin typeface="MS Gothic" charset="-128"/>
                        <a:ea typeface="MS Gothic" charset="-128"/>
                        <a:cs typeface="MS Gothic" charset="-128"/>
                      </a:endParaRPr>
                    </a:p>
                    <a:p>
                      <a:r>
                        <a:rPr kumimoji="1" lang="en-US" altLang="ja-JP" sz="700" dirty="0">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700" dirty="0">
                          <a:latin typeface="MS Gothic" charset="-128"/>
                          <a:ea typeface="MS Gothic" charset="-128"/>
                          <a:cs typeface="MS Gothic" charset="-128"/>
                        </a:rPr>
                        <a:t>Areas with high vapor concentration such as “third control zones” or locations where vapors are released due to leakage</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926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700" dirty="0">
                          <a:latin typeface="MS Gothic" charset="-128"/>
                          <a:ea typeface="MS Gothic" charset="-128"/>
                          <a:cs typeface="MS Gothic" charset="-128"/>
                        </a:rPr>
                        <a:t>Organic-gas respirator(Select suitable type based on work conditions or consult the manufacturer.)</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80926">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Move the victim to fresh air.</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If breathing is difficult, administer oxygen.</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If breathing stops, perform mouth-to-nose, or if not possible, mouth-to-mouth resuscitation.</a:t>
                      </a:r>
                      <a:r>
                        <a:rPr kumimoji="1" lang="ja-JP" altLang="en-US" sz="700" dirty="0">
                          <a:latin typeface="MS Gothic" charset="-128"/>
                          <a:ea typeface="MS Gothic" charset="-128"/>
                          <a:cs typeface="MS Gothic" charset="-128"/>
                        </a:rPr>
                        <a:t> </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Seek medical attention immediately.</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30936">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Remove contaminated clothing at once.</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Rinse the affected skin thoroughly with water and soap. Then rinse alternately with polyethylene glycol 400 and water for several minutes, finally wash again with soap and water. </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Seek medical attention.</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356996">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Rinse eyes under running water for at least 10 minutes. Remove contact lenses if easy to do, then continue rinsing.</a:t>
                      </a:r>
                      <a:r>
                        <a:rPr kumimoji="1" lang="ja-JP" altLang="en-US" sz="700" dirty="0">
                          <a:latin typeface="MS Gothic" charset="-128"/>
                          <a:ea typeface="MS Gothic" charset="-128"/>
                          <a:cs typeface="MS Gothic" charset="-128"/>
                        </a:rPr>
                        <a:t> </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Seek medical attention.</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4111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Rinse mouth. Do not induce vomiting.</a:t>
                      </a:r>
                      <a:r>
                        <a:rPr kumimoji="1" lang="ja-JP" altLang="en-US" sz="700" dirty="0">
                          <a:latin typeface="MS Gothic" charset="-128"/>
                          <a:ea typeface="MS Gothic" charset="-128"/>
                          <a:cs typeface="MS Gothic" charset="-128"/>
                        </a:rPr>
                        <a:t> </a:t>
                      </a:r>
                      <a:r>
                        <a:rPr kumimoji="1" lang="en-US" altLang="ja-JP" sz="700" dirty="0">
                          <a:latin typeface="MS Gothic" charset="-128"/>
                          <a:ea typeface="MS Gothic" charset="-128"/>
                          <a:cs typeface="MS Gothic" charset="-128"/>
                        </a:rPr>
                        <a:t>Do not administer edible oils, castor oil, milk or alcohol.</a:t>
                      </a:r>
                      <a:r>
                        <a:rPr kumimoji="1" lang="ja-JP" altLang="en-US" sz="700" dirty="0">
                          <a:latin typeface="MS Gothic" charset="-128"/>
                          <a:ea typeface="MS Gothic" charset="-128"/>
                          <a:cs typeface="MS Gothic" charset="-128"/>
                        </a:rPr>
                        <a:t> </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Seek medical attention immediately.</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4683" y="958956"/>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400" b="1" dirty="0">
                <a:latin typeface="BIZ UDPゴシック" panose="020B0400000000000000" pitchFamily="50" charset="-128"/>
                <a:ea typeface="BIZ UDPゴシック" panose="020B0400000000000000" pitchFamily="50" charset="-128"/>
              </a:rPr>
              <a:t>Class II </a:t>
            </a:r>
            <a:r>
              <a:rPr kumimoji="1" lang="en-US" altLang="ja-JP" sz="1400" b="1" dirty="0">
                <a:solidFill>
                  <a:schemeClr val="bg1"/>
                </a:solidFill>
                <a:latin typeface="BIZ UDPゴシック" panose="020B0400000000000000" pitchFamily="50" charset="-128"/>
                <a:ea typeface="BIZ UDPゴシック" panose="020B0400000000000000" pitchFamily="50" charset="-128"/>
              </a:rPr>
              <a:t>Specified Chemical Substances</a:t>
            </a:r>
            <a:endParaRPr lang="en-US" sz="1400" dirty="0"/>
          </a:p>
        </p:txBody>
      </p:sp>
      <p:pic>
        <p:nvPicPr>
          <p:cNvPr id="6" name="図 5" descr="炎">
            <a:extLst>
              <a:ext uri="{FF2B5EF4-FFF2-40B4-BE49-F238E27FC236}">
                <a16:creationId xmlns:a16="http://schemas.microsoft.com/office/drawing/2014/main" id="{EDB8D53B-6DB9-1579-DD3B-DB6529ADEE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5849" y="952381"/>
            <a:ext cx="428625" cy="428625"/>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a:extLst>
              <a:ext uri="{FF2B5EF4-FFF2-40B4-BE49-F238E27FC236}">
                <a16:creationId xmlns:a16="http://schemas.microsoft.com/office/drawing/2014/main" id="{6CA8E9E9-3EEE-15FC-1131-05ED8CE0C7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5109" y="959743"/>
            <a:ext cx="436019" cy="434437"/>
          </a:xfrm>
          <a:prstGeom prst="rect">
            <a:avLst/>
          </a:prstGeom>
        </p:spPr>
      </p:pic>
      <p:pic>
        <p:nvPicPr>
          <p:cNvPr id="10" name="図 9">
            <a:extLst>
              <a:ext uri="{FF2B5EF4-FFF2-40B4-BE49-F238E27FC236}">
                <a16:creationId xmlns:a16="http://schemas.microsoft.com/office/drawing/2014/main" id="{BC68E566-0AC9-BA2E-4BBB-FAB01C2D23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10082" y="953401"/>
            <a:ext cx="436020" cy="434437"/>
          </a:xfrm>
          <a:prstGeom prst="rect">
            <a:avLst/>
          </a:prstGeom>
        </p:spPr>
      </p:pic>
    </p:spTree>
    <p:extLst>
      <p:ext uri="{BB962C8B-B14F-4D97-AF65-F5344CB8AC3E}">
        <p14:creationId xmlns:p14="http://schemas.microsoft.com/office/powerpoint/2010/main" val="31247359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94</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507925385"/>
              </p:ext>
            </p:extLst>
          </p:nvPr>
        </p:nvGraphicFramePr>
        <p:xfrm>
          <a:off x="366276" y="734647"/>
          <a:ext cx="4595097" cy="6190605"/>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408353">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Nickel compounds</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Ni</a:t>
                      </a:r>
                      <a:endParaRPr lang="en-US" altLang="ja-JP" sz="900" u="none" strike="noStrike" baseline="-25000"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RN:10101-97-0,13478-00-7,7718-54-9,7791-20-0,1313-99-1,etc.</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Skin disorders, Skin sensitization, Airway disorders, Respiratory sensitization, Kidney disorders, Respiratory system tumors(lung cancer or upper respiratory tract cancer), Nasal abnormalities (rhinitis, sinusitis, nasal septum perforation, etc.)</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Dermatitis, Itching, Skin redness, Eczema, Urticaria, Rhinitis, Pain around the cheeks, nose and forehead, Facial or eyelid swelling, Fever, Head heaviness, Loss of smell, Nasal septum perforation, Cough, Shortness of breath, Runny nose, Nasal congestion, Nasal/throat pain, General fatigue, Hematuria, Polyuria, Oliguria, Edema, Asthma-like attacks, Weight loss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701532">
                <a:tc>
                  <a:txBody>
                    <a:bodyPr/>
                    <a:lstStyle/>
                    <a:p>
                      <a:pPr algn="ctr"/>
                      <a:r>
                        <a:rPr kumimoji="1" lang="en-US" altLang="ja-JP" sz="750" dirty="0">
                          <a:latin typeface="MS Gothic" charset="-128"/>
                          <a:ea typeface="MS Gothic" charset="-128"/>
                          <a:cs typeface="MS Gothic" charset="-128"/>
                        </a:rPr>
                        <a:t>Handling Precautions</a:t>
                      </a:r>
                    </a:p>
                    <a:p>
                      <a:pPr algn="ctr"/>
                      <a:r>
                        <a:rPr kumimoji="1" lang="en-US" altLang="ja-JP" sz="600" dirty="0">
                          <a:latin typeface="MS Gothic" charset="-128"/>
                          <a:ea typeface="MS Gothic" charset="-128"/>
                          <a:cs typeface="MS Gothic" charset="-128"/>
                        </a:rPr>
                        <a:t>(Nickel(II) Sulfate Hexahydrate)</a:t>
                      </a:r>
                      <a:endParaRPr kumimoji="1" lang="ja-JP" altLang="en-US" sz="6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inhaling dust or vapor.</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work areas.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remove contaminated work clothing from the workplace.</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ventilation is inadequate, wear respiratory protection.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pPr marL="0" marR="0" lvl="0" indent="0" algn="l"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a:t>
                      </a:r>
                      <a:r>
                        <a:rPr kumimoji="1" lang="en-US" altLang="ja-JP" sz="700" dirty="0">
                          <a:latin typeface="MS Gothic" charset="-128"/>
                          <a:ea typeface="MS Gothic" charset="-128"/>
                          <a:cs typeface="MS Gothic" charset="-128"/>
                        </a:rPr>
                        <a:t>(Nickel(II) Sulfate Hexahydrate)</a:t>
                      </a:r>
                      <a:endParaRPr kumimoji="1" lang="en-US" altLang="ja-JP" sz="800" dirty="0">
                        <a:latin typeface="MS Gothic" charset="-128"/>
                        <a:ea typeface="MS Gothic" charset="-128"/>
                        <a:cs typeface="MS Gothic" charset="-128"/>
                      </a:endParaRPr>
                    </a:p>
                    <a:p>
                      <a:r>
                        <a:rPr kumimoji="1" lang="en-US" altLang="ja-JP" sz="800" dirty="0">
                          <a:latin typeface="MS Gothic" charset="-128"/>
                          <a:ea typeface="MS Gothic" charset="-128"/>
                          <a:cs typeface="MS Gothic" charset="-128"/>
                        </a:rPr>
                        <a:t>   Nitrile ◎, Latex ◎, Chloroprene ◎, Neoprene ◎</a:t>
                      </a:r>
                    </a:p>
                    <a:p>
                      <a:r>
                        <a:rPr kumimoji="1" lang="en-US" altLang="ja-JP" sz="800" dirty="0">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with high vapor or dust concentrations, such as ‘third control zones,’ or locations where vapors or dust are released due to leakage.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Particulate-filtering(dust) mask(Select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a:t>
                      </a:r>
                    </a:p>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a:t>
                      </a:r>
                      <a:r>
                        <a:rPr kumimoji="1" lang="en-US" altLang="ja-JP" sz="600" dirty="0">
                          <a:latin typeface="MS Gothic" charset="-128"/>
                          <a:ea typeface="MS Gothic" charset="-128"/>
                          <a:cs typeface="MS Gothic" charset="-128"/>
                        </a:rPr>
                        <a:t>Nickel(II) Sulfate Hexahydrate</a:t>
                      </a:r>
                      <a:r>
                        <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breathing is difficult, move to fresh air and rest in a comfortable position.</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respiratory symptoms occur, seek medical attention.</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 If feeling unwell, have the victim examined and treated by a physician.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426528">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affected area thoroughly with plenty of water and soap.</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Launder contaminated clothing before reuse.</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irritation or rash develops, 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497668">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eyes with water for several minutes, holding eyelids open.</a:t>
                      </a:r>
                      <a:r>
                        <a:rPr kumimoji="1" lang="ja-JP" altLang="en-US" sz="800" dirty="0">
                          <a:latin typeface="MS Gothic" charset="-128"/>
                          <a:ea typeface="MS Gothic" charset="-128"/>
                          <a:cs typeface="MS Gothic" charset="-128"/>
                        </a:rPr>
                        <a:t> </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irritation persists, 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mouth.</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feeling unwell, seek medical attention.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400" b="1" dirty="0">
                <a:latin typeface="BIZ UDPゴシック" panose="020B0400000000000000" pitchFamily="50" charset="-128"/>
                <a:ea typeface="BIZ UDPゴシック" panose="020B0400000000000000" pitchFamily="50" charset="-128"/>
              </a:rPr>
              <a:t>Class II </a:t>
            </a:r>
            <a:r>
              <a:rPr kumimoji="1" lang="en-US" altLang="ja-JP" sz="1400" b="1" dirty="0">
                <a:solidFill>
                  <a:schemeClr val="bg1"/>
                </a:solidFill>
                <a:latin typeface="BIZ UDPゴシック" panose="020B0400000000000000" pitchFamily="50" charset="-128"/>
                <a:ea typeface="BIZ UDPゴシック" panose="020B0400000000000000" pitchFamily="50" charset="-128"/>
              </a:rPr>
              <a:t>Specified Chemical Substances</a:t>
            </a:r>
            <a:endParaRPr lang="en-US" sz="1400" dirty="0"/>
          </a:p>
        </p:txBody>
      </p:sp>
      <p:pic>
        <p:nvPicPr>
          <p:cNvPr id="12" name="図 11">
            <a:extLst>
              <a:ext uri="{FF2B5EF4-FFF2-40B4-BE49-F238E27FC236}">
                <a16:creationId xmlns:a16="http://schemas.microsoft.com/office/drawing/2014/main" id="{D79C7755-D41D-C120-5B50-D17FBC42F4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9333" y="965741"/>
            <a:ext cx="436020" cy="436020"/>
          </a:xfrm>
          <a:prstGeom prst="rect">
            <a:avLst/>
          </a:prstGeom>
        </p:spPr>
      </p:pic>
      <p:pic>
        <p:nvPicPr>
          <p:cNvPr id="2" name="Picture 2" descr="skull">
            <a:extLst>
              <a:ext uri="{FF2B5EF4-FFF2-40B4-BE49-F238E27FC236}">
                <a16:creationId xmlns:a16="http://schemas.microsoft.com/office/drawing/2014/main" id="{15595D94-CC99-B995-8C38-A4259F0255E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85472" y="965369"/>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230588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95</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359596394"/>
              </p:ext>
            </p:extLst>
          </p:nvPr>
        </p:nvGraphicFramePr>
        <p:xfrm>
          <a:off x="366276" y="734647"/>
          <a:ext cx="4595097" cy="6446777"/>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371777">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Nickel carbonyl</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Ni(CO</a:t>
                      </a:r>
                      <a:r>
                        <a:rPr lang="en-US" altLang="ja-JP" sz="90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4</a:t>
                      </a:r>
                      <a:endParaRPr lang="en-US" altLang="ja-JP" sz="900" u="none" strike="noStrike" baseline="0"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RN:13463-39-3</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Skin disorders, Skin sensitization, Central nervous system disorders, Airway disorders, Pulmonary disorders, Respiratory sensitization, Liver disorders, Kidney disorders, Digestive system disorders, Suspected carcinogenicity, Suspected reproductive toxicity</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Dermatitis, Pruritus, Erythema(redness), Eczema, Urticaria(hives), Headache, Head heaviness, Dizziness, Drowsiness, Vomiting, General fatigue, Hematuria, Polyuria, Oliguria, Edema, Cough, Shortness of breath, Runny nose, Nasal congestion, nasal/throat pain, Chest pain, Asthma-like attacks, Weight loss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966293">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work areas.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away from heat, sparks, open flames and hot surfaces.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Prevent ignition by static discharge or sparks.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appropriate personal protective equipment and ensure adequate ventilation (e.g. local exhaust).</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Use only outdoors or in well-ventilated areas.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inhalation of dusts or vapors.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585063">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with high vapor or dust concentrations, such as ‘third control zones,’ or locations where vapors or dust are released due to leakage.</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Supplied-air respirator</a:t>
                      </a:r>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52733">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Move the victim to fresh air and allow them to rest in a comfortable position for breathing.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Call a physician immediately and obtain medical treatment.</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Remove contaminated clothing at once.</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the affected skin area promptly with water, then wash thoroughly with soap and water.</a:t>
                      </a:r>
                      <a:r>
                        <a:rPr kumimoji="1" lang="ja-JP" altLang="en-US" sz="800" dirty="0">
                          <a:latin typeface="MS Gothic" charset="-128"/>
                          <a:ea typeface="MS Gothic" charset="-128"/>
                          <a:cs typeface="MS Gothic" charset="-128"/>
                        </a:rPr>
                        <a:t> </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irritation develops, seek medical attention.</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Obtain medical treatment.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Launder contaminated clothing before reuse.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Call a physician immediately.</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eyes with water for several minutes, removing contact lenses if easy to do; continue rinsing.</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Obtain medical treatment.</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1224">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mouth.</a:t>
                      </a:r>
                      <a:r>
                        <a:rPr kumimoji="1" lang="ja-JP" altLang="en-US" sz="800" dirty="0">
                          <a:latin typeface="MS Gothic" charset="-128"/>
                          <a:ea typeface="MS Gothic" charset="-128"/>
                          <a:cs typeface="MS Gothic" charset="-128"/>
                        </a:rPr>
                        <a:t> </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Obtain medical treatment.</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400" b="1" dirty="0">
                <a:latin typeface="BIZ UDPゴシック" panose="020B0400000000000000" pitchFamily="50" charset="-128"/>
                <a:ea typeface="BIZ UDPゴシック" panose="020B0400000000000000" pitchFamily="50" charset="-128"/>
              </a:rPr>
              <a:t>Class II </a:t>
            </a:r>
            <a:r>
              <a:rPr kumimoji="1" lang="en-US" altLang="ja-JP" sz="1400" b="1" dirty="0">
                <a:solidFill>
                  <a:schemeClr val="bg1"/>
                </a:solidFill>
                <a:latin typeface="BIZ UDPゴシック" panose="020B0400000000000000" pitchFamily="50" charset="-128"/>
                <a:ea typeface="BIZ UDPゴシック" panose="020B0400000000000000" pitchFamily="50" charset="-128"/>
              </a:rPr>
              <a:t>Specified Chemical Substances</a:t>
            </a:r>
            <a:endParaRPr lang="en-US" sz="1400" dirty="0"/>
          </a:p>
        </p:txBody>
      </p:sp>
      <p:pic>
        <p:nvPicPr>
          <p:cNvPr id="12" name="図 11">
            <a:extLst>
              <a:ext uri="{FF2B5EF4-FFF2-40B4-BE49-F238E27FC236}">
                <a16:creationId xmlns:a16="http://schemas.microsoft.com/office/drawing/2014/main" id="{D79C7755-D41D-C120-5B50-D17FBC42F4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9333" y="965741"/>
            <a:ext cx="436020" cy="436020"/>
          </a:xfrm>
          <a:prstGeom prst="rect">
            <a:avLst/>
          </a:prstGeom>
        </p:spPr>
      </p:pic>
      <p:pic>
        <p:nvPicPr>
          <p:cNvPr id="2" name="Picture 2" descr="skull">
            <a:extLst>
              <a:ext uri="{FF2B5EF4-FFF2-40B4-BE49-F238E27FC236}">
                <a16:creationId xmlns:a16="http://schemas.microsoft.com/office/drawing/2014/main" id="{15595D94-CC99-B995-8C38-A4259F0255E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1772" y="965369"/>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4" descr="炎">
            <a:extLst>
              <a:ext uri="{FF2B5EF4-FFF2-40B4-BE49-F238E27FC236}">
                <a16:creationId xmlns:a16="http://schemas.microsoft.com/office/drawing/2014/main" id="{D149B8CE-6E0F-CD57-E3AA-30D0F513CF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5849" y="959166"/>
            <a:ext cx="428625" cy="428625"/>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descr="腐食性">
            <a:extLst>
              <a:ext uri="{FF2B5EF4-FFF2-40B4-BE49-F238E27FC236}">
                <a16:creationId xmlns:a16="http://schemas.microsoft.com/office/drawing/2014/main" id="{C4858F51-71EB-706C-74CE-930B6BEF6A6B}"/>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7270" y="971667"/>
            <a:ext cx="435600" cy="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77511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96</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315244046"/>
              </p:ext>
            </p:extLst>
          </p:nvPr>
        </p:nvGraphicFramePr>
        <p:xfrm>
          <a:off x="366276" y="734647"/>
          <a:ext cx="4595097" cy="6452537"/>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335201">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Nitroglycol</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O₂NO–CH₂–CH₂–ONO₂</a:t>
                      </a:r>
                      <a:endParaRPr lang="en-US" altLang="ja-JP" sz="900" u="none" strike="noStrike" baseline="-25000"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RN:628-96-6</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490236">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700" dirty="0">
                          <a:latin typeface="MS Gothic" charset="-128"/>
                          <a:ea typeface="MS Gothic" charset="-128"/>
                          <a:cs typeface="MS Gothic" charset="-128"/>
                        </a:rPr>
                        <a:t>Central nervous system disorders, Peripheral neuropathy, Cardiovascular disorders(angina‐like attacks or vasomotor nerve dysfunction), Hematologic disorders, Digestive system disorders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64272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700" dirty="0">
                          <a:latin typeface="MS Gothic" charset="-128"/>
                          <a:ea typeface="MS Gothic" charset="-128"/>
                          <a:cs typeface="MS Gothic" charset="-128"/>
                        </a:rPr>
                        <a:t>Headache, Head heaviness, Dizziness, Drowsiness, Vomiting, General fatigue, Stiff shoulders, Feeling of cold, Neuralgia, Weakness, Abdominal pain, Diarrhea, Nausea, Loss of appetite, Sensory disturbances of the limbs, Motor dysfunction of the limbs, Facial pallor, Palpitations(tachycardia), Unsteadiness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486024">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Do not handle roughly (avoid crushing, impact or friction).</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Wash hands thoroughly after handling.</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Do not eat, drink or smoke in work areas.</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Avoid inhaling dusts or vapors.</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777240">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en-US" altLang="ja-JP" sz="700" dirty="0">
                          <a:latin typeface="MS Gothic" charset="-128"/>
                          <a:ea typeface="MS Gothic" charset="-128"/>
                          <a:cs typeface="MS Gothic" charset="-128"/>
                        </a:rPr>
                        <a:t>Laboratory coat or work clothing, protective goggles, protective gloves.</a:t>
                      </a:r>
                    </a:p>
                    <a:p>
                      <a:r>
                        <a:rPr kumimoji="1" lang="ja-JP" altLang="en-US" sz="700" dirty="0">
                          <a:latin typeface="MS Gothic" charset="-128"/>
                          <a:ea typeface="MS Gothic" charset="-128"/>
                          <a:cs typeface="MS Gothic" charset="-128"/>
                        </a:rPr>
                        <a:t>　</a:t>
                      </a:r>
                      <a:r>
                        <a:rPr kumimoji="1" lang="en-US" altLang="ja-JP" sz="7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700" dirty="0">
                          <a:latin typeface="MS Gothic" charset="-128"/>
                          <a:ea typeface="MS Gothic" charset="-128"/>
                          <a:cs typeface="MS Gothic" charset="-128"/>
                        </a:rPr>
                        <a:t>【Glove permeation data (Ministry of Health, </a:t>
                      </a:r>
                      <a:r>
                        <a:rPr kumimoji="1" lang="en-US" altLang="ja-JP" sz="700" dirty="0" err="1">
                          <a:latin typeface="MS Gothic" charset="-128"/>
                          <a:ea typeface="MS Gothic" charset="-128"/>
                          <a:cs typeface="MS Gothic" charset="-128"/>
                        </a:rPr>
                        <a:t>Labour</a:t>
                      </a:r>
                      <a:r>
                        <a:rPr kumimoji="1" lang="en-US" altLang="ja-JP" sz="700" dirty="0">
                          <a:latin typeface="MS Gothic" charset="-128"/>
                          <a:ea typeface="MS Gothic" charset="-128"/>
                          <a:cs typeface="MS Gothic" charset="-128"/>
                        </a:rPr>
                        <a:t> and Welfare)】 </a:t>
                      </a:r>
                    </a:p>
                    <a:p>
                      <a:r>
                        <a:rPr kumimoji="1" lang="en-US" altLang="ja-JP" sz="700" dirty="0">
                          <a:latin typeface="MS Gothic" charset="-128"/>
                          <a:ea typeface="MS Gothic" charset="-128"/>
                          <a:cs typeface="MS Gothic" charset="-128"/>
                        </a:rPr>
                        <a:t>   Nitrile ×, Latex ×, Chloroprene ×, Neoprene ×</a:t>
                      </a:r>
                    </a:p>
                    <a:p>
                      <a:r>
                        <a:rPr kumimoji="1" lang="en-US" altLang="ja-JP" sz="700" dirty="0">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700" dirty="0">
                          <a:latin typeface="MS Gothic" charset="-128"/>
                          <a:ea typeface="MS Gothic" charset="-128"/>
                          <a:cs typeface="MS Gothic" charset="-128"/>
                        </a:rPr>
                        <a:t>Areas with high vapor concentration such as “third control zones” or locations where vapors are released due to leakage.</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700" dirty="0">
                          <a:latin typeface="MS Gothic" charset="-128"/>
                          <a:ea typeface="MS Gothic" charset="-128"/>
                          <a:cs typeface="MS Gothic" charset="-128"/>
                        </a:rPr>
                        <a:t>Organic-gas respirator(Select suitable type based on work conditions or consult the manufacturer.)</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972312">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Move the victim to fresh air and have them rest in a comfortable position.</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Call a physician immediately.</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If the victim is unconscious but breathing, place them on their side in a stable position and protect from hypothermia.</a:t>
                      </a:r>
                      <a:r>
                        <a:rPr kumimoji="1" lang="ja-JP" altLang="en-US" sz="700" dirty="0">
                          <a:latin typeface="MS Gothic" charset="-128"/>
                          <a:ea typeface="MS Gothic" charset="-128"/>
                          <a:cs typeface="MS Gothic" charset="-128"/>
                        </a:rPr>
                        <a:t> </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If feeling unwell or respiratory symptoms develop, seek medical attention. </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If breathing is difficult, administer oxygen.</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If cardiac arrest occurs (unresponsive and not breathing normally), begin chest compressions and rescue breathing; use an AED if available.</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710184">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Remove all contaminated clothing at once.</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Rinse the affected skin thoroughly with running water or shower, then wash with soap and water.</a:t>
                      </a:r>
                      <a:r>
                        <a:rPr kumimoji="1" lang="ja-JP" altLang="en-US" sz="700" dirty="0">
                          <a:latin typeface="MS Gothic" charset="-128"/>
                          <a:ea typeface="MS Gothic" charset="-128"/>
                          <a:cs typeface="MS Gothic" charset="-128"/>
                        </a:rPr>
                        <a:t> </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Lay the victim in a quiet, warm place to prevent hypothermia.</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Seek medical attention.</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Be aware of simultaneous vapor exposure.</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286512">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700" dirty="0">
                          <a:latin typeface="MS Gothic" charset="-128"/>
                          <a:ea typeface="MS Gothic" charset="-128"/>
                          <a:cs typeface="MS Gothic" charset="-128"/>
                        </a:rPr>
                        <a:t>Hold the eyelids open and flush the eyes with running water for at least 10 minutes.</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621792">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Rinse the mouth and have the victim spit out any liquid.</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Do not induce vomiting.</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Note that toxic effects may be delayed.</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If spontaneous vomiting occurs, to prevent aspiration, lower the head below the chest and place the victim face-down in the prone position.</a:t>
                      </a:r>
                      <a:r>
                        <a:rPr kumimoji="1" lang="ja-JP" altLang="en-US" sz="700" dirty="0">
                          <a:latin typeface="MS Gothic" charset="-128"/>
                          <a:ea typeface="MS Gothic" charset="-128"/>
                          <a:cs typeface="MS Gothic" charset="-128"/>
                        </a:rPr>
                        <a:t> </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400" b="1" dirty="0">
                <a:latin typeface="BIZ UDPゴシック" panose="020B0400000000000000" pitchFamily="50" charset="-128"/>
                <a:ea typeface="BIZ UDPゴシック" panose="020B0400000000000000" pitchFamily="50" charset="-128"/>
              </a:rPr>
              <a:t>Class II </a:t>
            </a:r>
            <a:r>
              <a:rPr kumimoji="1" lang="en-US" altLang="ja-JP" sz="1400" b="1" dirty="0">
                <a:solidFill>
                  <a:schemeClr val="bg1"/>
                </a:solidFill>
                <a:latin typeface="BIZ UDPゴシック" panose="020B0400000000000000" pitchFamily="50" charset="-128"/>
                <a:ea typeface="BIZ UDPゴシック" panose="020B0400000000000000" pitchFamily="50" charset="-128"/>
              </a:rPr>
              <a:t>Specified Chemical Substances</a:t>
            </a:r>
            <a:endParaRPr lang="en-US" sz="1400" dirty="0"/>
          </a:p>
        </p:txBody>
      </p:sp>
      <p:pic>
        <p:nvPicPr>
          <p:cNvPr id="12" name="図 11">
            <a:extLst>
              <a:ext uri="{FF2B5EF4-FFF2-40B4-BE49-F238E27FC236}">
                <a16:creationId xmlns:a16="http://schemas.microsoft.com/office/drawing/2014/main" id="{D79C7755-D41D-C120-5B50-D17FBC42F4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7970" y="965531"/>
            <a:ext cx="436020" cy="436020"/>
          </a:xfrm>
          <a:prstGeom prst="rect">
            <a:avLst/>
          </a:prstGeom>
        </p:spPr>
      </p:pic>
      <p:pic>
        <p:nvPicPr>
          <p:cNvPr id="5" name="図 4">
            <a:extLst>
              <a:ext uri="{FF2B5EF4-FFF2-40B4-BE49-F238E27FC236}">
                <a16:creationId xmlns:a16="http://schemas.microsoft.com/office/drawing/2014/main" id="{D13D0406-2E5D-75EC-DCCE-760018CD9C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5219" y="959976"/>
            <a:ext cx="436020" cy="434437"/>
          </a:xfrm>
          <a:prstGeom prst="rect">
            <a:avLst/>
          </a:prstGeom>
        </p:spPr>
      </p:pic>
      <p:pic>
        <p:nvPicPr>
          <p:cNvPr id="7" name="図 6" descr="爆弾の爆発">
            <a:extLst>
              <a:ext uri="{FF2B5EF4-FFF2-40B4-BE49-F238E27FC236}">
                <a16:creationId xmlns:a16="http://schemas.microsoft.com/office/drawing/2014/main" id="{93396E01-40AA-4B66-BA53-04614BA58E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8021" y="966326"/>
            <a:ext cx="438636" cy="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37796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97</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500837422"/>
              </p:ext>
            </p:extLst>
          </p:nvPr>
        </p:nvGraphicFramePr>
        <p:xfrm>
          <a:off x="366276" y="734647"/>
          <a:ext cx="4595097" cy="6357511"/>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141637">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p-</a:t>
                      </a:r>
                      <a:r>
                        <a:rPr lang="en-US" altLang="ja-JP" sz="1400" u="none" strike="noStrike" dirty="0" err="1">
                          <a:solidFill>
                            <a:schemeClr val="tx1">
                              <a:lumMod val="95000"/>
                              <a:lumOff val="5000"/>
                            </a:schemeClr>
                          </a:solidFill>
                          <a:effectLst/>
                          <a:latin typeface="MS Gothic" charset="-128"/>
                          <a:ea typeface="MS Gothic" charset="-128"/>
                          <a:cs typeface="MS Gothic" charset="-128"/>
                        </a:rPr>
                        <a:t>Dimethylaminoazobenzene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pt-BR" altLang="ja-JP" sz="900" u="none" strike="noStrike" dirty="0">
                          <a:solidFill>
                            <a:schemeClr val="tx1">
                              <a:lumMod val="95000"/>
                              <a:lumOff val="5000"/>
                            </a:schemeClr>
                          </a:solidFill>
                          <a:effectLst/>
                          <a:latin typeface="MS Gothic" charset="-128"/>
                          <a:ea typeface="MS Gothic" charset="-128"/>
                          <a:cs typeface="MS Gothic" charset="-128"/>
                        </a:rPr>
                        <a:t>(CH₃)₂N–C₆H₄–N=N–C₆H₅</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RN:60-11-7</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49938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Anterior eye disorders, Skin disorders, Airway disorders, Urinary tract disorders, Urinary tract tumors, Liver disorders, Suspected carcinogenicity(liver cancer)</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747336">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Eye pain, Tearing, Conjunctival redness, Cough, Sore throat,, Wheezing, Respiratory irritation, Itching, Skin redness, Hematuria, Frequent urination, Painful urination, Lower abdominal pain, Sensation of incomplete bladder emptying, General fatigue, Weight loss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Avoid inhaling dusts or vapors.</a:t>
                      </a:r>
                    </a:p>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work areas.</a:t>
                      </a:r>
                    </a:p>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Keep containers tightly closed.</a:t>
                      </a:r>
                    </a:p>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Prevent release to the environment.</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 </a:t>
                      </a:r>
                    </a:p>
                    <a:p>
                      <a:r>
                        <a:rPr kumimoji="1" lang="en-US" altLang="ja-JP" sz="800" dirty="0">
                          <a:latin typeface="MS Gothic" charset="-128"/>
                          <a:ea typeface="MS Gothic" charset="-128"/>
                          <a:cs typeface="MS Gothic" charset="-128"/>
                        </a:rPr>
                        <a:t>   Nitrile </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 Latex </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 Chloroprene </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 Neoprene </a:t>
                      </a:r>
                      <a:r>
                        <a:rPr kumimoji="1" lang="ja-JP" altLang="en-US" sz="800" dirty="0">
                          <a:latin typeface="MS Gothic" charset="-128"/>
                          <a:ea typeface="MS Gothic" charset="-128"/>
                          <a:cs typeface="MS Gothic" charset="-128"/>
                        </a:rPr>
                        <a:t>◎</a:t>
                      </a:r>
                      <a:endParaRPr kumimoji="1" lang="en-US" altLang="ja-JP" sz="800" dirty="0">
                        <a:latin typeface="MS Gothic" charset="-128"/>
                        <a:ea typeface="MS Gothic" charset="-128"/>
                        <a:cs typeface="MS Gothic" charset="-128"/>
                      </a:endParaRPr>
                    </a:p>
                    <a:p>
                      <a:r>
                        <a:rPr kumimoji="1" lang="en-US" altLang="ja-JP" sz="800" dirty="0">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513085">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with high vapor or dust concentrations, such as ‘third control zones,’ or locations where vapors or dust are released due to leakage.</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Organic-gas respirator with dust-filter function</a:t>
                      </a:r>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89101">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 Move to fresh air and rest in a comfortable position.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512064">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the area with plenty of water and soap.</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irritation occurs, consult a physician.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516025">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Rinse eyes under running water for several minutes, holding eyelids open. Seek medical attention.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246888">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Give 1–2 cups of water to drink.</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400" b="1" dirty="0">
                <a:latin typeface="BIZ UDPゴシック" panose="020B0400000000000000" pitchFamily="50" charset="-128"/>
                <a:ea typeface="BIZ UDPゴシック" panose="020B0400000000000000" pitchFamily="50" charset="-128"/>
              </a:rPr>
              <a:t>Class II </a:t>
            </a:r>
            <a:r>
              <a:rPr kumimoji="1" lang="en-US" altLang="ja-JP" sz="1400" b="1" dirty="0">
                <a:solidFill>
                  <a:schemeClr val="bg1"/>
                </a:solidFill>
                <a:latin typeface="BIZ UDPゴシック" panose="020B0400000000000000" pitchFamily="50" charset="-128"/>
                <a:ea typeface="BIZ UDPゴシック" panose="020B0400000000000000" pitchFamily="50" charset="-128"/>
              </a:rPr>
              <a:t>Specified Chemical Substances</a:t>
            </a:r>
            <a:endParaRPr lang="en-US" sz="1400" dirty="0"/>
          </a:p>
        </p:txBody>
      </p:sp>
      <p:pic>
        <p:nvPicPr>
          <p:cNvPr id="12" name="図 11">
            <a:extLst>
              <a:ext uri="{FF2B5EF4-FFF2-40B4-BE49-F238E27FC236}">
                <a16:creationId xmlns:a16="http://schemas.microsoft.com/office/drawing/2014/main" id="{D79C7755-D41D-C120-5B50-D17FBC42F4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4741" y="883235"/>
            <a:ext cx="436020" cy="436020"/>
          </a:xfrm>
          <a:prstGeom prst="rect">
            <a:avLst/>
          </a:prstGeom>
        </p:spPr>
      </p:pic>
    </p:spTree>
    <p:extLst>
      <p:ext uri="{BB962C8B-B14F-4D97-AF65-F5344CB8AC3E}">
        <p14:creationId xmlns:p14="http://schemas.microsoft.com/office/powerpoint/2010/main" val="40697592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98</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55468743"/>
              </p:ext>
            </p:extLst>
          </p:nvPr>
        </p:nvGraphicFramePr>
        <p:xfrm>
          <a:off x="366276" y="734647"/>
          <a:ext cx="4595097" cy="6323392"/>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380921">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p-</a:t>
                      </a:r>
                      <a:r>
                        <a:rPr lang="en-US" altLang="ja-JP" sz="1400" u="none" strike="noStrike" dirty="0" err="1">
                          <a:solidFill>
                            <a:schemeClr val="tx1">
                              <a:lumMod val="95000"/>
                              <a:lumOff val="5000"/>
                            </a:schemeClr>
                          </a:solidFill>
                          <a:effectLst/>
                          <a:latin typeface="MS Gothic" charset="-128"/>
                          <a:ea typeface="MS Gothic" charset="-128"/>
                          <a:cs typeface="MS Gothic" charset="-128"/>
                        </a:rPr>
                        <a:t>Nitrochlorobenzene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Cl–C₆H₄–NO₂</a:t>
                      </a:r>
                      <a:endParaRPr lang="en-US" altLang="ja-JP" sz="900" u="none" strike="noStrike" baseline="-25000"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RN:100-00-5</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Central nervous system disorders, Hematologic disorders(hemolytic anemia, methemoglobinemia), Suspected carcinogenicity, Suspected reproductive toxicity</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Headache, Head heaviness, Dizziness, Drowsiness, Vomiting, General fatigue, facial pallor, Palpitations(tachycardia), Unsteadiness, Cyanosis, Urine discoloration, Weight loss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en-US" altLang="ja-JP" sz="750" dirty="0">
                          <a:latin typeface="MS Gothic" charset="-128"/>
                          <a:ea typeface="MS Gothic" charset="-128"/>
                          <a:cs typeface="MS Gothic" charset="-128"/>
                        </a:rPr>
                        <a:t>Handling Precautions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inhale dust or vapors.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hands thoroughly after handling.</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Do not eat, drink, or smoke in work areas.</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Prevent release to the environment.</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en-US" altLang="ja-JP" sz="800" dirty="0">
                          <a:latin typeface="MS Gothic" charset="-128"/>
                          <a:ea typeface="MS Gothic" charset="-128"/>
                          <a:cs typeface="MS Gothic" charset="-128"/>
                        </a:rPr>
                        <a:t>Laboratory coat or work clothing, protective goggles, protective gloves.</a:t>
                      </a: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800" dirty="0">
                          <a:latin typeface="MS Gothic" charset="-128"/>
                          <a:ea typeface="MS Gothic" charset="-128"/>
                          <a:cs typeface="MS Gothic" charset="-128"/>
                        </a:rPr>
                        <a:t>【Glove permeation data (Ministry of Health, </a:t>
                      </a:r>
                      <a:r>
                        <a:rPr kumimoji="1" lang="en-US" altLang="ja-JP" sz="800" dirty="0" err="1">
                          <a:latin typeface="MS Gothic" charset="-128"/>
                          <a:ea typeface="MS Gothic" charset="-128"/>
                          <a:cs typeface="MS Gothic" charset="-128"/>
                        </a:rPr>
                        <a:t>Labour</a:t>
                      </a:r>
                      <a:r>
                        <a:rPr kumimoji="1" lang="en-US" altLang="ja-JP" sz="800" dirty="0">
                          <a:latin typeface="MS Gothic" charset="-128"/>
                          <a:ea typeface="MS Gothic" charset="-128"/>
                          <a:cs typeface="MS Gothic" charset="-128"/>
                        </a:rPr>
                        <a:t> and Welfare)】 </a:t>
                      </a:r>
                    </a:p>
                    <a:p>
                      <a:r>
                        <a:rPr kumimoji="1" lang="en-US" altLang="ja-JP" sz="800" dirty="0">
                          <a:latin typeface="MS Gothic" charset="-128"/>
                          <a:ea typeface="MS Gothic" charset="-128"/>
                          <a:cs typeface="MS Gothic" charset="-128"/>
                        </a:rPr>
                        <a:t>   Nitrile ◎, Latex ◎, Chloroprene ◎, Neoprene ◎</a:t>
                      </a:r>
                    </a:p>
                    <a:p>
                      <a:r>
                        <a:rPr kumimoji="1" lang="en-US" altLang="ja-JP" sz="800" dirty="0">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Areas with high vapor concentration such as “third control zones” or locations where vapors are released due to leakage.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Organic-gas-type respirator(Select suitable type based on work conditions or consult the manufacturer.)</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Seek medical examination and treatment immediately.</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Notify a physician.</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Wash affected skin with plenty of water and soap.</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Special medical treatment may be required.</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Remove all contaminated clothing at once and launder before reuse.</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800" dirty="0">
                          <a:latin typeface="MS Gothic" charset="-128"/>
                          <a:ea typeface="MS Gothic" charset="-128"/>
                          <a:cs typeface="MS Gothic" charset="-128"/>
                        </a:rPr>
                        <a:t>Rinse eyes with plenty of water for several minutes, removing contact lenses if easy to do. Seek medical care.</a:t>
                      </a:r>
                      <a:r>
                        <a:rPr kumimoji="1" lang="ja-JP" altLang="en-US" sz="800" dirty="0">
                          <a:latin typeface="MS Gothic" charset="-128"/>
                          <a:ea typeface="MS Gothic" charset="-128"/>
                          <a:cs typeface="MS Gothic" charset="-128"/>
                        </a:rPr>
                        <a:t> </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If feeling unwell, seek medical attention.</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Rinse mouth.</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5793" y="965531"/>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400" b="1" dirty="0">
                <a:latin typeface="BIZ UDPゴシック" panose="020B0400000000000000" pitchFamily="50" charset="-128"/>
                <a:ea typeface="BIZ UDPゴシック" panose="020B0400000000000000" pitchFamily="50" charset="-128"/>
              </a:rPr>
              <a:t>Class II </a:t>
            </a:r>
            <a:r>
              <a:rPr kumimoji="1" lang="en-US" altLang="ja-JP" sz="1400" b="1" dirty="0">
                <a:solidFill>
                  <a:schemeClr val="bg1"/>
                </a:solidFill>
                <a:latin typeface="BIZ UDPゴシック" panose="020B0400000000000000" pitchFamily="50" charset="-128"/>
                <a:ea typeface="BIZ UDPゴシック" panose="020B0400000000000000" pitchFamily="50" charset="-128"/>
              </a:rPr>
              <a:t>Specified Chemical Substances</a:t>
            </a:r>
            <a:endParaRPr lang="en-US" sz="1400" dirty="0"/>
          </a:p>
        </p:txBody>
      </p:sp>
      <p:pic>
        <p:nvPicPr>
          <p:cNvPr id="2" name="Picture 2" descr="skull">
            <a:extLst>
              <a:ext uri="{FF2B5EF4-FFF2-40B4-BE49-F238E27FC236}">
                <a16:creationId xmlns:a16="http://schemas.microsoft.com/office/drawing/2014/main" id="{C87D6370-78FD-28D2-B347-19B8FA4F97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8914" y="966429"/>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8">
            <a:extLst>
              <a:ext uri="{FF2B5EF4-FFF2-40B4-BE49-F238E27FC236}">
                <a16:creationId xmlns:a16="http://schemas.microsoft.com/office/drawing/2014/main" id="{06AE9413-6ADF-E149-FA77-5CF4A901D4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9707" y="966322"/>
            <a:ext cx="436019" cy="434437"/>
          </a:xfrm>
          <a:prstGeom prst="rect">
            <a:avLst/>
          </a:prstGeom>
        </p:spPr>
      </p:pic>
    </p:spTree>
    <p:extLst>
      <p:ext uri="{BB962C8B-B14F-4D97-AF65-F5344CB8AC3E}">
        <p14:creationId xmlns:p14="http://schemas.microsoft.com/office/powerpoint/2010/main" val="109420091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99</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294324759"/>
              </p:ext>
            </p:extLst>
          </p:nvPr>
        </p:nvGraphicFramePr>
        <p:xfrm>
          <a:off x="366713" y="741109"/>
          <a:ext cx="4592637" cy="6417722"/>
        </p:xfrm>
        <a:graphic>
          <a:graphicData uri="http://schemas.openxmlformats.org/drawingml/2006/table">
            <a:tbl>
              <a:tblPr firstRow="1" bandRow="1">
                <a:tableStyleId>{2D5ABB26-0587-4C30-8999-92F81FD0307C}</a:tableStyleId>
              </a:tblPr>
              <a:tblGrid>
                <a:gridCol w="571569">
                  <a:extLst>
                    <a:ext uri="{9D8B030D-6E8A-4147-A177-3AD203B41FA5}">
                      <a16:colId xmlns:a16="http://schemas.microsoft.com/office/drawing/2014/main" val="20000"/>
                    </a:ext>
                  </a:extLst>
                </a:gridCol>
                <a:gridCol w="602091">
                  <a:extLst>
                    <a:ext uri="{9D8B030D-6E8A-4147-A177-3AD203B41FA5}">
                      <a16:colId xmlns:a16="http://schemas.microsoft.com/office/drawing/2014/main" val="20001"/>
                    </a:ext>
                  </a:extLst>
                </a:gridCol>
                <a:gridCol w="411728">
                  <a:extLst>
                    <a:ext uri="{9D8B030D-6E8A-4147-A177-3AD203B41FA5}">
                      <a16:colId xmlns:a16="http://schemas.microsoft.com/office/drawing/2014/main" val="20002"/>
                    </a:ext>
                  </a:extLst>
                </a:gridCol>
                <a:gridCol w="3007249">
                  <a:extLst>
                    <a:ext uri="{9D8B030D-6E8A-4147-A177-3AD203B41FA5}">
                      <a16:colId xmlns:a16="http://schemas.microsoft.com/office/drawing/2014/main" val="20003"/>
                    </a:ext>
                  </a:extLst>
                </a:gridCol>
              </a:tblGrid>
              <a:tr h="0">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Arsenic and its compounds</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As</a:t>
                      </a:r>
                      <a:endParaRPr lang="en-US" altLang="ja-JP" sz="900" u="none" strike="noStrike" baseline="-25000"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RN:7440-38-2,1327-53-3,7784-46-5,637-03-6,12279-90-2,etc.</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en-US" altLang="ja-JP" sz="750" dirty="0">
                          <a:latin typeface="MS Gothic" charset="-128"/>
                          <a:ea typeface="MS Gothic" charset="-128"/>
                          <a:cs typeface="MS Gothic" charset="-128"/>
                        </a:rPr>
                        <a:t>Health Hazards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en-US" altLang="ja-JP" sz="800" dirty="0">
                          <a:latin typeface="MS Gothic" charset="-128"/>
                          <a:ea typeface="MS Gothic" charset="-128"/>
                          <a:cs typeface="MS Gothic" charset="-128"/>
                        </a:rPr>
                        <a:t>Possible Diseases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700" dirty="0">
                          <a:latin typeface="MS Gothic" charset="-128"/>
                          <a:ea typeface="MS Gothic" charset="-128"/>
                          <a:cs typeface="MS Gothic" charset="-128"/>
                        </a:rPr>
                        <a:t>Anterior eye disorders, Skin disorders(e.g. hyperpigmentation, keratosis), Peripheral neuropathy(e.g. neuritis of the lower limbs), Airway disorders, Lung cancer, Skin cancer, Nasal septum perforation, Liver disorders, Kidney disorders, Digestive system disorders, Hematologic disorders, Suspected reproductive toxicity</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536239">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Symptoms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en-US" altLang="ja-JP" sz="700" dirty="0">
                          <a:latin typeface="MS Gothic" charset="-128"/>
                          <a:ea typeface="MS Gothic" charset="-128"/>
                          <a:cs typeface="MS Gothic" charset="-128"/>
                        </a:rPr>
                        <a:t>Eye pain, Tearing, Conjunctival redness, Skin inflammation, Itching, Skin redness, Sensory and motor disturbances of the limbs, Cough, Shortness of breath, Runny nose, Nasal congestion, Nasal/throat pain, Stomatitis, Constipation, Skin hyperpigmentation, depigmentation, keratinization, Ulcers, atrophy or loss of nails and hair, General fatigue, Easy fatigability, Jaundice, Hematuria, Polyuria, Oliguria, Edema, Abdominal pain, Diarrhea, Vomiting, Loss of appetite, Facial pallor, Palpitations, Dizziness, Unsteadiness, Weight loss</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622533">
                <a:tc>
                  <a:txBody>
                    <a:bodyPr/>
                    <a:lstStyle/>
                    <a:p>
                      <a:pPr algn="ctr"/>
                      <a:r>
                        <a:rPr kumimoji="1" lang="en-US" altLang="ja-JP" sz="750" dirty="0">
                          <a:latin typeface="MS Gothic" charset="-128"/>
                          <a:ea typeface="MS Gothic" charset="-128"/>
                          <a:cs typeface="MS Gothic" charset="-128"/>
                        </a:rPr>
                        <a:t>Handling Precautions</a:t>
                      </a:r>
                    </a:p>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(Arsenic)</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Keep away from heat, sparks, open flame and other ignition sources.</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Store in a cool place.</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Wash hands thoroughly after handling.</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Do not eat, drink or smoke in work areas.</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Avoid inhaling dusts or vapors.</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Prevent release to the environment.</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743565">
                <a:tc rowSpan="3">
                  <a:txBody>
                    <a:bodyPr/>
                    <a:lstStyle/>
                    <a:p>
                      <a:pPr algn="ctr"/>
                      <a:r>
                        <a:rPr kumimoji="1" lang="en-US" altLang="ja-JP" sz="750" dirty="0">
                          <a:latin typeface="MS Gothic" charset="-128"/>
                          <a:ea typeface="MS Gothic" charset="-128"/>
                          <a:cs typeface="MS Gothic" charset="-128"/>
                        </a:rPr>
                        <a:t>Required Protective Equipment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en-US" altLang="ja-JP" sz="700" dirty="0">
                          <a:latin typeface="MS Gothic" charset="-128"/>
                          <a:ea typeface="MS Gothic" charset="-128"/>
                          <a:cs typeface="MS Gothic" charset="-128"/>
                        </a:rPr>
                        <a:t>Laboratory coat or work clothing, protective goggles, protective gloves.</a:t>
                      </a:r>
                    </a:p>
                    <a:p>
                      <a:r>
                        <a:rPr kumimoji="1" lang="ja-JP" altLang="en-US" sz="700" dirty="0">
                          <a:latin typeface="MS Gothic" charset="-128"/>
                          <a:ea typeface="MS Gothic" charset="-128"/>
                          <a:cs typeface="MS Gothic" charset="-128"/>
                        </a:rPr>
                        <a:t>　</a:t>
                      </a:r>
                      <a:r>
                        <a:rPr kumimoji="1" lang="en-US" altLang="ja-JP" sz="700" dirty="0">
                          <a:latin typeface="MS Gothic" charset="-128"/>
                          <a:ea typeface="MS Gothic" charset="-128"/>
                          <a:cs typeface="MS Gothic" charset="-128"/>
                        </a:rPr>
                        <a:t>※ Select glove material appropriate for the chemical. Replace gloves after permeation time has passed(or immediately if permeation time is unknown).</a:t>
                      </a:r>
                    </a:p>
                    <a:p>
                      <a:r>
                        <a:rPr kumimoji="1" lang="en-US" altLang="ja-JP" sz="700" dirty="0">
                          <a:latin typeface="MS Gothic" charset="-128"/>
                          <a:ea typeface="MS Gothic" charset="-128"/>
                          <a:cs typeface="MS Gothic" charset="-128"/>
                        </a:rPr>
                        <a:t>【Glove permeation data (Ministry of Health, </a:t>
                      </a:r>
                      <a:r>
                        <a:rPr kumimoji="1" lang="en-US" altLang="ja-JP" sz="700" dirty="0" err="1">
                          <a:latin typeface="MS Gothic" charset="-128"/>
                          <a:ea typeface="MS Gothic" charset="-128"/>
                          <a:cs typeface="MS Gothic" charset="-128"/>
                        </a:rPr>
                        <a:t>Labour</a:t>
                      </a:r>
                      <a:r>
                        <a:rPr kumimoji="1" lang="en-US" altLang="ja-JP" sz="700" dirty="0">
                          <a:latin typeface="MS Gothic" charset="-128"/>
                          <a:ea typeface="MS Gothic" charset="-128"/>
                          <a:cs typeface="MS Gothic" charset="-128"/>
                        </a:rPr>
                        <a:t> and Welfare)】 </a:t>
                      </a:r>
                    </a:p>
                    <a:p>
                      <a:r>
                        <a:rPr kumimoji="1" lang="en-US" altLang="ja-JP" sz="700" dirty="0">
                          <a:latin typeface="MS Gothic" charset="-128"/>
                          <a:ea typeface="MS Gothic" charset="-128"/>
                          <a:cs typeface="MS Gothic" charset="-128"/>
                        </a:rPr>
                        <a:t>   Nitrile ◎, Latex </a:t>
                      </a:r>
                      <a:r>
                        <a:rPr kumimoji="1" lang="ja-JP" altLang="en-US" sz="700" dirty="0">
                          <a:latin typeface="MS Gothic" charset="-128"/>
                          <a:ea typeface="MS Gothic" charset="-128"/>
                          <a:cs typeface="MS Gothic" charset="-128"/>
                        </a:rPr>
                        <a:t>〇</a:t>
                      </a:r>
                      <a:r>
                        <a:rPr kumimoji="1" lang="en-US" altLang="ja-JP" sz="700" dirty="0">
                          <a:latin typeface="MS Gothic" charset="-128"/>
                          <a:ea typeface="MS Gothic" charset="-128"/>
                          <a:cs typeface="MS Gothic" charset="-128"/>
                        </a:rPr>
                        <a:t>, Chloroprene ◎, Neoprene ◎</a:t>
                      </a:r>
                    </a:p>
                    <a:p>
                      <a:r>
                        <a:rPr kumimoji="1" lang="en-US" altLang="ja-JP" sz="700" dirty="0">
                          <a:latin typeface="MS Gothic" charset="-128"/>
                          <a:ea typeface="MS Gothic" charset="-128"/>
                          <a:cs typeface="MS Gothic" charset="-128"/>
                        </a:rPr>
                        <a:t> (◎ &gt;240 min, ○ 60–240 min, △ 10–60 min, × &lt;10 min)</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Areas Requiring Respiratory Protection</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700" dirty="0">
                          <a:latin typeface="MS Gothic" charset="-128"/>
                          <a:ea typeface="MS Gothic" charset="-128"/>
                          <a:cs typeface="MS Gothic" charset="-128"/>
                        </a:rPr>
                        <a:t>Areas with high dust concentration, such as ‘third control zones,’ or locations where dust is released due to leakage.</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en-US" altLang="ja-JP" sz="800" dirty="0">
                          <a:latin typeface="MS Gothic" charset="-128"/>
                          <a:ea typeface="MS Gothic" charset="-128"/>
                          <a:cs typeface="MS Gothic" charset="-128"/>
                        </a:rPr>
                        <a:t>Type of respiratory protection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700" dirty="0">
                          <a:latin typeface="MS Gothic" charset="-128"/>
                          <a:ea typeface="MS Gothic" charset="-128"/>
                          <a:cs typeface="MS Gothic" charset="-128"/>
                        </a:rPr>
                        <a:t>Particulate-filtering(dust) mask(Select suitable type based on work conditions or consult the manufacturer.)</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50" dirty="0">
                          <a:latin typeface="MS Gothic" charset="-128"/>
                          <a:ea typeface="MS Gothic" charset="-128"/>
                          <a:cs typeface="MS Gothic" charset="-128"/>
                        </a:rPr>
                        <a:t>First Aid Measure</a:t>
                      </a:r>
                    </a:p>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(Arsenic)</a:t>
                      </a:r>
                      <a:endParaRPr kumimoji="1" lang="ja-JP" altLang="en-US" sz="750" b="0" i="0" u="none" strike="noStrike" kern="1200" cap="none" spc="0" normalizeH="0" baseline="0" noProof="0" dirty="0">
                        <a:ln>
                          <a:noFill/>
                        </a:ln>
                        <a:solidFill>
                          <a:prstClr val="black"/>
                        </a:solidFill>
                        <a:effectLst/>
                        <a:uLnTx/>
                        <a:uFillTx/>
                        <a:latin typeface="MS Gothic" charset="-128"/>
                        <a:ea typeface="MS Gothic" charset="-128"/>
                        <a:cs typeface="MS Gothic" charset="-128"/>
                      </a:endParaRPr>
                    </a:p>
                    <a:p>
                      <a:pPr algn="ct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inhaled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Call a physician immediately.</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Move the victim to fresh air and have them rest in a comfortable breathing position.</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If symptoms such as breathing difficulty appear, seek medical attention.</a:t>
                      </a:r>
                      <a:r>
                        <a:rPr kumimoji="1" lang="ja-JP" altLang="en-US" sz="700" dirty="0">
                          <a:latin typeface="MS Gothic" charset="-128"/>
                          <a:ea typeface="MS Gothic" charset="-128"/>
                          <a:cs typeface="MS Gothic" charset="-128"/>
                        </a:rPr>
                        <a:t> </a:t>
                      </a: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Have the victim rinse their mouth and spit out any fluid.</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If unconscious but breathing, place on their side in a stable position and protect against hypothermia.</a:t>
                      </a:r>
                      <a:r>
                        <a:rPr kumimoji="1" lang="ja-JP" altLang="en-US" sz="700" dirty="0">
                          <a:latin typeface="MS Gothic" charset="-128"/>
                          <a:ea typeface="MS Gothic" charset="-128"/>
                          <a:cs typeface="MS Gothic" charset="-128"/>
                        </a:rPr>
                        <a:t> </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If breathing is difficult, administer oxygen.</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If airway irritation occurs, administer inhaled glucocorticoid spray as soon as possible.</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336975">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en-US" altLang="ja-JP" sz="800" dirty="0">
                          <a:latin typeface="MS Gothic" charset="-128"/>
                          <a:ea typeface="MS Gothic" charset="-128"/>
                          <a:cs typeface="MS Gothic" charset="-128"/>
                        </a:rPr>
                        <a:t>If on skin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Remove all contaminated clothing at once.</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Protect yourself and move the victim away from the hazard.</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Rinse the affected area under running water or shower for several minutes, then wash thoroughly with water and soap.</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173145">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in eyes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Hold the eyelids open and rinse with running water for at least 10 minutes.</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If irritation persists, seek medical attention.</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If swallowed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If conscious, induce vomiting.</a:t>
                      </a:r>
                      <a:endParaRPr kumimoji="1" lang="ja-JP" altLang="en-US"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 If vomiting occurs spontaneously, to prevent aspiration position the head lower than the chest and place the victim face-down.</a:t>
                      </a:r>
                      <a:endParaRPr kumimoji="1" lang="ja-JP" altLang="en-US" sz="7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1091" y="965741"/>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kumimoji="1" lang="en-US" altLang="ja-JP" sz="1400" b="1" dirty="0">
                <a:latin typeface="BIZ UDPゴシック" panose="020B0400000000000000" pitchFamily="50" charset="-128"/>
                <a:ea typeface="BIZ UDPゴシック" panose="020B0400000000000000" pitchFamily="50" charset="-128"/>
              </a:rPr>
              <a:t>Class II </a:t>
            </a:r>
            <a:r>
              <a:rPr kumimoji="1" lang="en-US" altLang="ja-JP" sz="1400" b="1" dirty="0">
                <a:solidFill>
                  <a:schemeClr val="bg1"/>
                </a:solidFill>
                <a:latin typeface="BIZ UDPゴシック" panose="020B0400000000000000" pitchFamily="50" charset="-128"/>
                <a:ea typeface="BIZ UDPゴシック" panose="020B0400000000000000" pitchFamily="50" charset="-128"/>
              </a:rPr>
              <a:t>Specified Chemical Substances</a:t>
            </a:r>
            <a:endParaRPr lang="en-US" sz="1400" dirty="0"/>
          </a:p>
        </p:txBody>
      </p:sp>
      <p:pic>
        <p:nvPicPr>
          <p:cNvPr id="2" name="Picture 2" descr="skull">
            <a:extLst>
              <a:ext uri="{FF2B5EF4-FFF2-40B4-BE49-F238E27FC236}">
                <a16:creationId xmlns:a16="http://schemas.microsoft.com/office/drawing/2014/main" id="{C87D6370-78FD-28D2-B347-19B8FA4F97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5592" y="965369"/>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6" descr="腐食性">
            <a:extLst>
              <a:ext uri="{FF2B5EF4-FFF2-40B4-BE49-F238E27FC236}">
                <a16:creationId xmlns:a16="http://schemas.microsoft.com/office/drawing/2014/main" id="{CDDABFEE-E024-95A3-EC91-DC5F2064FE3C}"/>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3790" y="971667"/>
            <a:ext cx="435600" cy="435600"/>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descr="炎">
            <a:extLst>
              <a:ext uri="{FF2B5EF4-FFF2-40B4-BE49-F238E27FC236}">
                <a16:creationId xmlns:a16="http://schemas.microsoft.com/office/drawing/2014/main" id="{70925CD5-9F46-B89C-22DF-0CF11C2AD6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6809" y="959166"/>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690623"/>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12858</TotalTime>
  <Words>55885</Words>
  <Application>Microsoft Office PowerPoint</Application>
  <PresentationFormat>ユーザー設定</PresentationFormat>
  <Paragraphs>5523</Paragraphs>
  <Slides>131</Slides>
  <Notes>131</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スライド タイトル</vt:lpstr>
      </vt:variant>
      <vt:variant>
        <vt:i4>131</vt:i4>
      </vt:variant>
      <vt:variant>
        <vt:lpstr>目的別スライド ショー</vt:lpstr>
      </vt:variant>
      <vt:variant>
        <vt:i4>1</vt:i4>
      </vt:variant>
    </vt:vector>
  </HeadingPairs>
  <TitlesOfParts>
    <vt:vector size="139" baseType="lpstr">
      <vt:lpstr>BIZ UDPゴシック</vt:lpstr>
      <vt:lpstr>ＭＳ ゴシック</vt:lpstr>
      <vt:lpstr>ＭＳ ゴシック</vt:lpstr>
      <vt:lpstr>Yu Gothic</vt:lpstr>
      <vt:lpstr>Yu Gothic Light</vt:lpstr>
      <vt:lpstr>Arial</vt:lpstr>
      <vt:lpstr>ホワイト</vt:lpstr>
      <vt:lpstr>Class I Organic Solvents</vt:lpstr>
      <vt:lpstr>Class I Organic Solvents</vt:lpstr>
      <vt:lpstr>Class I Organic Solvents</vt:lpstr>
      <vt:lpstr>Class I Organic Solvents</vt:lpstr>
      <vt:lpstr>Class I Organic Solvents</vt:lpstr>
      <vt:lpstr>Class I Organic Solvents</vt:lpstr>
      <vt:lpstr>Class I Organic Solvents</vt:lpstr>
      <vt:lpstr>Class II Organic Solvents</vt:lpstr>
      <vt:lpstr>Class II Organic Solvents</vt:lpstr>
      <vt:lpstr>Class II Organic Solvents</vt:lpstr>
      <vt:lpstr>Class II Organic Solvents</vt:lpstr>
      <vt:lpstr>Class II Organic Solvents</vt:lpstr>
      <vt:lpstr>Class II Organic Solvents</vt:lpstr>
      <vt:lpstr>Class II Organic Solvents</vt:lpstr>
      <vt:lpstr>Class II Organic Solvents</vt:lpstr>
      <vt:lpstr>Class II Organic Solvents</vt:lpstr>
      <vt:lpstr>Class II Organic Solvents</vt:lpstr>
      <vt:lpstr>Class II Organic Solvents</vt:lpstr>
      <vt:lpstr>Class II Organic Solvents</vt:lpstr>
      <vt:lpstr>Class II Organic Solvents</vt:lpstr>
      <vt:lpstr>Class II Organic Solvents</vt:lpstr>
      <vt:lpstr>Class II Organic Solvents</vt:lpstr>
      <vt:lpstr>Class II Organic Solvents</vt:lpstr>
      <vt:lpstr>Class II Organic Solvents</vt:lpstr>
      <vt:lpstr>Class II Organic Solvents</vt:lpstr>
      <vt:lpstr>Class II Organic Solvents</vt:lpstr>
      <vt:lpstr>Class II Organic Solvents</vt:lpstr>
      <vt:lpstr>Class II Organic Solvents</vt:lpstr>
      <vt:lpstr>Class II Organic Solvents</vt:lpstr>
      <vt:lpstr>Class II Organic Solvents</vt:lpstr>
      <vt:lpstr>Class II Organic Solvents</vt:lpstr>
      <vt:lpstr>Class II Organic Solvents</vt:lpstr>
      <vt:lpstr>Class II Organic Solvents</vt:lpstr>
      <vt:lpstr>Class II Organic Solvents</vt:lpstr>
      <vt:lpstr>Class II Organic Solvents</vt:lpstr>
      <vt:lpstr>Class II Organic Solvents</vt:lpstr>
      <vt:lpstr>Class II Organic Solvents</vt:lpstr>
      <vt:lpstr>Class II Organic Solvents</vt:lpstr>
      <vt:lpstr>Class II Organic Solvents</vt:lpstr>
      <vt:lpstr>Class II Organic Solvents</vt:lpstr>
      <vt:lpstr>Class II Organic Solvents</vt:lpstr>
      <vt:lpstr>Class II Organic Solvents</vt:lpstr>
      <vt:lpstr>Class II Organic Solvents</vt:lpstr>
      <vt:lpstr>Class II Organic Solvents</vt:lpstr>
      <vt:lpstr>Class II Organic Solvents</vt:lpstr>
      <vt:lpstr>Class II Organic Solvents</vt:lpstr>
      <vt:lpstr>Class II Organic Solvents</vt:lpstr>
      <vt:lpstr>Class II Organic Solvents</vt:lpstr>
      <vt:lpstr>Class II Organic Solvents</vt:lpstr>
      <vt:lpstr>Class III Organic Solvents</vt:lpstr>
      <vt:lpstr>Class III Organic Solvents</vt:lpstr>
      <vt:lpstr>Class III Organic Solvents</vt:lpstr>
      <vt:lpstr>Class III Organic Solvents</vt:lpstr>
      <vt:lpstr>Class III Organic Solvents</vt:lpstr>
      <vt:lpstr>Class III Organic Solvents</vt:lpstr>
      <vt:lpstr>Class III Organic Solvents</vt:lpstr>
      <vt:lpstr>Class I Specified Chemical Substances</vt:lpstr>
      <vt:lpstr>Class I Specified Chemical Substances</vt:lpstr>
      <vt:lpstr>Class I Specified Chemical Substances</vt:lpstr>
      <vt:lpstr>Class I Specified Chemical Substances</vt:lpstr>
      <vt:lpstr>Class I Specified Chemical Substances</vt:lpstr>
      <vt:lpstr>Class I Specified Chemical Substances</vt:lpstr>
      <vt:lpstr>Class I Specified Chemical Substances</vt:lpstr>
      <vt:lpstr>Class II Specified Chemical Substances</vt:lpstr>
      <vt:lpstr>Class II Specified Chemical Substances</vt:lpstr>
      <vt:lpstr>Class II Specified Chemical Substances</vt:lpstr>
      <vt:lpstr>Class II Specified Chemical Substances</vt:lpstr>
      <vt:lpstr>Class II Specified Chemical Substances</vt:lpstr>
      <vt:lpstr>Class II Specified Chemical Substances</vt:lpstr>
      <vt:lpstr>Class II Specified Chemical Substances</vt:lpstr>
      <vt:lpstr>Class II Specified Chemical Substances</vt:lpstr>
      <vt:lpstr>Class II Specified Chemical Substances</vt:lpstr>
      <vt:lpstr>Class II Specified Chemical Substances</vt:lpstr>
      <vt:lpstr>Class II Specified Chemical Substances</vt:lpstr>
      <vt:lpstr>Class II Specified Chemical Substances</vt:lpstr>
      <vt:lpstr>Class II Specified Chemical Substances</vt:lpstr>
      <vt:lpstr>Class II Specified Chemical Substances</vt:lpstr>
      <vt:lpstr>Class II Specified Chemical Substances</vt:lpstr>
      <vt:lpstr>Class II Specified Chemical Substances</vt:lpstr>
      <vt:lpstr>Class II Specified Chemical Substances</vt:lpstr>
      <vt:lpstr>Class II Specified Chemical Substances</vt:lpstr>
      <vt:lpstr>Class II Specified Chemical Substances</vt:lpstr>
      <vt:lpstr>Class II Specified Chemical Substances</vt:lpstr>
      <vt:lpstr>Class II Specified Chemical Substances</vt:lpstr>
      <vt:lpstr>Class II Specified Chemical Substances</vt:lpstr>
      <vt:lpstr>Class II Specified Chemical Substances</vt:lpstr>
      <vt:lpstr>Class II Specified Chemical Substances</vt:lpstr>
      <vt:lpstr>Class II Specified Chemical Substances</vt:lpstr>
      <vt:lpstr>Class II Specified Chemical Substances</vt:lpstr>
      <vt:lpstr>Class II Specified Chemical Substances</vt:lpstr>
      <vt:lpstr>Class II Specified Chemical Substances</vt:lpstr>
      <vt:lpstr>Class II Specified Chemical Substances</vt:lpstr>
      <vt:lpstr>Class II Specified Chemical Substances</vt:lpstr>
      <vt:lpstr>Class II Specified Chemical Substances</vt:lpstr>
      <vt:lpstr>Class II Specified Chemical Substances</vt:lpstr>
      <vt:lpstr>Class II Specified Chemical Substances</vt:lpstr>
      <vt:lpstr>Class II Specified Chemical Substances</vt:lpstr>
      <vt:lpstr>Class II Specified Chemical Substances</vt:lpstr>
      <vt:lpstr>Class II Specified Chemical Substances</vt:lpstr>
      <vt:lpstr>Class II Specified Chemical Substances</vt:lpstr>
      <vt:lpstr>Class II Specified Chemical Substances</vt:lpstr>
      <vt:lpstr>Class II Specified Chemical Substances</vt:lpstr>
      <vt:lpstr>Class II Specified Chemical Substances</vt:lpstr>
      <vt:lpstr>Class II Specified Chemical Substances</vt:lpstr>
      <vt:lpstr>Class II Specified Chemical Substances</vt:lpstr>
      <vt:lpstr>Class II Specified Chemical Substances</vt:lpstr>
      <vt:lpstr>Class II Specified Chemical Substances</vt:lpstr>
      <vt:lpstr>Class II Specified Chemical Substances</vt:lpstr>
      <vt:lpstr>Class II Specified Chemical Substances</vt:lpstr>
      <vt:lpstr>Class II Specified Chemical Substances</vt:lpstr>
      <vt:lpstr>Class II Specified Chemical Substances</vt:lpstr>
      <vt:lpstr>Class III Specified Chemical Substances</vt:lpstr>
      <vt:lpstr>Class III Specified Chemical Substances</vt:lpstr>
      <vt:lpstr>Class III Specified Chemical Substances</vt:lpstr>
      <vt:lpstr>Class III Specified Chemical Substances</vt:lpstr>
      <vt:lpstr>Class III Specified Chemical Substances</vt:lpstr>
      <vt:lpstr>Class III Specified Chemical Substances</vt:lpstr>
      <vt:lpstr>Class III Specified Chemical Substances</vt:lpstr>
      <vt:lpstr>Class III Specified Chemical Substances</vt:lpstr>
      <vt:lpstr>Specified Chemical Substances</vt:lpstr>
      <vt:lpstr>Specified Chemical Substances</vt:lpstr>
      <vt:lpstr>Specified Chemical Substances</vt:lpstr>
      <vt:lpstr>Specified Chemical Substances</vt:lpstr>
      <vt:lpstr>Lead</vt:lpstr>
      <vt:lpstr>Lead</vt:lpstr>
      <vt:lpstr>Lead</vt:lpstr>
      <vt:lpstr>Lead</vt:lpstr>
      <vt:lpstr>Asbestos</vt:lpstr>
      <vt:lpstr>Dust</vt:lpstr>
      <vt:lpstr>Dioxin</vt:lpstr>
      <vt:lpstr>Dioxin</vt:lpstr>
      <vt:lpstr>目的別スライド ショー1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株式会社かもめ印刷</dc:creator>
  <cp:lastModifiedBy>片山　謙吾</cp:lastModifiedBy>
  <cp:revision>1596</cp:revision>
  <cp:lastPrinted>2026-01-27T05:22:45Z</cp:lastPrinted>
  <dcterms:created xsi:type="dcterms:W3CDTF">2025-12-24T08:25:25Z</dcterms:created>
  <dcterms:modified xsi:type="dcterms:W3CDTF">2026-04-08T05:56:16Z</dcterms:modified>
</cp:coreProperties>
</file>