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705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5327650" cy="7559675"/>
  <p:notesSz cx="6807200" cy="9939338"/>
  <p:custShowLst>
    <p:custShow name="目的別スライド ショー1" id="0">
      <p:sldLst/>
    </p:custShow>
  </p:custShowLst>
  <p:defaultTextStyle>
    <a:defPPr>
      <a:defRPr lang="ja-JP"/>
    </a:defPPr>
    <a:lvl1pPr marL="0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1pPr>
    <a:lvl2pPr marL="322730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2pPr>
    <a:lvl3pPr marL="645461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3pPr>
    <a:lvl4pPr marL="968192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4pPr>
    <a:lvl5pPr marL="1290923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5pPr>
    <a:lvl6pPr marL="1613653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6pPr>
    <a:lvl7pPr marL="1936384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7pPr>
    <a:lvl8pPr marL="2259114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8pPr>
    <a:lvl9pPr marL="2581846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株式会社かもめ印刷" initials="株式会社かもめ印刷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3B78"/>
    <a:srgbClr val="613978"/>
    <a:srgbClr val="E3F1E3"/>
    <a:srgbClr val="AEDB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/>
    <p:restoredTop sz="94685"/>
  </p:normalViewPr>
  <p:slideViewPr>
    <p:cSldViewPr snapToGrid="0" snapToObjects="1">
      <p:cViewPr>
        <p:scale>
          <a:sx n="150" d="100"/>
          <a:sy n="150" d="100"/>
        </p:scale>
        <p:origin x="2370" y="-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49" d="100"/>
          <a:sy n="149" d="100"/>
        </p:scale>
        <p:origin x="189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BCAD6-A8E1-4744-99FC-241018144553}" type="datetime1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0F053-F122-A148-A6C7-1496484E22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4040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9B63B-38BE-624F-8ED7-67C1B1C2B20D}" type="datetime1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0" y="1243013"/>
            <a:ext cx="23622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B7C90-6D5B-334F-874E-71028BE2B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83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1pPr>
    <a:lvl2pPr marL="322730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2pPr>
    <a:lvl3pPr marL="645461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3pPr>
    <a:lvl4pPr marL="968192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4pPr>
    <a:lvl5pPr marL="1290923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5pPr>
    <a:lvl6pPr marL="1613653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6pPr>
    <a:lvl7pPr marL="1936384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7pPr>
    <a:lvl8pPr marL="2259114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8pPr>
    <a:lvl9pPr marL="2581846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22500" y="1243013"/>
            <a:ext cx="236220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445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343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6276" y="402483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6276" y="7006699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764784" y="7006699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3762653" y="7006699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23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hf sldNum="0" hdr="0" ftr="0" dt="0"/>
  <p:txStyles>
    <p:titleStyle>
      <a:lvl1pPr algn="l" defTabSz="399593" rtl="0" eaLnBrk="1" latinLnBrk="0" hangingPunct="1">
        <a:lnSpc>
          <a:spcPct val="90000"/>
        </a:lnSpc>
        <a:spcBef>
          <a:spcPct val="0"/>
        </a:spcBef>
        <a:buNone/>
        <a:defRPr kumimoji="1" sz="19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9898" indent="-99898" algn="l" defTabSz="399593" rtl="0" eaLnBrk="1" latinLnBrk="0" hangingPunct="1">
        <a:lnSpc>
          <a:spcPct val="90000"/>
        </a:lnSpc>
        <a:spcBef>
          <a:spcPts val="437"/>
        </a:spcBef>
        <a:buFont typeface="Arial"/>
        <a:buChar char="•"/>
        <a:defRPr kumimoji="1"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299695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499491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874" kern="1200">
          <a:solidFill>
            <a:schemeClr val="tx1"/>
          </a:solidFill>
          <a:latin typeface="+mn-lt"/>
          <a:ea typeface="+mn-ea"/>
          <a:cs typeface="+mn-cs"/>
        </a:defRPr>
      </a:lvl3pPr>
      <a:lvl4pPr marL="699287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4pPr>
      <a:lvl5pPr marL="899084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5pPr>
      <a:lvl6pPr marL="1098880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6pPr>
      <a:lvl7pPr marL="1298677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7pPr>
      <a:lvl8pPr marL="1498473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8pPr>
      <a:lvl9pPr marL="1698269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1pPr>
      <a:lvl2pPr marL="199796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2pPr>
      <a:lvl3pPr marL="399593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3pPr>
      <a:lvl4pPr marL="599389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4pPr>
      <a:lvl5pPr marL="799186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5pPr>
      <a:lvl6pPr marL="998982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6pPr>
      <a:lvl7pPr marL="1198778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7pPr>
      <a:lvl8pPr marL="1398575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8pPr>
      <a:lvl9pPr marL="1598371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523370"/>
              </p:ext>
            </p:extLst>
          </p:nvPr>
        </p:nvGraphicFramePr>
        <p:xfrm>
          <a:off x="343514" y="340622"/>
          <a:ext cx="2268000" cy="6998423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4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Category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Chemical Name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Page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FF00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O1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80008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Chloroform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１</a:t>
                      </a: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FF00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O1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80008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Carbon tetrachloride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２</a:t>
                      </a: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FF00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O1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80008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en-US" sz="700" b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1,2-Dichloroethane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FF00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O1</a:t>
                      </a: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80008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1,1,2,2-Tetrachloroethane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４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O1</a:t>
                      </a: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Trichloroethylene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５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O1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1,2-Dichloroethylene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６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O1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Carbon disulfide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７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80008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Ethylbenzene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８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80008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1,4-Dioxane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９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80008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Dichloromethane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80008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1,2-Dichloropropane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80008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Styrene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highlight>
                            <a:srgbClr val="80008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Tetrachloroethylene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r>
                        <a:rPr lang="en-US" altLang="ja-JP" sz="700" dirty="0">
                          <a:solidFill>
                            <a:schemeClr val="tx1"/>
                          </a:solidFill>
                          <a:latin typeface="MS Gothic" charset="-128"/>
                          <a:ea typeface="MS Gothic" charset="-128"/>
                          <a:cs typeface="MS Gothic" charset="-128"/>
                        </a:rPr>
                        <a:t>, </a:t>
                      </a: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Methylisobutylketone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Acetone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Isobutyl alcohol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Isopropyl alcohol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Isopentyl alcohol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Ethyl ether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Ethylene glycol monomethyl ether[</a:t>
                      </a:r>
                      <a:r>
                        <a:rPr lang="en-US" sz="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Cellosolve</a:t>
                      </a:r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]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Ethylene glycol </a:t>
                      </a:r>
                      <a:r>
                        <a:rPr lang="en-US" sz="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monoethyl</a:t>
                      </a:r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ether acetate</a:t>
                      </a:r>
                    </a:p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[</a:t>
                      </a:r>
                      <a:r>
                        <a:rPr lang="en-US" sz="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Cellosolve</a:t>
                      </a:r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acetate]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Ethylene glycol mono-n-butyl ether</a:t>
                      </a:r>
                    </a:p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[</a:t>
                      </a:r>
                      <a:r>
                        <a:rPr lang="en-US" sz="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Butylcellosolve</a:t>
                      </a:r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]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Ethylene glycol monomethyl ether</a:t>
                      </a:r>
                    </a:p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[Methyl </a:t>
                      </a:r>
                      <a:r>
                        <a:rPr lang="en-US" sz="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cellosolve</a:t>
                      </a:r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]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o-Dichlorobenzene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Xylene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Cresol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Chlorobenzene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Isobutyl acetate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Isopropyl acetate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Isopentyl acetate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Ethyl acetate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Butyl acetate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n-Propyl acetate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n-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Pentylacetate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Methyl acetate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Cyclohexanol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Cyclohexanone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N,N-dimethylformamide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3995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Tetrahydrofuran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</a:tbl>
          </a:graphicData>
        </a:graphic>
      </p:graphicFrame>
      <p:sp>
        <p:nvSpPr>
          <p:cNvPr id="6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717137" y="125413"/>
            <a:ext cx="3995737" cy="1809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ja-JP" sz="900" dirty="0">
                <a:latin typeface="Meiryo" charset="-128"/>
                <a:ea typeface="Meiryo" charset="-128"/>
                <a:cs typeface="Meiryo" charset="-128"/>
              </a:rPr>
              <a:t>Table of Contents</a:t>
            </a:r>
            <a:endParaRPr lang="ja-JP" altLang="en-US" sz="900" dirty="0">
              <a:latin typeface="Meiryo" charset="-128"/>
              <a:ea typeface="Meiryo" charset="-128"/>
              <a:cs typeface="Meiryo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046632"/>
              </p:ext>
            </p:extLst>
          </p:nvPr>
        </p:nvGraphicFramePr>
        <p:xfrm>
          <a:off x="2715006" y="340622"/>
          <a:ext cx="2268000" cy="6998423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4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Category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Chemical Name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Page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1,1,1-Trichloroethane</a:t>
                      </a: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Toluene</a:t>
                      </a: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n-Hexane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1-Butanol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2-Butanol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Methanol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Methyl ethyl ketone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Methylcyclohexanol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Methylcyclohexanone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O2</a:t>
                      </a:r>
                      <a:endParaRPr kumimoji="1" lang="ja-JP" altLang="en-US" sz="700" b="0" i="0" spc="-150" dirty="0">
                        <a:solidFill>
                          <a:schemeClr val="tx1"/>
                        </a:solidFill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2-Methyl-n-butylketone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Gasoline</a:t>
                      </a:r>
                      <a:endParaRPr kumimoji="1" lang="ja-JP" alt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50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Solvent naphtha (coal)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51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Petroleum Ether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Solvent naphtha (petroleum)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Petroleum Benzine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Turpentine oil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O3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Mineral spirit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S1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α</a:t>
                      </a:r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-Naphthylamine and its salts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S1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Polychlorinated biphenyls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S1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o-Tolidine and its salts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S1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Dianisidine and its salts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S1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Dichlorobenzidine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and its salts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S1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Beryllium and its compounds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S1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Benzotrichlride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Acrylamide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Acrylonitrile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MS Gothic" charset="-128"/>
                          <a:ea typeface="MS Gothic" charset="-128"/>
                          <a:cs typeface="MS Gothic" charset="-128"/>
                        </a:rPr>
                        <a:t> Alkyl mercury compounds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Indium compounds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Ethyleneimine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Ethylene oxide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Vinyl chloride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Chlorine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Auramine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o-Toluidine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o-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Phthalodinitrile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Cadmium and its compounds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Chromic acid and its salts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Chloromethyl methyl ether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Vanadium pentoxide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113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932648"/>
              </p:ext>
            </p:extLst>
          </p:nvPr>
        </p:nvGraphicFramePr>
        <p:xfrm>
          <a:off x="343514" y="340622"/>
          <a:ext cx="2268000" cy="6998423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4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Category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Chemical Name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Page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Cobalt and its inorganic compounds</a:t>
                      </a: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Coal Tar</a:t>
                      </a: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Propylene Oxide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Antimony trioxide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Potassium cyanide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Hydrogen cyanide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Sodium cyanide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3,3'-Dichloro-4,4'-diaminodiphenylmethane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Dimethyl-2,2-dichlorovinylphosphate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1,1-Dimethylhydrazine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Methyl bromide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89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Dichromic acid and its salts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90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Mercury and its inorganic compounds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Tolylene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diisocyanate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Naphthalene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Nickel compounds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Nickel carbonyl 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Nitroglycol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p-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Dimethylaminoazobenzene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p-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Nitrochlorobenzene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Arsenic and its compounds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Hydrogen fluoride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β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-Propiolactone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Benzene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Pentachlorophenol and its sodium salts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Formaldehyde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Magenta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Manganese and its compounds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M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ethyl iodide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7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Welding fumes</a:t>
                      </a:r>
                      <a:endParaRPr lang="ja-JP" altLang="en-US" sz="7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Refractory ceramic fibers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Sulfur hydride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S2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Dimethyl sulfate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Ammonia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Carbon oxide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Hydrogen chloride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Nitric acid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Sulphur dioxide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Phenol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30175"/>
              </p:ext>
            </p:extLst>
          </p:nvPr>
        </p:nvGraphicFramePr>
        <p:xfrm>
          <a:off x="2715006" y="340622"/>
          <a:ext cx="2268000" cy="2592673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4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Category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Chemical Name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Page</a:t>
                      </a:r>
                      <a:endParaRPr kumimoji="1" lang="ja-JP" altLang="en-US" sz="6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Phosgene</a:t>
                      </a:r>
                    </a:p>
                  </a:txBody>
                  <a:tcPr marL="59739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S3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Sulfuric acid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1,3-Butadiene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1,4-Dichloro-2-butene</a:t>
                      </a:r>
                      <a:endParaRPr kumimoji="1" lang="ja-JP" alt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Diethyl sulfate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S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1,3-Propane </a:t>
                      </a:r>
                      <a:r>
                        <a:rPr kumimoji="1" lang="en-US" altLang="ja-JP" sz="700" b="0" i="0" dirty="0" err="1">
                          <a:latin typeface="MS Gothic" charset="-128"/>
                          <a:ea typeface="MS Gothic" charset="-128"/>
                          <a:cs typeface="MS Gothic" charset="-128"/>
                        </a:rPr>
                        <a:t>sultone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Pb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Lead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Pb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Lead alloys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Pb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Lead compounds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Pb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 err="1">
                          <a:latin typeface="MS Gothic" charset="-128"/>
                          <a:ea typeface="MS Gothic" charset="-128"/>
                          <a:cs typeface="MS Gothic" charset="-128"/>
                        </a:rPr>
                        <a:t>Tetraalkyl</a:t>
                      </a: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 lead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 err="1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Asb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Asbestos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128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Dust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Dust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129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Dioxin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Dioxin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130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Dioxin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Dioxins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kern="1200" dirty="0">
                          <a:solidFill>
                            <a:schemeClr val="dk1"/>
                          </a:solidFill>
                          <a:latin typeface="MS Gothic" charset="-128"/>
                          <a:ea typeface="MS Gothic" charset="-128"/>
                          <a:cs typeface="MS Gothic" charset="-128"/>
                        </a:rPr>
                        <a:t>131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767834" y="6996019"/>
            <a:ext cx="2394876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700" dirty="0">
                <a:latin typeface="MS Gothic" charset="-128"/>
                <a:ea typeface="MS Gothic" charset="-128"/>
                <a:cs typeface="MS Gothic" charset="-128"/>
              </a:rPr>
              <a:t>Posters can also be viewed on the Environmental Safety Center website under “Chemical Substances” → “Activities”.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15006" y="3060228"/>
            <a:ext cx="2523744" cy="2511970"/>
          </a:xfrm>
          <a:prstGeom prst="rect">
            <a:avLst/>
          </a:prstGeom>
          <a:noFill/>
        </p:spPr>
        <p:txBody>
          <a:bodyPr wrap="square" lIns="0" rIns="0" rtlCol="0" anchor="t" anchorCtr="0">
            <a:spAutoFit/>
          </a:bodyPr>
          <a:lstStyle/>
          <a:p>
            <a:pPr>
              <a:lnSpc>
                <a:spcPts val="1040"/>
              </a:lnSpc>
            </a:pPr>
            <a:r>
              <a:rPr lang="en-US" altLang="ja-JP" sz="700" dirty="0">
                <a:solidFill>
                  <a:schemeClr val="bg1"/>
                </a:solidFill>
                <a:highlight>
                  <a:srgbClr val="FF0000"/>
                </a:highlight>
                <a:latin typeface="MS Gothic" charset="-128"/>
                <a:ea typeface="MS Gothic" charset="-128"/>
                <a:cs typeface="MS Gothic" charset="-128"/>
              </a:rPr>
              <a:t>O1</a:t>
            </a:r>
            <a:r>
              <a:rPr lang="en-US" altLang="ja-JP" sz="6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:Class I Organic Solvents under the Organic Solvent Prevention Regulations</a:t>
            </a:r>
          </a:p>
          <a:p>
            <a:pPr>
              <a:lnSpc>
                <a:spcPts val="1040"/>
              </a:lnSpc>
            </a:pPr>
            <a:r>
              <a:rPr lang="en-US" altLang="ja-JP" sz="700" dirty="0">
                <a:highlight>
                  <a:srgbClr val="FFFF00"/>
                </a:highlight>
                <a:latin typeface="MS Gothic" charset="-128"/>
                <a:ea typeface="MS Gothic" charset="-128"/>
                <a:cs typeface="MS Gothic" charset="-128"/>
              </a:rPr>
              <a:t>O2</a:t>
            </a:r>
            <a:r>
              <a:rPr lang="en-US" altLang="ja-JP" sz="6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:Class II Organic Solvents under the Organic Solvent Prevention Regulations</a:t>
            </a:r>
          </a:p>
          <a:p>
            <a:pPr>
              <a:lnSpc>
                <a:spcPts val="1040"/>
              </a:lnSpc>
            </a:pPr>
            <a:r>
              <a:rPr lang="en-US" altLang="ja-JP" sz="700" dirty="0">
                <a:solidFill>
                  <a:prstClr val="white"/>
                </a:solidFill>
                <a:highlight>
                  <a:srgbClr val="0000FF"/>
                </a:highlight>
                <a:latin typeface="MS Gothic" charset="-128"/>
                <a:ea typeface="MS Gothic" charset="-128"/>
                <a:cs typeface="MS Gothic" charset="-128"/>
              </a:rPr>
              <a:t>O3</a:t>
            </a:r>
            <a:r>
              <a:rPr lang="en-US" altLang="ja-JP" sz="6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:Class III Organic Solvents under the Organic Solvent Prevention Regulations</a:t>
            </a:r>
          </a:p>
          <a:p>
            <a:pPr>
              <a:lnSpc>
                <a:spcPts val="1040"/>
              </a:lnSpc>
            </a:pPr>
            <a:r>
              <a:rPr lang="en-US" altLang="ja-JP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S1</a:t>
            </a:r>
            <a:r>
              <a:rPr lang="en-US" altLang="ja-JP" sz="6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:</a:t>
            </a:r>
            <a:r>
              <a:rPr lang="en-US" altLang="ja-JP" sz="600" dirty="0">
                <a:latin typeface="MS Gothic" charset="-128"/>
                <a:ea typeface="MS Gothic" charset="-128"/>
                <a:cs typeface="MS Gothic" charset="-128"/>
              </a:rPr>
              <a:t>Class I Substances under the Specific Chemical Substance Hazard Prevention Regulations</a:t>
            </a:r>
          </a:p>
          <a:p>
            <a:pPr>
              <a:lnSpc>
                <a:spcPts val="1040"/>
              </a:lnSpc>
            </a:pPr>
            <a:r>
              <a:rPr lang="en-US" altLang="ja-JP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S2</a:t>
            </a:r>
            <a:r>
              <a:rPr lang="en-US" altLang="ja-JP" sz="6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:</a:t>
            </a:r>
            <a:r>
              <a:rPr lang="en-US" altLang="ja-JP" sz="600" dirty="0">
                <a:latin typeface="MS Gothic" charset="-128"/>
                <a:ea typeface="MS Gothic" charset="-128"/>
                <a:cs typeface="MS Gothic" charset="-128"/>
              </a:rPr>
              <a:t>Class II Substances under the Specific Chemical Substance Hazard Prevention Regulations</a:t>
            </a:r>
          </a:p>
          <a:p>
            <a:pPr>
              <a:lnSpc>
                <a:spcPts val="1040"/>
              </a:lnSpc>
            </a:pPr>
            <a:r>
              <a:rPr lang="en-US" altLang="ja-JP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S3</a:t>
            </a:r>
            <a:r>
              <a:rPr lang="en-US" altLang="ja-JP" sz="6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:</a:t>
            </a:r>
            <a:r>
              <a:rPr lang="en-US" altLang="ja-JP" sz="600" dirty="0">
                <a:latin typeface="MS Gothic" charset="-128"/>
                <a:ea typeface="MS Gothic" charset="-128"/>
                <a:cs typeface="MS Gothic" charset="-128"/>
              </a:rPr>
              <a:t>Class III Substances under the Specific Chemical Substance Hazard Prevention Regulations</a:t>
            </a:r>
          </a:p>
          <a:p>
            <a:pPr>
              <a:lnSpc>
                <a:spcPts val="1040"/>
              </a:lnSpc>
            </a:pPr>
            <a:r>
              <a:rPr lang="en-US" altLang="ja-JP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S</a:t>
            </a:r>
            <a:r>
              <a:rPr lang="en-US" altLang="ja-JP" sz="6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:</a:t>
            </a:r>
            <a:r>
              <a:rPr lang="en-US" altLang="ja-JP" sz="600" dirty="0">
                <a:latin typeface="MS Gothic" charset="-128"/>
                <a:ea typeface="MS Gothic" charset="-128"/>
                <a:cs typeface="MS Gothic" charset="-128"/>
              </a:rPr>
              <a:t>Substances other than Classes I–III under the Specific  Chemical Substance Hazard Prevention Regulations</a:t>
            </a:r>
            <a:endParaRPr lang="en-US" altLang="ja-JP" sz="600" dirty="0">
              <a:solidFill>
                <a:schemeClr val="tx1">
                  <a:lumMod val="95000"/>
                  <a:lumOff val="5000"/>
                </a:schemeClr>
              </a:solidFill>
              <a:latin typeface="MS Gothic" charset="-128"/>
              <a:ea typeface="MS Gothic" charset="-128"/>
              <a:cs typeface="MS Gothic" charset="-128"/>
            </a:endParaRPr>
          </a:p>
          <a:p>
            <a:pPr>
              <a:lnSpc>
                <a:spcPts val="840"/>
              </a:lnSpc>
            </a:pPr>
            <a:r>
              <a:rPr lang="en-US" altLang="ja-JP" sz="700" dirty="0" err="1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Pb</a:t>
            </a:r>
            <a:r>
              <a:rPr lang="en-US" altLang="ja-JP" sz="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:</a:t>
            </a:r>
            <a:r>
              <a:rPr lang="en-US" altLang="ja-JP" sz="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Substances</a:t>
            </a:r>
            <a:r>
              <a:rPr lang="en-US" altLang="ja-JP" sz="5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 covered by the Lead Poisoning Prevention Regulations and the Tetraethyllead Poisoning Prevention Regulations</a:t>
            </a:r>
          </a:p>
          <a:p>
            <a:pPr>
              <a:lnSpc>
                <a:spcPts val="840"/>
              </a:lnSpc>
            </a:pPr>
            <a:r>
              <a:rPr lang="en-US" altLang="ja-JP" sz="700" dirty="0" err="1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Asb</a:t>
            </a:r>
            <a:r>
              <a:rPr lang="en-US" altLang="ja-JP" sz="600" dirty="0" err="1">
                <a:latin typeface="MS Gothic" charset="-128"/>
                <a:ea typeface="MS Gothic" charset="-128"/>
                <a:cs typeface="MS Gothic" charset="-128"/>
              </a:rPr>
              <a:t>:Asbestos</a:t>
            </a:r>
            <a:r>
              <a:rPr lang="en-US" altLang="ja-JP" sz="600" dirty="0">
                <a:latin typeface="MS Gothic" charset="-128"/>
                <a:ea typeface="MS Gothic" charset="-128"/>
                <a:cs typeface="MS Gothic" charset="-128"/>
              </a:rPr>
              <a:t> and related materials under the Asbestos Hazard Prevention Regulations</a:t>
            </a:r>
          </a:p>
          <a:p>
            <a:pPr>
              <a:lnSpc>
                <a:spcPts val="840"/>
              </a:lnSpc>
            </a:pPr>
            <a:r>
              <a:rPr lang="en-US" altLang="ja-JP" sz="700" dirty="0" err="1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Dust</a:t>
            </a:r>
            <a:r>
              <a:rPr lang="en-US" altLang="ja-JP" sz="600" dirty="0" err="1">
                <a:latin typeface="MS Gothic" charset="-128"/>
                <a:ea typeface="MS Gothic" charset="-128"/>
                <a:cs typeface="MS Gothic" charset="-128"/>
              </a:rPr>
              <a:t>:Dust</a:t>
            </a:r>
            <a:r>
              <a:rPr lang="en-US" altLang="ja-JP" sz="600" dirty="0">
                <a:latin typeface="MS Gothic" charset="-128"/>
                <a:ea typeface="MS Gothic" charset="-128"/>
                <a:cs typeface="MS Gothic" charset="-128"/>
              </a:rPr>
              <a:t> work under the Dust Hazard Prevention Regulations</a:t>
            </a:r>
            <a:endParaRPr lang="ja-JP" altLang="en-US" sz="600" dirty="0">
              <a:solidFill>
                <a:prstClr val="white"/>
              </a:solidFill>
              <a:highlight>
                <a:srgbClr val="800080"/>
              </a:highlight>
              <a:latin typeface="MS Gothic" charset="-128"/>
              <a:ea typeface="MS Gothic" charset="-128"/>
              <a:cs typeface="MS Gothic" charset="-128"/>
            </a:endParaRPr>
          </a:p>
          <a:p>
            <a:pPr>
              <a:lnSpc>
                <a:spcPts val="1040"/>
              </a:lnSpc>
            </a:pPr>
            <a:r>
              <a:rPr lang="en-US" altLang="ja-JP" sz="700" dirty="0" err="1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Dioxin</a:t>
            </a:r>
            <a:r>
              <a:rPr lang="en-US" altLang="ja-JP" sz="600" dirty="0" err="1">
                <a:latin typeface="MS Gothic" charset="-128"/>
                <a:ea typeface="MS Gothic" charset="-128"/>
                <a:cs typeface="MS Gothic" charset="-128"/>
              </a:rPr>
              <a:t>:Dioxins</a:t>
            </a:r>
            <a:r>
              <a:rPr lang="en-US" altLang="ja-JP" sz="600" dirty="0">
                <a:latin typeface="MS Gothic" charset="-128"/>
                <a:ea typeface="MS Gothic" charset="-128"/>
                <a:cs typeface="MS Gothic" charset="-128"/>
              </a:rPr>
              <a:t> under the Special Measures Law for Dioxin Control</a:t>
            </a:r>
            <a:endParaRPr lang="ja-JP" altLang="en-US" sz="600" dirty="0">
              <a:solidFill>
                <a:prstClr val="white"/>
              </a:solidFill>
              <a:highlight>
                <a:srgbClr val="800080"/>
              </a:highlight>
              <a:latin typeface="MS Gothic" charset="-128"/>
              <a:ea typeface="MS Gothic" charset="-128"/>
              <a:cs typeface="MS Gothic" charset="-128"/>
            </a:endParaRPr>
          </a:p>
        </p:txBody>
      </p:sp>
      <p:pic>
        <p:nvPicPr>
          <p:cNvPr id="1026" name="Picture 2" descr="For Smartphone">
            <a:extLst>
              <a:ext uri="{FF2B5EF4-FFF2-40B4-BE49-F238E27FC236}">
                <a16:creationId xmlns:a16="http://schemas.microsoft.com/office/drawing/2014/main" id="{78C8B3D3-BF23-404D-FD1C-FF5F4D8E0B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272" y="5762846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94DD8E87-E7EB-3CD8-7FA4-D6F8FC1D8EB9}"/>
              </a:ext>
            </a:extLst>
          </p:cNvPr>
          <p:cNvSpPr txBox="1">
            <a:spLocks/>
          </p:cNvSpPr>
          <p:nvPr/>
        </p:nvSpPr>
        <p:spPr>
          <a:xfrm>
            <a:off x="717137" y="125413"/>
            <a:ext cx="3995737" cy="1809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9898" indent="-99898" algn="l" defTabSz="399593" rtl="0" eaLnBrk="1" latinLnBrk="0" hangingPunct="1">
              <a:lnSpc>
                <a:spcPct val="90000"/>
              </a:lnSpc>
              <a:spcBef>
                <a:spcPts val="437"/>
              </a:spcBef>
              <a:buFont typeface="Arial"/>
              <a:buChar char="•"/>
              <a:defRPr kumimoji="1" sz="12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9695" indent="-99898" algn="l" defTabSz="399593" rtl="0" eaLnBrk="1" latinLnBrk="0" hangingPunct="1">
              <a:lnSpc>
                <a:spcPct val="90000"/>
              </a:lnSpc>
              <a:spcBef>
                <a:spcPts val="219"/>
              </a:spcBef>
              <a:buFont typeface="Arial"/>
              <a:buChar char="•"/>
              <a:defRPr kumimoji="1"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9491" indent="-99898" algn="l" defTabSz="399593" rtl="0" eaLnBrk="1" latinLnBrk="0" hangingPunct="1">
              <a:lnSpc>
                <a:spcPct val="90000"/>
              </a:lnSpc>
              <a:spcBef>
                <a:spcPts val="219"/>
              </a:spcBef>
              <a:buFont typeface="Arial"/>
              <a:buChar char="•"/>
              <a:defRPr kumimoji="1" sz="8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99287" indent="-99898" algn="l" defTabSz="399593" rtl="0" eaLnBrk="1" latinLnBrk="0" hangingPunct="1">
              <a:lnSpc>
                <a:spcPct val="90000"/>
              </a:lnSpc>
              <a:spcBef>
                <a:spcPts val="219"/>
              </a:spcBef>
              <a:buFont typeface="Arial"/>
              <a:buChar char="•"/>
              <a:defRPr kumimoji="1" sz="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9084" indent="-99898" algn="l" defTabSz="399593" rtl="0" eaLnBrk="1" latinLnBrk="0" hangingPunct="1">
              <a:lnSpc>
                <a:spcPct val="90000"/>
              </a:lnSpc>
              <a:spcBef>
                <a:spcPts val="219"/>
              </a:spcBef>
              <a:buFont typeface="Arial"/>
              <a:buChar char="•"/>
              <a:defRPr kumimoji="1" sz="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8880" indent="-99898" algn="l" defTabSz="399593" rtl="0" eaLnBrk="1" latinLnBrk="0" hangingPunct="1">
              <a:lnSpc>
                <a:spcPct val="90000"/>
              </a:lnSpc>
              <a:spcBef>
                <a:spcPts val="219"/>
              </a:spcBef>
              <a:buFont typeface="Arial"/>
              <a:buChar char="•"/>
              <a:defRPr kumimoji="1" sz="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98677" indent="-99898" algn="l" defTabSz="399593" rtl="0" eaLnBrk="1" latinLnBrk="0" hangingPunct="1">
              <a:lnSpc>
                <a:spcPct val="90000"/>
              </a:lnSpc>
              <a:spcBef>
                <a:spcPts val="219"/>
              </a:spcBef>
              <a:buFont typeface="Arial"/>
              <a:buChar char="•"/>
              <a:defRPr kumimoji="1" sz="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98473" indent="-99898" algn="l" defTabSz="399593" rtl="0" eaLnBrk="1" latinLnBrk="0" hangingPunct="1">
              <a:lnSpc>
                <a:spcPct val="90000"/>
              </a:lnSpc>
              <a:spcBef>
                <a:spcPts val="219"/>
              </a:spcBef>
              <a:buFont typeface="Arial"/>
              <a:buChar char="•"/>
              <a:defRPr kumimoji="1" sz="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98269" indent="-99898" algn="l" defTabSz="399593" rtl="0" eaLnBrk="1" latinLnBrk="0" hangingPunct="1">
              <a:lnSpc>
                <a:spcPct val="90000"/>
              </a:lnSpc>
              <a:spcBef>
                <a:spcPts val="219"/>
              </a:spcBef>
              <a:buFont typeface="Arial"/>
              <a:buChar char="•"/>
              <a:defRPr kumimoji="1" sz="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altLang="ja-JP" sz="900">
                <a:latin typeface="Meiryo" charset="-128"/>
                <a:ea typeface="Meiryo" charset="-128"/>
                <a:cs typeface="Meiryo" charset="-128"/>
              </a:rPr>
              <a:t>Table of Contents</a:t>
            </a:r>
            <a:endParaRPr lang="ja-JP" altLang="en-US" sz="900" dirty="0">
              <a:latin typeface="Meiryo" charset="-128"/>
              <a:ea typeface="Meiryo" charset="-128"/>
              <a:cs typeface="Meiryo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7401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</TotalTime>
  <Words>843</Words>
  <Application>Microsoft Office PowerPoint</Application>
  <PresentationFormat>ユーザー設定</PresentationFormat>
  <Paragraphs>422</Paragraphs>
  <Slides>2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  <vt:variant>
        <vt:lpstr>目的別スライド ショー</vt:lpstr>
      </vt:variant>
      <vt:variant>
        <vt:i4>1</vt:i4>
      </vt:variant>
    </vt:vector>
  </HeadingPairs>
  <TitlesOfParts>
    <vt:vector size="10" baseType="lpstr">
      <vt:lpstr>ＭＳ ゴシック</vt:lpstr>
      <vt:lpstr>ＭＳ ゴシック</vt:lpstr>
      <vt:lpstr>Meiryo</vt:lpstr>
      <vt:lpstr>Yu Gothic</vt:lpstr>
      <vt:lpstr>Yu Gothic Light</vt:lpstr>
      <vt:lpstr>Arial</vt:lpstr>
      <vt:lpstr>ホワイト</vt:lpstr>
      <vt:lpstr>PowerPoint プレゼンテーション</vt:lpstr>
      <vt:lpstr>PowerPoint プレゼンテーション</vt:lpstr>
      <vt:lpstr>目的別スライド ショー1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株式会社かもめ印刷</dc:creator>
  <cp:lastModifiedBy>片山　謙吾</cp:lastModifiedBy>
  <cp:revision>143</cp:revision>
  <cp:lastPrinted>2026-02-04T23:31:13Z</cp:lastPrinted>
  <dcterms:created xsi:type="dcterms:W3CDTF">2025-12-24T08:25:25Z</dcterms:created>
  <dcterms:modified xsi:type="dcterms:W3CDTF">2026-04-08T05:57:07Z</dcterms:modified>
</cp:coreProperties>
</file>